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553" r:id="rId2"/>
    <p:sldId id="557" r:id="rId3"/>
    <p:sldId id="540" r:id="rId4"/>
    <p:sldId id="556" r:id="rId5"/>
    <p:sldId id="265" r:id="rId6"/>
    <p:sldId id="554" r:id="rId7"/>
    <p:sldId id="542" r:id="rId8"/>
    <p:sldId id="543" r:id="rId9"/>
    <p:sldId id="559" r:id="rId10"/>
    <p:sldId id="545" r:id="rId11"/>
    <p:sldId id="546" r:id="rId12"/>
    <p:sldId id="547" r:id="rId13"/>
    <p:sldId id="548" r:id="rId14"/>
    <p:sldId id="549" r:id="rId15"/>
    <p:sldId id="550" r:id="rId16"/>
    <p:sldId id="551" r:id="rId17"/>
    <p:sldId id="567" r:id="rId18"/>
    <p:sldId id="568" r:id="rId19"/>
    <p:sldId id="55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BC0A74-9F8F-4E6B-422E-D66ED7919EB7}" name="Berendeeva, Ellina" initials="BE" userId="S::eberendeeva@zwh.de::c5d1ed27-42df-41ad-9963-3c5041e7ca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midt, Alina" initials="SA" lastIdx="6" clrIdx="0">
    <p:extLst>
      <p:ext uri="{19B8F6BF-5375-455C-9EA6-DF929625EA0E}">
        <p15:presenceInfo xmlns:p15="http://schemas.microsoft.com/office/powerpoint/2012/main" userId="S::aschmidt@zwh.de::f54a62fc-2ba4-4cdd-8302-6a8365d13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9"/>
    <a:srgbClr val="F07D00"/>
    <a:srgbClr val="C2D2E2"/>
    <a:srgbClr val="C1D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2536" autoAdjust="0"/>
  </p:normalViewPr>
  <p:slideViewPr>
    <p:cSldViewPr snapToGrid="0">
      <p:cViewPr varScale="1">
        <p:scale>
          <a:sx n="104" d="100"/>
          <a:sy n="104" d="100"/>
        </p:scale>
        <p:origin x="870" y="114"/>
      </p:cViewPr>
      <p:guideLst/>
    </p:cSldViewPr>
  </p:slideViewPr>
  <p:notesTextViewPr>
    <p:cViewPr>
      <p:scale>
        <a:sx n="100" d="100"/>
        <a:sy n="100" d="100"/>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2020</c:v>
                </c:pt>
              </c:strCache>
            </c:strRef>
          </c:tx>
          <c:spPr>
            <a:solidFill>
              <a:srgbClr val="004C89"/>
            </a:solidFill>
            <a:ln>
              <a:solidFill>
                <a:srgbClr val="004C8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pt idx="0">
                  <c:v>2020</c:v>
                </c:pt>
              </c:numCache>
            </c:numRef>
          </c:cat>
          <c:val>
            <c:numRef>
              <c:f>Tabelle1!$B$2</c:f>
              <c:numCache>
                <c:formatCode>General</c:formatCode>
                <c:ptCount val="1"/>
                <c:pt idx="0">
                  <c:v>47.5</c:v>
                </c:pt>
              </c:numCache>
            </c:numRef>
          </c:val>
          <c:extLst>
            <c:ext xmlns:c16="http://schemas.microsoft.com/office/drawing/2014/chart" uri="{C3380CC4-5D6E-409C-BE32-E72D297353CC}">
              <c16:uniqueId val="{00000000-2772-4D6D-97AA-9A51B89DDC46}"/>
            </c:ext>
          </c:extLst>
        </c:ser>
        <c:dLbls>
          <c:showLegendKey val="0"/>
          <c:showVal val="0"/>
          <c:showCatName val="0"/>
          <c:showSerName val="0"/>
          <c:showPercent val="0"/>
          <c:showBubbleSize val="0"/>
        </c:dLbls>
        <c:gapWidth val="219"/>
        <c:overlap val="-27"/>
        <c:axId val="347539448"/>
        <c:axId val="347540088"/>
      </c:barChart>
      <c:catAx>
        <c:axId val="34753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47540088"/>
        <c:crosses val="autoZero"/>
        <c:auto val="1"/>
        <c:lblAlgn val="ctr"/>
        <c:lblOffset val="100"/>
        <c:noMultiLvlLbl val="0"/>
      </c:catAx>
      <c:valAx>
        <c:axId val="347540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47539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Szenario 1: Nur Alterung</c:v>
                </c:pt>
              </c:strCache>
            </c:strRef>
          </c:tx>
          <c:spPr>
            <a:solidFill>
              <a:srgbClr val="C1D2E2"/>
            </a:solidFill>
            <a:ln>
              <a:solidFill>
                <a:srgbClr val="C1D2E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pt idx="0">
                  <c:v>2060</c:v>
                </c:pt>
              </c:numCache>
            </c:numRef>
          </c:cat>
          <c:val>
            <c:numRef>
              <c:f>Tabelle1!$B$2</c:f>
              <c:numCache>
                <c:formatCode>General</c:formatCode>
                <c:ptCount val="1"/>
                <c:pt idx="0">
                  <c:v>31</c:v>
                </c:pt>
              </c:numCache>
            </c:numRef>
          </c:val>
          <c:extLst>
            <c:ext xmlns:c16="http://schemas.microsoft.com/office/drawing/2014/chart" uri="{C3380CC4-5D6E-409C-BE32-E72D297353CC}">
              <c16:uniqueId val="{00000000-20ED-4185-B8DF-FFA34AEF8056}"/>
            </c:ext>
          </c:extLst>
        </c:ser>
        <c:ser>
          <c:idx val="1"/>
          <c:order val="1"/>
          <c:tx>
            <c:strRef>
              <c:f>Tabelle1!$C$1</c:f>
              <c:strCache>
                <c:ptCount val="1"/>
                <c:pt idx="0">
                  <c:v>Szenario 2: Frauen und Ältere arbeiten mehr</c:v>
                </c:pt>
              </c:strCache>
            </c:strRef>
          </c:tx>
          <c:spPr>
            <a:solidFill>
              <a:srgbClr val="F07D00"/>
            </a:solidFill>
            <a:ln>
              <a:solidFill>
                <a:srgbClr val="F07D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pt idx="0">
                  <c:v>2060</c:v>
                </c:pt>
              </c:numCache>
            </c:numRef>
          </c:cat>
          <c:val>
            <c:numRef>
              <c:f>Tabelle1!$C$2</c:f>
              <c:numCache>
                <c:formatCode>General</c:formatCode>
                <c:ptCount val="1"/>
                <c:pt idx="0">
                  <c:v>32.83</c:v>
                </c:pt>
              </c:numCache>
            </c:numRef>
          </c:val>
          <c:extLst>
            <c:ext xmlns:c16="http://schemas.microsoft.com/office/drawing/2014/chart" uri="{C3380CC4-5D6E-409C-BE32-E72D297353CC}">
              <c16:uniqueId val="{00000001-20ED-4185-B8DF-FFA34AEF8056}"/>
            </c:ext>
          </c:extLst>
        </c:ser>
        <c:ser>
          <c:idx val="2"/>
          <c:order val="2"/>
          <c:tx>
            <c:strRef>
              <c:f>Tabelle1!$D$1</c:f>
              <c:strCache>
                <c:ptCount val="1"/>
                <c:pt idx="0">
                  <c:v>Szenario 3: Frauen und Ältere arbeiten mehr plus Zuwanderung</c:v>
                </c:pt>
              </c:strCache>
            </c:strRef>
          </c:tx>
          <c:spPr>
            <a:solidFill>
              <a:srgbClr val="F4CE39"/>
            </a:solidFill>
            <a:ln>
              <a:solidFill>
                <a:srgbClr val="F4CE3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pt idx="0">
                  <c:v>2060</c:v>
                </c:pt>
              </c:numCache>
            </c:numRef>
          </c:cat>
          <c:val>
            <c:numRef>
              <c:f>Tabelle1!$D$2</c:f>
              <c:numCache>
                <c:formatCode>General</c:formatCode>
                <c:ptCount val="1"/>
                <c:pt idx="0">
                  <c:v>40.69</c:v>
                </c:pt>
              </c:numCache>
            </c:numRef>
          </c:val>
          <c:extLst>
            <c:ext xmlns:c16="http://schemas.microsoft.com/office/drawing/2014/chart" uri="{C3380CC4-5D6E-409C-BE32-E72D297353CC}">
              <c16:uniqueId val="{00000002-20ED-4185-B8DF-FFA34AEF8056}"/>
            </c:ext>
          </c:extLst>
        </c:ser>
        <c:dLbls>
          <c:showLegendKey val="0"/>
          <c:showVal val="0"/>
          <c:showCatName val="0"/>
          <c:showSerName val="0"/>
          <c:showPercent val="0"/>
          <c:showBubbleSize val="0"/>
        </c:dLbls>
        <c:gapWidth val="219"/>
        <c:overlap val="-27"/>
        <c:axId val="347539448"/>
        <c:axId val="347540088"/>
      </c:barChart>
      <c:catAx>
        <c:axId val="34753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47540088"/>
        <c:crosses val="autoZero"/>
        <c:auto val="1"/>
        <c:lblAlgn val="ctr"/>
        <c:lblOffset val="100"/>
        <c:noMultiLvlLbl val="0"/>
      </c:catAx>
      <c:valAx>
        <c:axId val="34754008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47539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A393E-8248-4BFE-A252-7CFA9F0EBBBA}" type="doc">
      <dgm:prSet loTypeId="urn:microsoft.com/office/officeart/2005/8/layout/hProcess9" loCatId="process" qsTypeId="urn:microsoft.com/office/officeart/2005/8/quickstyle/simple1" qsCatId="simple" csTypeId="urn:microsoft.com/office/officeart/2005/8/colors/accent1_2" csCatId="accent1" phldr="1"/>
      <dgm:spPr/>
    </dgm:pt>
    <dgm:pt modelId="{331B5F4E-F121-4565-B589-554EEBBE82D9}">
      <dgm:prSet phldrT="[Text]" custT="1"/>
      <dgm:spPr>
        <a:solidFill>
          <a:schemeClr val="bg1"/>
        </a:solidFill>
        <a:ln w="38100">
          <a:solidFill>
            <a:srgbClr val="FFD544"/>
          </a:solidFill>
        </a:ln>
      </dgm:spPr>
      <dgm:t>
        <a:bodyPr anchor="b"/>
        <a:lstStyle/>
        <a:p>
          <a:endParaRPr lang="de-DE" sz="1800" dirty="0">
            <a:solidFill>
              <a:srgbClr val="646363"/>
            </a:solidFill>
          </a:endParaRPr>
        </a:p>
      </dgm:t>
    </dgm:pt>
    <dgm:pt modelId="{DE59271D-9E33-4066-8883-7688E2A4AF34}" type="parTrans" cxnId="{1088BD34-3EBE-4722-B20A-81F8081BACB7}">
      <dgm:prSet/>
      <dgm:spPr/>
      <dgm:t>
        <a:bodyPr/>
        <a:lstStyle/>
        <a:p>
          <a:endParaRPr lang="de-DE"/>
        </a:p>
      </dgm:t>
    </dgm:pt>
    <dgm:pt modelId="{4B4CE0D8-63EE-46B9-BA48-59E9D5B5647B}" type="sibTrans" cxnId="{1088BD34-3EBE-4722-B20A-81F8081BACB7}">
      <dgm:prSet/>
      <dgm:spPr/>
      <dgm:t>
        <a:bodyPr/>
        <a:lstStyle/>
        <a:p>
          <a:endParaRPr lang="de-DE"/>
        </a:p>
      </dgm:t>
    </dgm:pt>
    <dgm:pt modelId="{A9831779-3EA3-4D01-A5B1-006DF7BC903E}">
      <dgm:prSet phldrT="[Text]" custT="1"/>
      <dgm:spPr>
        <a:solidFill>
          <a:schemeClr val="bg1"/>
        </a:solidFill>
        <a:ln w="38100">
          <a:solidFill>
            <a:srgbClr val="FFD544"/>
          </a:solidFill>
        </a:ln>
      </dgm:spPr>
      <dgm:t>
        <a:bodyPr anchor="b"/>
        <a:lstStyle/>
        <a:p>
          <a:endParaRPr lang="de-DE" sz="1800" dirty="0">
            <a:solidFill>
              <a:srgbClr val="646363"/>
            </a:solidFill>
          </a:endParaRPr>
        </a:p>
      </dgm:t>
    </dgm:pt>
    <dgm:pt modelId="{AB5B00FC-6139-462F-83FE-B317C21CF390}" type="parTrans" cxnId="{3BAC77C0-DD80-436B-AD21-06547DF99391}">
      <dgm:prSet/>
      <dgm:spPr/>
      <dgm:t>
        <a:bodyPr/>
        <a:lstStyle/>
        <a:p>
          <a:endParaRPr lang="de-DE"/>
        </a:p>
      </dgm:t>
    </dgm:pt>
    <dgm:pt modelId="{3C157E8C-1A65-426B-873A-D2272750DF70}" type="sibTrans" cxnId="{3BAC77C0-DD80-436B-AD21-06547DF99391}">
      <dgm:prSet/>
      <dgm:spPr/>
      <dgm:t>
        <a:bodyPr/>
        <a:lstStyle/>
        <a:p>
          <a:endParaRPr lang="de-DE"/>
        </a:p>
      </dgm:t>
    </dgm:pt>
    <dgm:pt modelId="{2B06C5B7-A128-4A81-8B38-6291F4A8C7BB}">
      <dgm:prSet phldrT="[Text]" custT="1"/>
      <dgm:spPr>
        <a:solidFill>
          <a:schemeClr val="bg1"/>
        </a:solidFill>
        <a:ln w="38100">
          <a:solidFill>
            <a:srgbClr val="FFD544"/>
          </a:solidFill>
        </a:ln>
      </dgm:spPr>
      <dgm:t>
        <a:bodyPr anchor="b"/>
        <a:lstStyle/>
        <a:p>
          <a:endParaRPr lang="de-DE" sz="1800" dirty="0">
            <a:solidFill>
              <a:srgbClr val="646363"/>
            </a:solidFill>
          </a:endParaRPr>
        </a:p>
      </dgm:t>
    </dgm:pt>
    <dgm:pt modelId="{8DB717EE-6388-40FB-9C60-764C920F4CE3}" type="parTrans" cxnId="{003F10D2-90A7-4DE8-81F5-44A9D0E1882E}">
      <dgm:prSet/>
      <dgm:spPr/>
      <dgm:t>
        <a:bodyPr/>
        <a:lstStyle/>
        <a:p>
          <a:endParaRPr lang="de-DE"/>
        </a:p>
      </dgm:t>
    </dgm:pt>
    <dgm:pt modelId="{D009B3C9-F6F4-4CBB-BD85-EBFC4FD97748}" type="sibTrans" cxnId="{003F10D2-90A7-4DE8-81F5-44A9D0E1882E}">
      <dgm:prSet/>
      <dgm:spPr/>
      <dgm:t>
        <a:bodyPr/>
        <a:lstStyle/>
        <a:p>
          <a:endParaRPr lang="de-DE"/>
        </a:p>
      </dgm:t>
    </dgm:pt>
    <dgm:pt modelId="{B6E50189-16A5-493F-9933-B50145E1C9DF}">
      <dgm:prSet custT="1"/>
      <dgm:spPr>
        <a:solidFill>
          <a:schemeClr val="bg1"/>
        </a:solidFill>
        <a:ln w="38100">
          <a:solidFill>
            <a:srgbClr val="FFD544"/>
          </a:solidFill>
        </a:ln>
      </dgm:spPr>
      <dgm:t>
        <a:bodyPr anchor="b"/>
        <a:lstStyle/>
        <a:p>
          <a:endParaRPr lang="de-DE" sz="1800" dirty="0">
            <a:solidFill>
              <a:srgbClr val="646363"/>
            </a:solidFill>
          </a:endParaRPr>
        </a:p>
      </dgm:t>
    </dgm:pt>
    <dgm:pt modelId="{B994BAA8-7522-47AA-A6D7-0811475CC4E7}" type="parTrans" cxnId="{F71CE192-ECB7-4A27-930B-A3D8399F6428}">
      <dgm:prSet/>
      <dgm:spPr/>
      <dgm:t>
        <a:bodyPr/>
        <a:lstStyle/>
        <a:p>
          <a:endParaRPr lang="de-DE"/>
        </a:p>
      </dgm:t>
    </dgm:pt>
    <dgm:pt modelId="{D373BB60-32ED-43EB-9A9A-38C1F815BA93}" type="sibTrans" cxnId="{F71CE192-ECB7-4A27-930B-A3D8399F6428}">
      <dgm:prSet/>
      <dgm:spPr/>
      <dgm:t>
        <a:bodyPr/>
        <a:lstStyle/>
        <a:p>
          <a:endParaRPr lang="de-DE"/>
        </a:p>
      </dgm:t>
    </dgm:pt>
    <dgm:pt modelId="{F8231F40-CB37-456A-BFC8-13D2631C6CAE}">
      <dgm:prSet custT="1"/>
      <dgm:spPr>
        <a:solidFill>
          <a:schemeClr val="bg1"/>
        </a:solidFill>
        <a:ln w="38100">
          <a:solidFill>
            <a:srgbClr val="FFD544"/>
          </a:solidFill>
        </a:ln>
      </dgm:spPr>
      <dgm:t>
        <a:bodyPr anchor="b"/>
        <a:lstStyle/>
        <a:p>
          <a:endParaRPr lang="de-DE" sz="1700" dirty="0">
            <a:solidFill>
              <a:srgbClr val="646363"/>
            </a:solidFill>
          </a:endParaRPr>
        </a:p>
      </dgm:t>
    </dgm:pt>
    <dgm:pt modelId="{FB669B03-57D0-4DA4-AD81-37EB2D8FFDB2}" type="parTrans" cxnId="{03055AA4-ADC0-472C-A9C1-21480707C447}">
      <dgm:prSet/>
      <dgm:spPr/>
      <dgm:t>
        <a:bodyPr/>
        <a:lstStyle/>
        <a:p>
          <a:endParaRPr lang="de-DE"/>
        </a:p>
      </dgm:t>
    </dgm:pt>
    <dgm:pt modelId="{4C08533F-1C2D-4C82-A102-F879B69A2849}" type="sibTrans" cxnId="{03055AA4-ADC0-472C-A9C1-21480707C447}">
      <dgm:prSet/>
      <dgm:spPr/>
      <dgm:t>
        <a:bodyPr/>
        <a:lstStyle/>
        <a:p>
          <a:endParaRPr lang="de-DE"/>
        </a:p>
      </dgm:t>
    </dgm:pt>
    <dgm:pt modelId="{EBAB70F0-DDC6-434A-9FAD-037BDD21367D}" type="pres">
      <dgm:prSet presAssocID="{531A393E-8248-4BFE-A252-7CFA9F0EBBBA}" presName="CompostProcess" presStyleCnt="0">
        <dgm:presLayoutVars>
          <dgm:dir/>
          <dgm:resizeHandles val="exact"/>
        </dgm:presLayoutVars>
      </dgm:prSet>
      <dgm:spPr/>
    </dgm:pt>
    <dgm:pt modelId="{ADE7B0D1-16A6-4261-AD17-1028E17B3CE9}" type="pres">
      <dgm:prSet presAssocID="{531A393E-8248-4BFE-A252-7CFA9F0EBBBA}" presName="arrow" presStyleLbl="bgShp" presStyleIdx="0" presStyleCnt="1"/>
      <dgm:spPr>
        <a:solidFill>
          <a:srgbClr val="FFD544"/>
        </a:solidFill>
      </dgm:spPr>
    </dgm:pt>
    <dgm:pt modelId="{3D16EA37-D47F-4612-95A4-5FBF4FB20D3E}" type="pres">
      <dgm:prSet presAssocID="{531A393E-8248-4BFE-A252-7CFA9F0EBBBA}" presName="linearProcess" presStyleCnt="0"/>
      <dgm:spPr/>
    </dgm:pt>
    <dgm:pt modelId="{2A6CAE93-57A1-4031-8479-30DFCEE64F9F}" type="pres">
      <dgm:prSet presAssocID="{331B5F4E-F121-4565-B589-554EEBBE82D9}" presName="textNode" presStyleLbl="node1" presStyleIdx="0" presStyleCnt="5">
        <dgm:presLayoutVars>
          <dgm:bulletEnabled val="1"/>
        </dgm:presLayoutVars>
      </dgm:prSet>
      <dgm:spPr/>
    </dgm:pt>
    <dgm:pt modelId="{64D649A8-5F36-40F7-8C66-87DF526EAFB1}" type="pres">
      <dgm:prSet presAssocID="{4B4CE0D8-63EE-46B9-BA48-59E9D5B5647B}" presName="sibTrans" presStyleCnt="0"/>
      <dgm:spPr/>
    </dgm:pt>
    <dgm:pt modelId="{0E12B956-9CF1-4166-8524-F5BB9D866E5C}" type="pres">
      <dgm:prSet presAssocID="{A9831779-3EA3-4D01-A5B1-006DF7BC903E}" presName="textNode" presStyleLbl="node1" presStyleIdx="1" presStyleCnt="5">
        <dgm:presLayoutVars>
          <dgm:bulletEnabled val="1"/>
        </dgm:presLayoutVars>
      </dgm:prSet>
      <dgm:spPr/>
    </dgm:pt>
    <dgm:pt modelId="{5378DA75-6107-4218-85B1-B5B46586B7A1}" type="pres">
      <dgm:prSet presAssocID="{3C157E8C-1A65-426B-873A-D2272750DF70}" presName="sibTrans" presStyleCnt="0"/>
      <dgm:spPr/>
    </dgm:pt>
    <dgm:pt modelId="{095FD4E2-B3B5-4DE8-9EF6-D0D2685314E4}" type="pres">
      <dgm:prSet presAssocID="{B6E50189-16A5-493F-9933-B50145E1C9DF}" presName="textNode" presStyleLbl="node1" presStyleIdx="2" presStyleCnt="5">
        <dgm:presLayoutVars>
          <dgm:bulletEnabled val="1"/>
        </dgm:presLayoutVars>
      </dgm:prSet>
      <dgm:spPr/>
    </dgm:pt>
    <dgm:pt modelId="{4661F95A-F4F9-480A-9C27-C89D4947D4BD}" type="pres">
      <dgm:prSet presAssocID="{D373BB60-32ED-43EB-9A9A-38C1F815BA93}" presName="sibTrans" presStyleCnt="0"/>
      <dgm:spPr/>
    </dgm:pt>
    <dgm:pt modelId="{6B7830F6-4C11-434D-89D7-C1B0CAAED2A8}" type="pres">
      <dgm:prSet presAssocID="{F8231F40-CB37-456A-BFC8-13D2631C6CAE}" presName="textNode" presStyleLbl="node1" presStyleIdx="3" presStyleCnt="5">
        <dgm:presLayoutVars>
          <dgm:bulletEnabled val="1"/>
        </dgm:presLayoutVars>
      </dgm:prSet>
      <dgm:spPr/>
    </dgm:pt>
    <dgm:pt modelId="{BE1F9ADA-7A9F-4156-8B77-3A77FE87850F}" type="pres">
      <dgm:prSet presAssocID="{4C08533F-1C2D-4C82-A102-F879B69A2849}" presName="sibTrans" presStyleCnt="0"/>
      <dgm:spPr/>
    </dgm:pt>
    <dgm:pt modelId="{46B4367D-B41B-41D8-A2C2-BCCF2EA6ACD3}" type="pres">
      <dgm:prSet presAssocID="{2B06C5B7-A128-4A81-8B38-6291F4A8C7BB}" presName="textNode" presStyleLbl="node1" presStyleIdx="4" presStyleCnt="5">
        <dgm:presLayoutVars>
          <dgm:bulletEnabled val="1"/>
        </dgm:presLayoutVars>
      </dgm:prSet>
      <dgm:spPr/>
    </dgm:pt>
  </dgm:ptLst>
  <dgm:cxnLst>
    <dgm:cxn modelId="{DCD6DC08-E13C-4609-80FC-851FCE64F71A}" type="presOf" srcId="{2B06C5B7-A128-4A81-8B38-6291F4A8C7BB}" destId="{46B4367D-B41B-41D8-A2C2-BCCF2EA6ACD3}" srcOrd="0" destOrd="0" presId="urn:microsoft.com/office/officeart/2005/8/layout/hProcess9"/>
    <dgm:cxn modelId="{C5395433-5037-48C2-9C61-3BFA298BAE2B}" type="presOf" srcId="{531A393E-8248-4BFE-A252-7CFA9F0EBBBA}" destId="{EBAB70F0-DDC6-434A-9FAD-037BDD21367D}" srcOrd="0" destOrd="0" presId="urn:microsoft.com/office/officeart/2005/8/layout/hProcess9"/>
    <dgm:cxn modelId="{1088BD34-3EBE-4722-B20A-81F8081BACB7}" srcId="{531A393E-8248-4BFE-A252-7CFA9F0EBBBA}" destId="{331B5F4E-F121-4565-B589-554EEBBE82D9}" srcOrd="0" destOrd="0" parTransId="{DE59271D-9E33-4066-8883-7688E2A4AF34}" sibTransId="{4B4CE0D8-63EE-46B9-BA48-59E9D5B5647B}"/>
    <dgm:cxn modelId="{42E0C685-A0EC-436F-BBA4-185930007628}" type="presOf" srcId="{A9831779-3EA3-4D01-A5B1-006DF7BC903E}" destId="{0E12B956-9CF1-4166-8524-F5BB9D866E5C}" srcOrd="0" destOrd="0" presId="urn:microsoft.com/office/officeart/2005/8/layout/hProcess9"/>
    <dgm:cxn modelId="{F71CE192-ECB7-4A27-930B-A3D8399F6428}" srcId="{531A393E-8248-4BFE-A252-7CFA9F0EBBBA}" destId="{B6E50189-16A5-493F-9933-B50145E1C9DF}" srcOrd="2" destOrd="0" parTransId="{B994BAA8-7522-47AA-A6D7-0811475CC4E7}" sibTransId="{D373BB60-32ED-43EB-9A9A-38C1F815BA93}"/>
    <dgm:cxn modelId="{03055AA4-ADC0-472C-A9C1-21480707C447}" srcId="{531A393E-8248-4BFE-A252-7CFA9F0EBBBA}" destId="{F8231F40-CB37-456A-BFC8-13D2631C6CAE}" srcOrd="3" destOrd="0" parTransId="{FB669B03-57D0-4DA4-AD81-37EB2D8FFDB2}" sibTransId="{4C08533F-1C2D-4C82-A102-F879B69A2849}"/>
    <dgm:cxn modelId="{3BAC77C0-DD80-436B-AD21-06547DF99391}" srcId="{531A393E-8248-4BFE-A252-7CFA9F0EBBBA}" destId="{A9831779-3EA3-4D01-A5B1-006DF7BC903E}" srcOrd="1" destOrd="0" parTransId="{AB5B00FC-6139-462F-83FE-B317C21CF390}" sibTransId="{3C157E8C-1A65-426B-873A-D2272750DF70}"/>
    <dgm:cxn modelId="{CE1BAFC7-C265-4EEB-BA6A-42BDCB7B5116}" type="presOf" srcId="{331B5F4E-F121-4565-B589-554EEBBE82D9}" destId="{2A6CAE93-57A1-4031-8479-30DFCEE64F9F}" srcOrd="0" destOrd="0" presId="urn:microsoft.com/office/officeart/2005/8/layout/hProcess9"/>
    <dgm:cxn modelId="{076180CA-CB31-45E5-91A0-E6AD0E5B655F}" type="presOf" srcId="{F8231F40-CB37-456A-BFC8-13D2631C6CAE}" destId="{6B7830F6-4C11-434D-89D7-C1B0CAAED2A8}" srcOrd="0" destOrd="0" presId="urn:microsoft.com/office/officeart/2005/8/layout/hProcess9"/>
    <dgm:cxn modelId="{98E0E2CD-7F30-411F-B88F-A62415E364F4}" type="presOf" srcId="{B6E50189-16A5-493F-9933-B50145E1C9DF}" destId="{095FD4E2-B3B5-4DE8-9EF6-D0D2685314E4}" srcOrd="0" destOrd="0" presId="urn:microsoft.com/office/officeart/2005/8/layout/hProcess9"/>
    <dgm:cxn modelId="{003F10D2-90A7-4DE8-81F5-44A9D0E1882E}" srcId="{531A393E-8248-4BFE-A252-7CFA9F0EBBBA}" destId="{2B06C5B7-A128-4A81-8B38-6291F4A8C7BB}" srcOrd="4" destOrd="0" parTransId="{8DB717EE-6388-40FB-9C60-764C920F4CE3}" sibTransId="{D009B3C9-F6F4-4CBB-BD85-EBFC4FD97748}"/>
    <dgm:cxn modelId="{21DEC752-3BC8-4924-AB45-FA574378E729}" type="presParOf" srcId="{EBAB70F0-DDC6-434A-9FAD-037BDD21367D}" destId="{ADE7B0D1-16A6-4261-AD17-1028E17B3CE9}" srcOrd="0" destOrd="0" presId="urn:microsoft.com/office/officeart/2005/8/layout/hProcess9"/>
    <dgm:cxn modelId="{256E6D3D-743E-45CD-A76D-FD18DECE2156}" type="presParOf" srcId="{EBAB70F0-DDC6-434A-9FAD-037BDD21367D}" destId="{3D16EA37-D47F-4612-95A4-5FBF4FB20D3E}" srcOrd="1" destOrd="0" presId="urn:microsoft.com/office/officeart/2005/8/layout/hProcess9"/>
    <dgm:cxn modelId="{006C95B6-9B25-47AC-917C-04ADD3FA652B}" type="presParOf" srcId="{3D16EA37-D47F-4612-95A4-5FBF4FB20D3E}" destId="{2A6CAE93-57A1-4031-8479-30DFCEE64F9F}" srcOrd="0" destOrd="0" presId="urn:microsoft.com/office/officeart/2005/8/layout/hProcess9"/>
    <dgm:cxn modelId="{2AE05909-5076-4CA5-BD80-9F5CDCDC22B7}" type="presParOf" srcId="{3D16EA37-D47F-4612-95A4-5FBF4FB20D3E}" destId="{64D649A8-5F36-40F7-8C66-87DF526EAFB1}" srcOrd="1" destOrd="0" presId="urn:microsoft.com/office/officeart/2005/8/layout/hProcess9"/>
    <dgm:cxn modelId="{E27D7BFD-91E1-40BF-9827-C6EAA99AE4C0}" type="presParOf" srcId="{3D16EA37-D47F-4612-95A4-5FBF4FB20D3E}" destId="{0E12B956-9CF1-4166-8524-F5BB9D866E5C}" srcOrd="2" destOrd="0" presId="urn:microsoft.com/office/officeart/2005/8/layout/hProcess9"/>
    <dgm:cxn modelId="{6E471F2D-ED0E-4809-A0F1-6A0F9D54891C}" type="presParOf" srcId="{3D16EA37-D47F-4612-95A4-5FBF4FB20D3E}" destId="{5378DA75-6107-4218-85B1-B5B46586B7A1}" srcOrd="3" destOrd="0" presId="urn:microsoft.com/office/officeart/2005/8/layout/hProcess9"/>
    <dgm:cxn modelId="{61A6E83B-35AE-4C97-B166-D8D87B60DDF8}" type="presParOf" srcId="{3D16EA37-D47F-4612-95A4-5FBF4FB20D3E}" destId="{095FD4E2-B3B5-4DE8-9EF6-D0D2685314E4}" srcOrd="4" destOrd="0" presId="urn:microsoft.com/office/officeart/2005/8/layout/hProcess9"/>
    <dgm:cxn modelId="{271A07DA-2950-4CB9-9488-A3A7E654218C}" type="presParOf" srcId="{3D16EA37-D47F-4612-95A4-5FBF4FB20D3E}" destId="{4661F95A-F4F9-480A-9C27-C89D4947D4BD}" srcOrd="5" destOrd="0" presId="urn:microsoft.com/office/officeart/2005/8/layout/hProcess9"/>
    <dgm:cxn modelId="{8D85990A-21FC-4274-A1B3-98F36BF0B540}" type="presParOf" srcId="{3D16EA37-D47F-4612-95A4-5FBF4FB20D3E}" destId="{6B7830F6-4C11-434D-89D7-C1B0CAAED2A8}" srcOrd="6" destOrd="0" presId="urn:microsoft.com/office/officeart/2005/8/layout/hProcess9"/>
    <dgm:cxn modelId="{3794BB39-E417-4994-98DF-582F24C8E2C3}" type="presParOf" srcId="{3D16EA37-D47F-4612-95A4-5FBF4FB20D3E}" destId="{BE1F9ADA-7A9F-4156-8B77-3A77FE87850F}" srcOrd="7" destOrd="0" presId="urn:microsoft.com/office/officeart/2005/8/layout/hProcess9"/>
    <dgm:cxn modelId="{D2BD927C-FB19-46FE-B3B9-DA466326C95E}" type="presParOf" srcId="{3D16EA37-D47F-4612-95A4-5FBF4FB20D3E}" destId="{46B4367D-B41B-41D8-A2C2-BCCF2EA6ACD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7B0D1-16A6-4261-AD17-1028E17B3CE9}">
      <dsp:nvSpPr>
        <dsp:cNvPr id="0" name=""/>
        <dsp:cNvSpPr/>
      </dsp:nvSpPr>
      <dsp:spPr>
        <a:xfrm>
          <a:off x="799631" y="0"/>
          <a:ext cx="9062487" cy="3933752"/>
        </a:xfrm>
        <a:prstGeom prst="rightArrow">
          <a:avLst/>
        </a:prstGeom>
        <a:solidFill>
          <a:srgbClr val="FFD544"/>
        </a:solidFill>
        <a:ln>
          <a:noFill/>
        </a:ln>
        <a:effectLst/>
      </dsp:spPr>
      <dsp:style>
        <a:lnRef idx="0">
          <a:scrgbClr r="0" g="0" b="0"/>
        </a:lnRef>
        <a:fillRef idx="1">
          <a:scrgbClr r="0" g="0" b="0"/>
        </a:fillRef>
        <a:effectRef idx="0">
          <a:scrgbClr r="0" g="0" b="0"/>
        </a:effectRef>
        <a:fontRef idx="minor"/>
      </dsp:style>
    </dsp:sp>
    <dsp:sp modelId="{2A6CAE93-57A1-4031-8479-30DFCEE64F9F}">
      <dsp:nvSpPr>
        <dsp:cNvPr id="0" name=""/>
        <dsp:cNvSpPr/>
      </dsp:nvSpPr>
      <dsp:spPr>
        <a:xfrm>
          <a:off x="3123" y="1180125"/>
          <a:ext cx="1880382" cy="1573500"/>
        </a:xfrm>
        <a:prstGeom prst="roundRect">
          <a:avLst/>
        </a:prstGeom>
        <a:solidFill>
          <a:schemeClr val="bg1"/>
        </a:solidFill>
        <a:ln w="38100" cap="flat" cmpd="sng" algn="ctr">
          <a:solidFill>
            <a:srgbClr val="FFD5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b" anchorCtr="0">
          <a:noAutofit/>
        </a:bodyPr>
        <a:lstStyle/>
        <a:p>
          <a:pPr marL="0" lvl="0" indent="0" algn="ctr" defTabSz="800100">
            <a:lnSpc>
              <a:spcPct val="90000"/>
            </a:lnSpc>
            <a:spcBef>
              <a:spcPct val="0"/>
            </a:spcBef>
            <a:spcAft>
              <a:spcPct val="35000"/>
            </a:spcAft>
            <a:buNone/>
          </a:pPr>
          <a:endParaRPr lang="de-DE" sz="1800" kern="1200" dirty="0">
            <a:solidFill>
              <a:srgbClr val="646363"/>
            </a:solidFill>
          </a:endParaRPr>
        </a:p>
      </dsp:txBody>
      <dsp:txXfrm>
        <a:off x="79935" y="1256937"/>
        <a:ext cx="1726758" cy="1419876"/>
      </dsp:txXfrm>
    </dsp:sp>
    <dsp:sp modelId="{0E12B956-9CF1-4166-8524-F5BB9D866E5C}">
      <dsp:nvSpPr>
        <dsp:cNvPr id="0" name=""/>
        <dsp:cNvSpPr/>
      </dsp:nvSpPr>
      <dsp:spPr>
        <a:xfrm>
          <a:off x="2196903" y="1180125"/>
          <a:ext cx="1880382" cy="1573500"/>
        </a:xfrm>
        <a:prstGeom prst="roundRect">
          <a:avLst/>
        </a:prstGeom>
        <a:solidFill>
          <a:schemeClr val="bg1"/>
        </a:solidFill>
        <a:ln w="38100" cap="flat" cmpd="sng" algn="ctr">
          <a:solidFill>
            <a:srgbClr val="FFD5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b" anchorCtr="0">
          <a:noAutofit/>
        </a:bodyPr>
        <a:lstStyle/>
        <a:p>
          <a:pPr marL="0" lvl="0" indent="0" algn="ctr" defTabSz="800100">
            <a:lnSpc>
              <a:spcPct val="90000"/>
            </a:lnSpc>
            <a:spcBef>
              <a:spcPct val="0"/>
            </a:spcBef>
            <a:spcAft>
              <a:spcPct val="35000"/>
            </a:spcAft>
            <a:buNone/>
          </a:pPr>
          <a:endParaRPr lang="de-DE" sz="1800" kern="1200" dirty="0">
            <a:solidFill>
              <a:srgbClr val="646363"/>
            </a:solidFill>
          </a:endParaRPr>
        </a:p>
      </dsp:txBody>
      <dsp:txXfrm>
        <a:off x="2273715" y="1256937"/>
        <a:ext cx="1726758" cy="1419876"/>
      </dsp:txXfrm>
    </dsp:sp>
    <dsp:sp modelId="{095FD4E2-B3B5-4DE8-9EF6-D0D2685314E4}">
      <dsp:nvSpPr>
        <dsp:cNvPr id="0" name=""/>
        <dsp:cNvSpPr/>
      </dsp:nvSpPr>
      <dsp:spPr>
        <a:xfrm>
          <a:off x="4390683" y="1180125"/>
          <a:ext cx="1880382" cy="1573500"/>
        </a:xfrm>
        <a:prstGeom prst="roundRect">
          <a:avLst/>
        </a:prstGeom>
        <a:solidFill>
          <a:schemeClr val="bg1"/>
        </a:solidFill>
        <a:ln w="38100" cap="flat" cmpd="sng" algn="ctr">
          <a:solidFill>
            <a:srgbClr val="FFD5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b" anchorCtr="0">
          <a:noAutofit/>
        </a:bodyPr>
        <a:lstStyle/>
        <a:p>
          <a:pPr marL="0" lvl="0" indent="0" algn="ctr" defTabSz="800100">
            <a:lnSpc>
              <a:spcPct val="90000"/>
            </a:lnSpc>
            <a:spcBef>
              <a:spcPct val="0"/>
            </a:spcBef>
            <a:spcAft>
              <a:spcPct val="35000"/>
            </a:spcAft>
            <a:buNone/>
          </a:pPr>
          <a:endParaRPr lang="de-DE" sz="1800" kern="1200" dirty="0">
            <a:solidFill>
              <a:srgbClr val="646363"/>
            </a:solidFill>
          </a:endParaRPr>
        </a:p>
      </dsp:txBody>
      <dsp:txXfrm>
        <a:off x="4467495" y="1256937"/>
        <a:ext cx="1726758" cy="1419876"/>
      </dsp:txXfrm>
    </dsp:sp>
    <dsp:sp modelId="{6B7830F6-4C11-434D-89D7-C1B0CAAED2A8}">
      <dsp:nvSpPr>
        <dsp:cNvPr id="0" name=""/>
        <dsp:cNvSpPr/>
      </dsp:nvSpPr>
      <dsp:spPr>
        <a:xfrm>
          <a:off x="6584463" y="1180125"/>
          <a:ext cx="1880382" cy="1573500"/>
        </a:xfrm>
        <a:prstGeom prst="roundRect">
          <a:avLst/>
        </a:prstGeom>
        <a:solidFill>
          <a:schemeClr val="bg1"/>
        </a:solidFill>
        <a:ln w="38100" cap="flat" cmpd="sng" algn="ctr">
          <a:solidFill>
            <a:srgbClr val="FFD5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b" anchorCtr="0">
          <a:noAutofit/>
        </a:bodyPr>
        <a:lstStyle/>
        <a:p>
          <a:pPr marL="0" lvl="0" indent="0" algn="ctr" defTabSz="755650">
            <a:lnSpc>
              <a:spcPct val="90000"/>
            </a:lnSpc>
            <a:spcBef>
              <a:spcPct val="0"/>
            </a:spcBef>
            <a:spcAft>
              <a:spcPct val="35000"/>
            </a:spcAft>
            <a:buNone/>
          </a:pPr>
          <a:endParaRPr lang="de-DE" sz="1700" kern="1200" dirty="0">
            <a:solidFill>
              <a:srgbClr val="646363"/>
            </a:solidFill>
          </a:endParaRPr>
        </a:p>
      </dsp:txBody>
      <dsp:txXfrm>
        <a:off x="6661275" y="1256937"/>
        <a:ext cx="1726758" cy="1419876"/>
      </dsp:txXfrm>
    </dsp:sp>
    <dsp:sp modelId="{46B4367D-B41B-41D8-A2C2-BCCF2EA6ACD3}">
      <dsp:nvSpPr>
        <dsp:cNvPr id="0" name=""/>
        <dsp:cNvSpPr/>
      </dsp:nvSpPr>
      <dsp:spPr>
        <a:xfrm>
          <a:off x="8778243" y="1180125"/>
          <a:ext cx="1880382" cy="1573500"/>
        </a:xfrm>
        <a:prstGeom prst="roundRect">
          <a:avLst/>
        </a:prstGeom>
        <a:solidFill>
          <a:schemeClr val="bg1"/>
        </a:solidFill>
        <a:ln w="38100" cap="flat" cmpd="sng" algn="ctr">
          <a:solidFill>
            <a:srgbClr val="FFD5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b" anchorCtr="0">
          <a:noAutofit/>
        </a:bodyPr>
        <a:lstStyle/>
        <a:p>
          <a:pPr marL="0" lvl="0" indent="0" algn="ctr" defTabSz="800100">
            <a:lnSpc>
              <a:spcPct val="90000"/>
            </a:lnSpc>
            <a:spcBef>
              <a:spcPct val="0"/>
            </a:spcBef>
            <a:spcAft>
              <a:spcPct val="35000"/>
            </a:spcAft>
            <a:buNone/>
          </a:pPr>
          <a:endParaRPr lang="de-DE" sz="1800" kern="1200" dirty="0">
            <a:solidFill>
              <a:srgbClr val="646363"/>
            </a:solidFill>
          </a:endParaRPr>
        </a:p>
      </dsp:txBody>
      <dsp:txXfrm>
        <a:off x="8855055" y="1256937"/>
        <a:ext cx="1726758" cy="14198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940548B-CCB3-40D9-A577-42197F6FA6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9C17581-D849-4354-BD35-1042A37827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3DBF3-F0E2-4FDB-91F3-9E1DAF2A7192}" type="datetimeFigureOut">
              <a:rPr lang="de-DE" smtClean="0"/>
              <a:t>24.01.2023</a:t>
            </a:fld>
            <a:endParaRPr lang="de-DE"/>
          </a:p>
        </p:txBody>
      </p:sp>
      <p:sp>
        <p:nvSpPr>
          <p:cNvPr id="4" name="Fußzeilenplatzhalter 3">
            <a:extLst>
              <a:ext uri="{FF2B5EF4-FFF2-40B4-BE49-F238E27FC236}">
                <a16:creationId xmlns:a16="http://schemas.microsoft.com/office/drawing/2014/main" id="{83EEF47E-B5F9-42F5-8979-FEE535CD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146DE80-9990-4137-BDA5-5BBB412D24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CF4039-56C6-4910-8B3E-5C1131E433A5}" type="slidenum">
              <a:rPr lang="de-DE" smtClean="0"/>
              <a:t>‹Nr.›</a:t>
            </a:fld>
            <a:endParaRPr lang="de-DE"/>
          </a:p>
        </p:txBody>
      </p:sp>
    </p:spTree>
    <p:extLst>
      <p:ext uri="{BB962C8B-B14F-4D97-AF65-F5344CB8AC3E}">
        <p14:creationId xmlns:p14="http://schemas.microsoft.com/office/powerpoint/2010/main" val="21335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08CB7-1CD2-4AF4-9E54-F56003EBBA43}" type="datetimeFigureOut">
              <a:rPr lang="de-DE" smtClean="0"/>
              <a:t>24.01.2023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CBB92-5E3E-4134-9945-08ADAB4C1B71}" type="slidenum">
              <a:rPr lang="de-DE" smtClean="0"/>
              <a:t>‹Nr.›</a:t>
            </a:fld>
            <a:endParaRPr lang="de-DE"/>
          </a:p>
        </p:txBody>
      </p:sp>
    </p:spTree>
    <p:extLst>
      <p:ext uri="{BB962C8B-B14F-4D97-AF65-F5344CB8AC3E}">
        <p14:creationId xmlns:p14="http://schemas.microsoft.com/office/powerpoint/2010/main" val="259112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mi.bund.de/SharedDocs/faqs/DE/themen/migration/fachkraefteeinwanderung/faqs-fachkraefteeinwanderungsgesetz.html" TargetMode="External"/><Relationship Id="rId7" Type="http://schemas.openxmlformats.org/officeDocument/2006/relationships/hyperlink" Target="https://www.migrationsportal.de/glossar/n/nicht-reglementierter-beruf.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make-it-in-germany.com/de/visum/fachkraefteeinwanderungsgesetz/" TargetMode="External"/><Relationship Id="rId5" Type="http://schemas.openxmlformats.org/officeDocument/2006/relationships/hyperlink" Target="https://www.bgbl.de/xaver/bgbl/start.xav?startbk=Bundesanzeiger_BGBl&amp;start=//*%5b@attr_id=%27bgbl119s1307.pdf%27%5d#__bgbl__%2F%2F*%5B%40attr_id%3D%27bgbl119s1307.pdf%27%5D__1617886908315" TargetMode="External"/><Relationship Id="rId4" Type="http://schemas.openxmlformats.org/officeDocument/2006/relationships/hyperlink" Target="https://www.bmwi.de/Redaktion/DE/Publikationen/Ausbildung-und-Beruf/moeglichkeiten-der-fachkraefteeinwanderung.pdf?__blob=publicationFile&amp;v=6"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mwi.de/Redaktion/DE/Publikationen/Ausbildung-und-Beruf/moeglichkeiten-der-fachkraefteeinwanderung.pdf?__blob=publicationFile&amp;v=6"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bgbl.de/xaver/bgbl/start.xav?startbk=Bundesanzeiger_BGBl&amp;start=//*%5b@attr_id=%27bgbl119s1307.pdf%27%5d#__bgbl__%2F%2F*%5B%40attr_id%3D%27bgbl119s1307.pdf%27%5D__1617886908315" TargetMode="External"/><Relationship Id="rId4" Type="http://schemas.openxmlformats.org/officeDocument/2006/relationships/hyperlink" Target="https://www.make-it-in-germany.com/de/visum/fachkraefteeinwanderungsgesetz/"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mwi.de/Redaktion/DE/Publikationen/Ausbildung-und-Beruf/moeglichkeiten-der-fachkraefteeinwanderung.pdf?__blob=publicationFile&amp;v=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bgbl.de/xaver/bgbl/start.xav?startbk=Bundesanzeiger_BGBl&amp;start=//*%5b@attr_id=%27bgbl119s1307.pdf%27%5d#__bgbl__%2F%2F*%5B%40attr_id%3D%27bgbl119s1307.pdf%27%5D__1617886908315"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rbeitsagentur.de/unternehmen/arbeitskraefte/beschaeftigung-beantrag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ternehmen-berufsanerkennung.de/werkzeugkast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mwi.de/Redaktion/DE/Publikationen/Ausbildung-und-Beruf/moeglichkeiten-der-fachkraefteeinwanderung.pdf?__blob=publicationFile&amp;v=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mwi.de/Redaktion/DE/Publikationen/Ausbildung-und-Beruf/moeglichkeiten-der-fachkraefteeinwanderung.pdf?__blob=publicationFile&amp;v=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piegel.de/wirtschaft/soziales/arbeitsmarkt-was-tun-wenn-bald-arbeitskraefte-fehlen-a-1301589.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e.statista.com/statistik/daten/studie/198797/umfrage/erwerbspersonenpotenzial-in-deutschland/#:~:text=Im%20Jahr%202020%20umfasste%20das%20Erwerbspersonenpotenzial%20in%20Deutschland,die%20Summe%20aus%20Erwerbst%C3%A4tigen%2C%20Arbeitslosen%20und%20%22Stiller%20Reserve%22." TargetMode="External"/><Relationship Id="rId5" Type="http://schemas.openxmlformats.org/officeDocument/2006/relationships/hyperlink" Target="http://doku.iab.de/kurzber/2017/kb0617.pdf" TargetMode="External"/><Relationship Id="rId4" Type="http://schemas.openxmlformats.org/officeDocument/2006/relationships/hyperlink" Target="https://datawrapper.dwcdn.net/hySYg/4/"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mi.bund.de/SharedDocs/faqs/DE/themen/migration/fachkraefteeinwanderung/faqs-fachkraefteeinwanderungsgesetz.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make-it-in-germany.com/de/visum/fachkraefteeinwanderungsgesetz/" TargetMode="External"/><Relationship Id="rId4" Type="http://schemas.openxmlformats.org/officeDocument/2006/relationships/hyperlink" Target="https://www.bgbl.de/xaver/bgbl/start.xav?startbk=Bundesanzeiger_BGBl&amp;start=//*%5b@attr_id=%27bgbl119s1307.pdf%27%5d#__bgbl__%2F%2F*%5B%40attr_id%3D%27bgbl119s1307.pdf%27%5D__161788690831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mi.bund.de/SharedDocs/faqs/DE/themen/migration/fachkraefteeinwanderung/faqs-fachkraefteeinwanderungsgesetz.html" TargetMode="External"/><Relationship Id="rId7" Type="http://schemas.openxmlformats.org/officeDocument/2006/relationships/hyperlink" Target="https://www.migrationsportal.de/glossar/n/nicht-reglementierter-beruf.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make-it-in-germany.com/de/visum/fachkraefteeinwanderungsgesetz/" TargetMode="External"/><Relationship Id="rId5" Type="http://schemas.openxmlformats.org/officeDocument/2006/relationships/hyperlink" Target="https://www.bgbl.de/xaver/bgbl/start.xav?startbk=Bundesanzeiger_BGBl&amp;start=//*%5b@attr_id=%27bgbl119s1307.pdf%27%5d#__bgbl__%2F%2F*%5B%40attr_id%3D%27bgbl119s1307.pdf%27%5D__1617886908315" TargetMode="External"/><Relationship Id="rId4" Type="http://schemas.openxmlformats.org/officeDocument/2006/relationships/hyperlink" Target="https://www.bmwi.de/Redaktion/DE/Publikationen/Ausbildung-und-Beruf/moeglichkeiten-der-fachkraefteeinwanderung.pdf?__blob=publicationFile&amp;v=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mi.bund.de/SharedDocs/faqs/DE/themen/migration/fachkraefteeinwanderung/faqs-fachkraefteeinwanderungsgesetz.html" TargetMode="External"/><Relationship Id="rId7" Type="http://schemas.openxmlformats.org/officeDocument/2006/relationships/hyperlink" Target="https://www.migrationsportal.de/glossar/n/nicht-reglementierter-beruf.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make-it-in-germany.com/de/visum/fachkraefteeinwanderungsgesetz/" TargetMode="External"/><Relationship Id="rId5" Type="http://schemas.openxmlformats.org/officeDocument/2006/relationships/hyperlink" Target="https://www.bgbl.de/xaver/bgbl/start.xav?startbk=Bundesanzeiger_BGBl&amp;start=//*%5b@attr_id=%27bgbl119s1307.pdf%27%5d#__bgbl__%2F%2F*%5B%40attr_id%3D%27bgbl119s1307.pdf%27%5D__1617886908315" TargetMode="External"/><Relationship Id="rId4" Type="http://schemas.openxmlformats.org/officeDocument/2006/relationships/hyperlink" Target="https://www.bmwi.de/Redaktion/DE/Publikationen/Ausbildung-und-Beruf/moeglichkeiten-der-fachkraefteeinwanderung.pdf?__blob=publicationFile&amp;v=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Teilnehmer*innen begrüßen und Thema vorstellen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a:t>
            </a:fld>
            <a:endParaRPr lang="de-DE"/>
          </a:p>
        </p:txBody>
      </p:sp>
    </p:spTree>
    <p:extLst>
      <p:ext uri="{BB962C8B-B14F-4D97-AF65-F5344CB8AC3E}">
        <p14:creationId xmlns:p14="http://schemas.microsoft.com/office/powerpoint/2010/main" val="296072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des Innern, für Bau und Heimat, </a:t>
            </a:r>
            <a:r>
              <a:rPr lang="de-DE" sz="1200" b="0" dirty="0">
                <a:effectLst/>
                <a:latin typeface="+mn-lt"/>
                <a:hlinkClick r:id="rId3"/>
              </a:rPr>
              <a:t>https://www.bmi.bund.de/SharedDocs/faqs/DE/themen/migration/fachkraefteeinwanderung/faqs-fachkraefteeinwanderungsgesetz.html</a:t>
            </a:r>
            <a:r>
              <a:rPr lang="de-DE" sz="1200" b="0" dirty="0">
                <a:solidFill>
                  <a:schemeClr val="tx1"/>
                </a:solidFill>
                <a:effectLst/>
                <a:latin typeface="+mn-lt"/>
              </a:rPr>
              <a:t>. Web. 25.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4"/>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effectLst/>
                <a:latin typeface="+mn-lt"/>
                <a:hlinkClick r:id="rId5"/>
              </a:rPr>
              <a:t>Fachkräfteeinwanderungsgesetz</a:t>
            </a:r>
            <a:r>
              <a:rPr lang="de-DE" sz="1200" b="0" dirty="0">
                <a:effectLst/>
                <a:latin typeface="+mn-lt"/>
              </a:rPr>
              <a:t> </a:t>
            </a:r>
            <a:r>
              <a:rPr lang="de-DE" sz="1200" b="0" dirty="0">
                <a:solidFill>
                  <a:schemeClr val="tx1"/>
                </a:solidFill>
                <a:effectLst/>
                <a:latin typeface="+mn-lt"/>
              </a:rPr>
              <a:t>vom 15. August 2019, Bundesgesetzblatt Jahrgang 2019 Teil I Nr. 31, ausgegeben zu Bonn am 20. August 2019. Web. 30. März 2020.</a:t>
            </a:r>
          </a:p>
          <a:p>
            <a:pPr marL="171450" indent="-171450">
              <a:buFont typeface="Calibri" panose="020F0502020204030204" pitchFamily="34" charset="0"/>
              <a:buChar char="-"/>
            </a:pPr>
            <a:r>
              <a:rPr lang="de-DE" sz="1200" b="0" dirty="0">
                <a:solidFill>
                  <a:schemeClr val="tx1"/>
                </a:solidFill>
                <a:effectLst/>
                <a:latin typeface="+mn-lt"/>
              </a:rPr>
              <a:t>„Das Fachkräfteeinwanderungsgesetz auf einen Blick“, Make-it-in-Germany.com, </a:t>
            </a:r>
            <a:r>
              <a:rPr lang="de-DE" sz="1200" b="0" dirty="0">
                <a:effectLst/>
                <a:latin typeface="+mn-lt"/>
                <a:hlinkClick r:id="rId6"/>
              </a:rPr>
              <a:t>https://www.make-it-in-germany.com/de/visum/fachkraefteeinwanderungsgesetz/</a:t>
            </a:r>
            <a:r>
              <a:rPr lang="de-DE" sz="1200" b="0" dirty="0">
                <a:solidFill>
                  <a:schemeClr val="tx1"/>
                </a:solidFill>
                <a:effectLst/>
                <a:latin typeface="+mn-lt"/>
              </a:rPr>
              <a:t>.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„Nicht-reglementierter Beruf“, Glossar des Migrationsportal IQ Netzwerk Niedersachsen, 2018, </a:t>
            </a:r>
            <a:r>
              <a:rPr lang="de-DE" sz="1200" b="0" dirty="0">
                <a:effectLst/>
                <a:latin typeface="+mn-lt"/>
                <a:hlinkClick r:id="rId7"/>
              </a:rPr>
              <a:t>https://www.migrationsportal.de/glossar/n/nicht-reglementierter-beruf.html</a:t>
            </a:r>
            <a:r>
              <a:rPr lang="de-DE" sz="1200" b="0" dirty="0">
                <a:solidFill>
                  <a:schemeClr val="tx1"/>
                </a:solidFill>
                <a:effectLst/>
                <a:latin typeface="+mn-lt"/>
              </a:rPr>
              <a:t>. Web. 12. August 2020.</a:t>
            </a:r>
            <a:endParaRPr lang="de-DE" sz="1200" b="0" dirty="0">
              <a:solidFill>
                <a:schemeClr val="tx1"/>
              </a:solidFill>
              <a:latin typeface="+mn-lt"/>
            </a:endParaRPr>
          </a:p>
          <a:p>
            <a:endParaRPr lang="de-DE" sz="1200" dirty="0">
              <a:latin typeface="+mn-lt"/>
            </a:endParaRPr>
          </a:p>
          <a:p>
            <a:r>
              <a:rPr lang="de-DE" sz="1200" dirty="0">
                <a:solidFill>
                  <a:schemeClr val="tx1"/>
                </a:solidFill>
                <a:latin typeface="+mn-lt"/>
              </a:rPr>
              <a:t>Bei den nicht reglementierten Berufen, also allen Berufe, die im dualen System ausgebildet werden und für die es keine gesetzliche Vorschrift zur Berufsausübung gibt – und zu diesen zählen die meisten Handwerksberufe – kann der Ausgleich der festgestellten Defizite auch durch eine Beschäftigung als Fachkraft im anzuerkennenden Beruf angestrebt werden.</a:t>
            </a:r>
          </a:p>
          <a:p>
            <a:endParaRPr lang="de-DE" sz="1200" dirty="0">
              <a:solidFill>
                <a:schemeClr val="tx1"/>
              </a:solidFill>
              <a:latin typeface="+mn-lt"/>
            </a:endParaRPr>
          </a:p>
          <a:p>
            <a:r>
              <a:rPr lang="de-DE" sz="1200" dirty="0">
                <a:solidFill>
                  <a:schemeClr val="tx1"/>
                </a:solidFill>
                <a:latin typeface="+mn-lt"/>
              </a:rPr>
              <a:t>Hier sind zusätzlich zu den soeben genannten Punkten folgende Voraussetzungen notwendig:</a:t>
            </a:r>
          </a:p>
          <a:p>
            <a:pPr marL="171450" indent="-171450">
              <a:buFontTx/>
              <a:buChar char="-"/>
            </a:pPr>
            <a:r>
              <a:rPr lang="de-DE" sz="1200" dirty="0">
                <a:solidFill>
                  <a:schemeClr val="tx1"/>
                </a:solidFill>
                <a:latin typeface="+mn-lt"/>
              </a:rPr>
              <a:t>Ein konkretes Arbeitsplatzangebot,</a:t>
            </a:r>
          </a:p>
          <a:p>
            <a:pPr marL="171450" indent="-171450">
              <a:buFontTx/>
              <a:buChar char="-"/>
            </a:pPr>
            <a:r>
              <a:rPr lang="de-DE" sz="1200" dirty="0">
                <a:solidFill>
                  <a:schemeClr val="tx1"/>
                </a:solidFill>
                <a:latin typeface="+mn-lt"/>
              </a:rPr>
              <a:t>das schwerpunktmäßige Fehlen von Fertig- und Fähigkeiten in der betrieblichen Praxis, weshalb die Qualifizierung überwiegend betrieblich erfolgen kann,</a:t>
            </a:r>
          </a:p>
          <a:p>
            <a:pPr marL="171450" indent="-171450">
              <a:buFontTx/>
              <a:buChar char="-"/>
            </a:pPr>
            <a:r>
              <a:rPr lang="de-DE" sz="1200" dirty="0">
                <a:solidFill>
                  <a:schemeClr val="tx1"/>
                </a:solidFill>
                <a:latin typeface="+mn-lt"/>
              </a:rPr>
              <a:t>ein Qualifizierungsplan des Betriebs, aus dem sich ergibt, dass, wie und wann die wesentlichen Unterschiede ausgeglichen werden sollen und</a:t>
            </a:r>
          </a:p>
          <a:p>
            <a:pPr marL="171450" indent="-171450">
              <a:buFontTx/>
              <a:buChar char="-"/>
            </a:pPr>
            <a:r>
              <a:rPr lang="de-DE" sz="1200" dirty="0">
                <a:solidFill>
                  <a:schemeClr val="tx1"/>
                </a:solidFill>
                <a:latin typeface="+mn-lt"/>
              </a:rPr>
              <a:t>eine arbeitsvertragliche Zusicherung der jeweiligen </a:t>
            </a:r>
            <a:r>
              <a:rPr lang="de-DE" sz="1200" dirty="0" err="1">
                <a:solidFill>
                  <a:schemeClr val="tx1"/>
                </a:solidFill>
                <a:latin typeface="+mn-lt"/>
              </a:rPr>
              <a:t>arbeitgebenden</a:t>
            </a:r>
            <a:r>
              <a:rPr lang="de-DE" sz="1200" dirty="0">
                <a:solidFill>
                  <a:schemeClr val="tx1"/>
                </a:solidFill>
                <a:latin typeface="+mn-lt"/>
              </a:rPr>
              <a:t> Person, dass die berufliche Anerkennung während des Aufenthalts in Deutschland ermöglicht wird.</a:t>
            </a:r>
          </a:p>
          <a:p>
            <a:pPr marL="0" indent="0">
              <a:buFontTx/>
              <a:buNone/>
            </a:pPr>
            <a:endParaRPr lang="de-DE" sz="1200" dirty="0">
              <a:solidFill>
                <a:schemeClr val="tx1"/>
              </a:solidFill>
              <a:latin typeface="+mn-lt"/>
            </a:endParaRPr>
          </a:p>
          <a:p>
            <a:pPr marL="0" indent="0">
              <a:buFontTx/>
              <a:buNone/>
            </a:pPr>
            <a:r>
              <a:rPr lang="de-DE" sz="1200" dirty="0">
                <a:solidFill>
                  <a:schemeClr val="tx1"/>
                </a:solidFill>
                <a:latin typeface="+mn-lt"/>
              </a:rPr>
              <a:t>Nach Einreise wird die Aufenthaltserlaubnis zum Zweck der Anerkennung der ausländischen Berufsqualifikation bzw. zum Durchführen der Maßnahme zur Nachqualifizierung i. d. R. für bis zu 18 Monate erteilt. Danach besteht die Möglichkeit einer Verlängerung um bis zu sechs Monate auf einen Höchstzeitraum von zwei Jahren.</a:t>
            </a:r>
          </a:p>
          <a:p>
            <a:pPr marL="0" indent="0">
              <a:buFontTx/>
              <a:buNone/>
            </a:pPr>
            <a:endParaRPr lang="de-DE" sz="1200" dirty="0">
              <a:solidFill>
                <a:schemeClr val="tx1"/>
              </a:solidFill>
              <a:latin typeface="+mn-lt"/>
            </a:endParaRPr>
          </a:p>
          <a:p>
            <a:pPr marL="0" indent="0">
              <a:buFontTx/>
              <a:buNone/>
            </a:pPr>
            <a:r>
              <a:rPr lang="de-DE" sz="1200" dirty="0">
                <a:solidFill>
                  <a:schemeClr val="tx1"/>
                </a:solidFill>
                <a:effectLst/>
                <a:latin typeface="+mn-lt"/>
                <a:ea typeface="Calibri" panose="020F0502020204030204" pitchFamily="34" charset="0"/>
                <a:cs typeface="Times New Roman" panose="02020603050405020304" pitchFamily="18" charset="0"/>
              </a:rPr>
              <a:t>Eine Nebenbeschäftigung von bis zu 10 Stunden je Woche ist bei allen Aufenthalten unabhängig von der betrieblichen Maßnahme möglich</a:t>
            </a:r>
            <a:r>
              <a:rPr lang="de-DE" sz="1200" dirty="0">
                <a:solidFill>
                  <a:schemeClr val="tx1"/>
                </a:solidFill>
                <a:latin typeface="+mn-lt"/>
              </a:rPr>
              <a:t>.</a:t>
            </a:r>
          </a:p>
          <a:p>
            <a:pPr marL="0" indent="0">
              <a:buFontTx/>
              <a:buNone/>
            </a:pPr>
            <a:endParaRPr lang="de-DE" sz="1200" dirty="0">
              <a:solidFill>
                <a:schemeClr val="tx1"/>
              </a:solidFill>
              <a:latin typeface="+mn-lt"/>
            </a:endParaRPr>
          </a:p>
          <a:p>
            <a:pPr marL="0" indent="0">
              <a:buFontTx/>
              <a:buNone/>
            </a:pPr>
            <a:r>
              <a:rPr lang="de-DE" sz="1200" dirty="0">
                <a:solidFill>
                  <a:schemeClr val="tx1"/>
                </a:solidFill>
                <a:effectLst/>
                <a:latin typeface="+mn-lt"/>
              </a:rPr>
              <a:t>Steht diese </a:t>
            </a:r>
            <a:r>
              <a:rPr lang="de-DE" sz="1200" b="0" dirty="0">
                <a:solidFill>
                  <a:schemeClr val="tx1"/>
                </a:solidFill>
                <a:effectLst/>
                <a:latin typeface="+mn-lt"/>
              </a:rPr>
              <a:t>Nebenbeschäftigung jedoch in berufsfachlichen Zusammenhang </a:t>
            </a:r>
            <a:r>
              <a:rPr lang="de-DE" sz="1200" dirty="0">
                <a:solidFill>
                  <a:schemeClr val="tx1"/>
                </a:solidFill>
                <a:effectLst/>
                <a:latin typeface="+mn-lt"/>
              </a:rPr>
              <a:t>mit dem anzuerkennenden Beruf und liegt ein konkretes Arbeitsplatzangebot für eine spätere Beschäftigung vor, kann sie ohne zeitliche Einschränkung ausgeübt werden. Sind weitere Qualifizierungsmaßnahmen notwendig, z. B. eine überbetriebliche Lehrlingsunterweisung (ÜLU), verpflichtet sich der Betrieb dazu, die Fachkraft für diese freizustellen. Die Bundesagentur für Arbeit prüft die Beschäftigung im berufsfachlichen Zusammenhang.</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10</a:t>
            </a:fld>
            <a:endParaRPr lang="de-DE"/>
          </a:p>
        </p:txBody>
      </p:sp>
    </p:spTree>
    <p:extLst>
      <p:ext uri="{BB962C8B-B14F-4D97-AF65-F5344CB8AC3E}">
        <p14:creationId xmlns:p14="http://schemas.microsoft.com/office/powerpoint/2010/main" val="302540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3"/>
              </a:rPr>
              <a:t>Möglichkeiten der Fachkräfteeinwanderung – Was Arbeitgeber wissen müssen</a:t>
            </a:r>
            <a:r>
              <a:rPr lang="de-DE" sz="1200" b="0" dirty="0">
                <a:solidFill>
                  <a:schemeClr val="tx1"/>
                </a:solidFill>
                <a:effectLst/>
                <a:latin typeface="+mn-lt"/>
              </a:rPr>
              <a:t>, Februar 2020. Web. 30. März 2020.</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de-DE" sz="1200" b="0" dirty="0">
                <a:solidFill>
                  <a:schemeClr val="tx1"/>
                </a:solidFill>
                <a:effectLst/>
                <a:latin typeface="+mn-lt"/>
              </a:rPr>
              <a:t>„Das beschleunigte Fachkräfteverfahren“, Make-it-in-Germany.com, </a:t>
            </a:r>
            <a:r>
              <a:rPr lang="de-DE" sz="1200" b="0" dirty="0">
                <a:effectLst/>
                <a:latin typeface="+mn-lt"/>
                <a:hlinkClick r:id="rId4"/>
              </a:rPr>
              <a:t>https://www.make-it-in-germany.com/de/unternehmen/rekrutieren/einreise/das-beschleunigte-fachkraefteverfahren</a:t>
            </a:r>
            <a:r>
              <a:rPr lang="de-DE" sz="1200" b="0" dirty="0">
                <a:solidFill>
                  <a:schemeClr val="tx1"/>
                </a:solidFill>
                <a:effectLst/>
                <a:latin typeface="+mn-lt"/>
              </a:rPr>
              <a:t>. Web. 30. Juni 2021.</a:t>
            </a:r>
            <a:endParaRPr lang="de-DE" sz="1200" b="0" dirty="0">
              <a:solidFill>
                <a:schemeClr val="tx1"/>
              </a:solidFill>
              <a:latin typeface="+mn-lt"/>
            </a:endParaRPr>
          </a:p>
          <a:p>
            <a:pPr marL="171450" indent="-171450">
              <a:buFont typeface="Calibri" panose="020F0502020204030204" pitchFamily="34" charset="0"/>
              <a:buChar char="-"/>
            </a:pPr>
            <a:r>
              <a:rPr lang="de-DE" sz="1200" b="0" dirty="0">
                <a:effectLst/>
                <a:latin typeface="+mn-lt"/>
                <a:hlinkClick r:id="rId5"/>
              </a:rPr>
              <a:t>Fachkräfteeinwanderungsgesetz</a:t>
            </a:r>
            <a:r>
              <a:rPr lang="de-DE" sz="1200" b="0" dirty="0">
                <a:effectLst/>
                <a:latin typeface="+mn-lt"/>
              </a:rPr>
              <a:t> </a:t>
            </a:r>
            <a:r>
              <a:rPr lang="de-DE" sz="1200" b="0" dirty="0">
                <a:solidFill>
                  <a:schemeClr val="tx1"/>
                </a:solidFill>
                <a:effectLst/>
                <a:latin typeface="+mn-lt"/>
              </a:rPr>
              <a:t>vom 15. August 2019, Bundesgesetzblatt Jahrgang 2019 Teil I Nr. 31, ausgegeben zu Bonn am 20. August 2019. Web. 30. März 2020.</a:t>
            </a: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effectLst/>
                <a:latin typeface="+mn-lt"/>
              </a:rPr>
              <a:t>Das beschleunigte Fachkräfteverfahren ist eine weitere Neuerung des Fachkräfteeinwanderungsgesetzes. Es soll einen schnelleren Einwanderungsprozess ermöglichen, indem die verschiedenen Anträge und Entscheidungen für das Einreiseverfahren bei einer Ausländerbehörde in Deutschland zusammengeführt werden. Das Fachkräfte suchende Unternehmen kann dabei eine aktive Rolle übernehmen.</a:t>
            </a: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1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ea typeface="Calibri" panose="020F0502020204030204" pitchFamily="34" charset="0"/>
                <a:cs typeface="Times New Roman" panose="02020603050405020304" pitchFamily="18" charset="0"/>
              </a:rPr>
              <a:t>Im ersten Schritt stellt die Fachkraft dem Betrieb eine Vollmacht aus, um das beschleunigte Fachkräfteverfahren in Deutschland zu starten</a:t>
            </a:r>
            <a:r>
              <a:rPr lang="de-DE" sz="1200" dirty="0">
                <a:solidFill>
                  <a:schemeClr val="tx1"/>
                </a:solidFill>
                <a:latin typeface="+mn-lt"/>
              </a:rPr>
              <a:t>. Auf dessen Basis lässt sich der Betrieb von der zuständigen Ausländerbehörde zum beschleunigten Fachkräfteverfahren beraten. Im Anschluss wird eine Vereinbarung zwischen Ausländerbehörde und Betrieb getroffen, die eine Reihe von Punkten beinhaltet: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a:solidFill>
                  <a:schemeClr val="tx1"/>
                </a:solidFill>
                <a:latin typeface="+mn-lt"/>
              </a:rPr>
              <a:t>Eine Bevollmächtigung durch die ausländische Fachkraft,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a:solidFill>
                  <a:schemeClr val="tx1"/>
                </a:solidFill>
                <a:latin typeface="+mn-lt"/>
              </a:rPr>
              <a:t>die Verpflichtungen des Betriebs als Arbeitgeber,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a:solidFill>
                  <a:schemeClr val="tx1"/>
                </a:solidFill>
                <a:latin typeface="+mn-lt"/>
              </a:rPr>
              <a:t>die Verpflichtungen der Fachkraft sowie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a:solidFill>
                  <a:schemeClr val="tx1"/>
                </a:solidFill>
                <a:latin typeface="+mn-lt"/>
              </a:rPr>
              <a:t>die Verpflichtungen der beteiligten Behörden (neben Ausländerbehörde, die Bundesagentur für Arbeit, Handwerkskammer als Anerkennungsstelle und deutsche Auslandsvertretung).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Außerdem sind eine Beschreibung der Abläufe einschließlich der Nennung der Beteiligten sowie beizubringenden Nachweise und der Fristen enthalten.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mn-lt"/>
                <a:sym typeface="Wingdings" panose="05000000000000000000" pitchFamily="2" charset="2"/>
              </a:rPr>
              <a:t>2  </a:t>
            </a:r>
            <a:r>
              <a:rPr lang="de-DE" sz="1200" dirty="0">
                <a:solidFill>
                  <a:schemeClr val="tx1"/>
                </a:solidFill>
                <a:effectLst/>
                <a:latin typeface="+mn-lt"/>
                <a:ea typeface="Calibri" panose="020F0502020204030204" pitchFamily="34" charset="0"/>
                <a:cs typeface="Times New Roman" panose="02020603050405020304" pitchFamily="18" charset="0"/>
              </a:rPr>
              <a:t>Im zweiten Schritt entscheidet </a:t>
            </a:r>
            <a:r>
              <a:rPr lang="de-DE" sz="1200" b="0" dirty="0">
                <a:solidFill>
                  <a:schemeClr val="tx1"/>
                </a:solidFill>
                <a:effectLst/>
                <a:latin typeface="+mn-lt"/>
                <a:ea typeface="Calibri" panose="020F0502020204030204" pitchFamily="34" charset="0"/>
                <a:cs typeface="Times New Roman" panose="02020603050405020304" pitchFamily="18" charset="0"/>
              </a:rPr>
              <a:t>d</a:t>
            </a:r>
            <a:r>
              <a:rPr lang="de-DE" sz="1200" b="0" dirty="0">
                <a:solidFill>
                  <a:schemeClr val="tx1"/>
                </a:solidFill>
                <a:latin typeface="+mn-lt"/>
              </a:rPr>
              <a:t>ie jeweilige Anerkennungsstelle – bei Berufen aus dem Handwerk die zuständige Handwerkskammer – innerhalb von zwei Monaten nach Vollständigkeit der Antragsunterlagen über die Berufsanerkennung.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mn-lt"/>
              </a:rPr>
              <a:t>3 </a:t>
            </a:r>
            <a:r>
              <a:rPr lang="de-DE" sz="1200" b="0" dirty="0">
                <a:solidFill>
                  <a:schemeClr val="tx1"/>
                </a:solidFill>
                <a:latin typeface="+mn-lt"/>
                <a:sym typeface="Wingdings" panose="05000000000000000000" pitchFamily="2" charset="2"/>
              </a:rPr>
              <a:t> Neben der Berufsanerkennung ist die Zustimmung der Bundesagentur für Arbeit für die beabsichtigte Beschäftigung erforderlich. Hierbei wird geprüft, ob die Arbeitsbedingungen den tariflich vereinbarten oder den regional üblichen entsprechen. Die Zustimmung holt die Ausländerbehörde direkt von der Bundesagentur für Arbeit ein.</a:t>
            </a: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4  </a:t>
            </a:r>
            <a:r>
              <a:rPr lang="de-DE" sz="1200" dirty="0">
                <a:solidFill>
                  <a:schemeClr val="tx1"/>
                </a:solidFill>
                <a:effectLst/>
                <a:latin typeface="+mn-lt"/>
                <a:ea typeface="Calibri" panose="020F0502020204030204" pitchFamily="34" charset="0"/>
                <a:cs typeface="Times New Roman" panose="02020603050405020304" pitchFamily="18" charset="0"/>
              </a:rPr>
              <a:t>Sind alle Voraussetzungen erfüllt, erteilt Ausländerbehörde im vierten Schritt eine Vorabzustimmung und übergibt diese an den Betrieb </a:t>
            </a:r>
            <a:r>
              <a:rPr lang="de-DE" sz="1200" b="0" dirty="0">
                <a:solidFill>
                  <a:schemeClr val="tx1"/>
                </a:solidFill>
                <a:effectLst/>
                <a:latin typeface="+mn-lt"/>
                <a:ea typeface="Calibri" panose="020F0502020204030204" pitchFamily="34" charset="0"/>
                <a:cs typeface="Times New Roman" panose="02020603050405020304" pitchFamily="18" charset="0"/>
              </a:rPr>
              <a:t>zur Weiterleitung an die Fachkraft im Ausland. </a:t>
            </a:r>
            <a:r>
              <a:rPr lang="de-DE" sz="1200" b="0" dirty="0">
                <a:solidFill>
                  <a:schemeClr val="tx1"/>
                </a:solidFill>
                <a:effectLst/>
                <a:latin typeface="+mn-lt"/>
              </a:rPr>
              <a:t>Dies muss im Original erfolgen, eine Kopie der Vorabzustimmung ist nicht zulässig.</a:t>
            </a:r>
            <a:r>
              <a:rPr lang="de-DE" sz="1200" b="0" dirty="0">
                <a:solidFill>
                  <a:schemeClr val="tx1"/>
                </a:solidFill>
                <a:effectLst/>
                <a:latin typeface="+mn-lt"/>
                <a:ea typeface="Calibri" panose="020F0502020204030204" pitchFamily="34" charset="0"/>
                <a:cs typeface="Times New Roman" panose="02020603050405020304" pitchFamily="18" charset="0"/>
              </a:rPr>
              <a:t> </a:t>
            </a:r>
            <a:r>
              <a:rPr lang="de-DE" sz="1200" b="0" dirty="0">
                <a:solidFill>
                  <a:schemeClr val="tx1"/>
                </a:solidFill>
                <a:effectLst/>
                <a:latin typeface="+mn-lt"/>
              </a:rPr>
              <a:t>Mithilfe der Vorabzustimmung kann die Fachkraft anschließend einen Termin zur Visumsbeantragung bei </a:t>
            </a:r>
            <a:r>
              <a:rPr lang="de-DE" sz="1200" dirty="0">
                <a:solidFill>
                  <a:schemeClr val="tx1"/>
                </a:solidFill>
                <a:effectLst/>
                <a:latin typeface="+mn-lt"/>
              </a:rPr>
              <a:t>der deutschen Auslandsvertretung im Herkunftsland buchen. Dieser findet innerhalb von drei Wochen statt und die Fachkraft legt die Vorabzustimmung inklusive der weiteren für den Visumsantrag notwendigen Unterlagen vor.</a:t>
            </a:r>
            <a:endParaRPr lang="de-DE" sz="1200" dirty="0">
              <a:solidFill>
                <a:schemeClr val="tx1"/>
              </a:solidFill>
              <a:effectLst/>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5  </a:t>
            </a:r>
            <a:r>
              <a:rPr lang="de-DE" sz="1200" dirty="0">
                <a:solidFill>
                  <a:schemeClr val="tx1"/>
                </a:solidFill>
                <a:effectLst/>
                <a:latin typeface="+mn-lt"/>
                <a:ea typeface="Calibri" panose="020F0502020204030204" pitchFamily="34" charset="0"/>
                <a:cs typeface="Times New Roman" panose="02020603050405020304" pitchFamily="18" charset="0"/>
              </a:rPr>
              <a:t>Ist der Visumsantrag vollständig, wird im vierten Schritt in der Regel innerhalb von drei Wochen über diesen entschieden.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6  </a:t>
            </a:r>
            <a:r>
              <a:rPr lang="de-DE" sz="1200" dirty="0">
                <a:solidFill>
                  <a:schemeClr val="tx1"/>
                </a:solidFill>
                <a:latin typeface="+mn-lt"/>
              </a:rPr>
              <a:t>Bei entsprechender Bevollmächtigung umfasst das beschleunigte Fachkräfteverfahren auch die geehelichte Person sowie etwaige minderjährige ledige Kinder der Fachkraft, sofern die gesetzlichen Voraussetzungen für den Familiennachzug erfüllt und der Nachzug innerhalb von sechs Monaten nach Einreise der Fachkraft erfolgen soll.</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11</a:t>
            </a:fld>
            <a:endParaRPr lang="de-DE"/>
          </a:p>
        </p:txBody>
      </p:sp>
    </p:spTree>
    <p:extLst>
      <p:ext uri="{BB962C8B-B14F-4D97-AF65-F5344CB8AC3E}">
        <p14:creationId xmlns:p14="http://schemas.microsoft.com/office/powerpoint/2010/main" val="3707123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3"/>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effectLst/>
                <a:latin typeface="+mn-lt"/>
                <a:hlinkClick r:id="rId4"/>
              </a:rPr>
              <a:t>Fachkräfteeinwanderungsgesetz</a:t>
            </a:r>
            <a:r>
              <a:rPr lang="de-DE" sz="1200" b="0" dirty="0">
                <a:effectLst/>
                <a:latin typeface="+mn-lt"/>
              </a:rPr>
              <a:t> </a:t>
            </a:r>
            <a:r>
              <a:rPr lang="de-DE" sz="1200" b="0" dirty="0">
                <a:solidFill>
                  <a:schemeClr val="tx1"/>
                </a:solidFill>
                <a:effectLst/>
                <a:latin typeface="+mn-lt"/>
              </a:rPr>
              <a:t>vom 15. August 2019, Bundesgesetzblatt Jahrgang 2019 Teil I Nr. 31, ausgegeben zu Bonn am 20. August 2019. Web. 30. März 2020.</a:t>
            </a: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Wegweiser </a:t>
            </a:r>
            <a:r>
              <a:rPr lang="de-DE" sz="1200" dirty="0">
                <a:solidFill>
                  <a:schemeClr val="tx1"/>
                </a:solidFill>
                <a:latin typeface="+mn-lt"/>
                <a:sym typeface="Wingdings" panose="05000000000000000000" pitchFamily="2" charset="2"/>
              </a:rPr>
              <a:t> Betriebe beantragen das beschleunigte Fachkräfteverfahren bei der zuständigen Ausländerbehörde, die Fachkraft beantragt das Visum bei der deutschen Auslandsvertretung im Herkunftsland.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Klemmbrett </a:t>
            </a:r>
            <a:r>
              <a:rPr lang="de-DE" sz="1200" dirty="0">
                <a:solidFill>
                  <a:schemeClr val="tx1"/>
                </a:solidFill>
                <a:latin typeface="+mn-lt"/>
                <a:sym typeface="Wingdings" panose="05000000000000000000" pitchFamily="2" charset="2"/>
              </a:rPr>
              <a:t> Das beschleunigte Fachkräfteverfahren kann nur für Fachkräfte beantragt werden, die zum Zweck der Beschäftigung, Anerkennung oder Ausbildung nach Deutschland einreisen möchten.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Klebezettel </a:t>
            </a:r>
            <a:r>
              <a:rPr lang="de-DE" sz="1200" dirty="0">
                <a:solidFill>
                  <a:schemeClr val="tx1"/>
                </a:solidFill>
                <a:latin typeface="+mn-lt"/>
                <a:sym typeface="Wingdings" panose="05000000000000000000" pitchFamily="2" charset="2"/>
              </a:rPr>
              <a:t> Die Gebühr für das beschleunigte Fachkräfteverfahren beträgt 411 EUR und ist bei Abschluss der Vereinbarung bei der Ausländerbehörde zu zahlen. Es handelt sich um eine Bearbeitungsgebühr, d. h., sie muss unabhängig vom Erfolg des Verfahrens bezahlt werden und garantiert keinen Anspruch auf Visumserteilung.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Die Visumsgebühr von 75 EUR muss von der Fachkraft bei der zuständigen deutschen Auslandsvertretung bezahlt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Für das Anerkennungsverfahren wird in der Regel eine Gebühr von 100 bis max. 600 EUR fällig. Zusätzlich können Kosten für etwaige Beschaffung von Dokumenten, Übersetzung, etc. anfallen. Sowohl die Gebühr des Anerkennungsverfahrens als auch die zusätzlichen Kosten, die in diesem Rahmen entstehen können, sind von der Fachkraft zu tragen. Betriebe können sie dabei finanziell unterstützen und sind generell gut beraten, wenn sie sich im Vorfeld der Einreise der potenziellen Fachkraft erkundigen, welche Gebühren und Kosten anfallen können.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12</a:t>
            </a:fld>
            <a:endParaRPr lang="de-DE"/>
          </a:p>
        </p:txBody>
      </p:sp>
    </p:spTree>
    <p:extLst>
      <p:ext uri="{BB962C8B-B14F-4D97-AF65-F5344CB8AC3E}">
        <p14:creationId xmlns:p14="http://schemas.microsoft.com/office/powerpoint/2010/main" val="141210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Eckhardt, Christoph. „Das Fachkräfteeinwanderungsgesetz – Neue Chancen für Betriebe?“ </a:t>
            </a:r>
            <a:r>
              <a:rPr lang="de-DE" sz="1200" b="0" i="1" dirty="0" err="1">
                <a:solidFill>
                  <a:schemeClr val="tx1"/>
                </a:solidFill>
                <a:effectLst/>
                <a:latin typeface="+mn-lt"/>
              </a:rPr>
              <a:t>clavis</a:t>
            </a:r>
            <a:r>
              <a:rPr lang="de-DE" sz="1200" b="0" dirty="0">
                <a:solidFill>
                  <a:schemeClr val="tx1"/>
                </a:solidFill>
                <a:effectLst/>
                <a:latin typeface="+mn-lt"/>
              </a:rPr>
              <a:t>. Januar 2020. Print. 7. Mai 2020.</a:t>
            </a:r>
          </a:p>
          <a:p>
            <a:pPr marL="171450" indent="-171450">
              <a:buFont typeface="Calibri" panose="020F0502020204030204" pitchFamily="34" charset="0"/>
              <a:buChar char="-"/>
            </a:pPr>
            <a:r>
              <a:rPr lang="de-DE" sz="1200" b="0" dirty="0" err="1">
                <a:solidFill>
                  <a:schemeClr val="tx1"/>
                </a:solidFill>
                <a:effectLst/>
                <a:latin typeface="+mn-lt"/>
              </a:rPr>
              <a:t>Lachmayr</a:t>
            </a:r>
            <a:r>
              <a:rPr lang="de-DE" sz="1200" b="0" dirty="0">
                <a:solidFill>
                  <a:schemeClr val="tx1"/>
                </a:solidFill>
                <a:effectLst/>
                <a:latin typeface="+mn-lt"/>
              </a:rPr>
              <a:t>, Tina und </a:t>
            </a:r>
            <a:r>
              <a:rPr lang="de-DE" sz="1200" b="0" dirty="0" err="1">
                <a:solidFill>
                  <a:schemeClr val="tx1"/>
                </a:solidFill>
                <a:effectLst/>
                <a:latin typeface="+mn-lt"/>
              </a:rPr>
              <a:t>Merx</a:t>
            </a:r>
            <a:r>
              <a:rPr lang="de-DE" sz="1200" b="0" dirty="0">
                <a:solidFill>
                  <a:schemeClr val="tx1"/>
                </a:solidFill>
                <a:effectLst/>
                <a:latin typeface="+mn-lt"/>
              </a:rPr>
              <a:t>, Andreas. „Fit für Vielfalt – Wie IQ-Projekte Unternehmen bei der Gestaltung des Fachkräftebedarfs helfen“ </a:t>
            </a:r>
            <a:r>
              <a:rPr lang="de-DE" sz="1200" b="0" i="1" dirty="0" err="1">
                <a:solidFill>
                  <a:schemeClr val="tx1"/>
                </a:solidFill>
                <a:effectLst/>
                <a:latin typeface="+mn-lt"/>
              </a:rPr>
              <a:t>clavis</a:t>
            </a:r>
            <a:r>
              <a:rPr lang="de-DE" sz="1200" b="0" dirty="0">
                <a:solidFill>
                  <a:schemeClr val="tx1"/>
                </a:solidFill>
                <a:effectLst/>
                <a:latin typeface="+mn-lt"/>
              </a:rPr>
              <a:t>. Januar 2020. Print. 7. Mai 2020.</a:t>
            </a:r>
            <a:endParaRPr lang="de-DE" sz="1200" b="0" dirty="0">
              <a:solidFill>
                <a:schemeClr val="tx1"/>
              </a:solidFill>
              <a:latin typeface="+mn-lt"/>
            </a:endParaRPr>
          </a:p>
          <a:p>
            <a:endParaRPr lang="de-DE"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effectLst/>
                <a:latin typeface="+mn-lt"/>
              </a:rPr>
              <a:t>Bereits vor der Einreise einer neuen Fachkraft können Betriebe aktiv werden, im Fachkräfte aus dem Ausland zu gewinnen. Folgende Möglichkeiten bieten sich an:</a:t>
            </a:r>
            <a:endParaRPr lang="de-DE" sz="1200" b="0" dirty="0">
              <a:solidFill>
                <a:schemeClr val="tx1"/>
              </a:solidFill>
              <a:latin typeface="+mn-lt"/>
            </a:endParaRPr>
          </a:p>
          <a:p>
            <a:endParaRPr lang="de-DE" sz="1200" b="1" dirty="0">
              <a:solidFill>
                <a:schemeClr val="tx1"/>
              </a:solidFill>
              <a:latin typeface="+mn-lt"/>
            </a:endParaRPr>
          </a:p>
          <a:p>
            <a:r>
              <a:rPr lang="de-DE" sz="1200" b="1" dirty="0">
                <a:solidFill>
                  <a:schemeClr val="tx1"/>
                </a:solidFill>
                <a:latin typeface="+mn-lt"/>
              </a:rPr>
              <a:t>Kontaktaufnahme Arbeitgeber-Service Bundesagentur für Arbeit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Betriebe können offene Stellen, die auch mit ausländischen Fachkräften besetzt werden können, der Bundesagentur für Arbeit melden. Am besten inklusive eines Anforderungsprofils mit Kompetenzvoraussetzungen. Dies ist v. a. nützlich, um beurteilen zu können, ob auch Personen mit teilweiser Gleichwertigkeit infrage kommen.</a:t>
            </a:r>
          </a:p>
          <a:p>
            <a:r>
              <a:rPr lang="de-DE" sz="1200" b="1" dirty="0">
                <a:solidFill>
                  <a:schemeClr val="tx1"/>
                </a:solidFill>
                <a:latin typeface="+mn-lt"/>
              </a:rPr>
              <a:t>Bewerbungen über die Bundesagentur für Arbeit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Die Bundesagentur für Arbeit kann Stellenangebote entsprechend kennzeichnen, wenn sie für ausländische Fachkräfte offen sind. Der Internationale Personalservice der Bundesagentur für Arbeit vermittelt außerdem Bewerber*innen aus dem Ausland mit passenden Qualifikationsvoraussetzungen.</a:t>
            </a:r>
          </a:p>
          <a:p>
            <a:r>
              <a:rPr lang="de-DE" sz="1200" b="1" dirty="0">
                <a:solidFill>
                  <a:schemeClr val="tx1"/>
                </a:solidFill>
                <a:latin typeface="+mn-lt"/>
              </a:rPr>
              <a:t>Bewerbungsgespräche digital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Kleine und mittlere Unternehmen können, unterstützt durch die Bundesagentur für Arbeit, die Zentrale Auslands- und Fachvermittlung oder ein externes Dienstleistungsunternehmen, Bewerbungsgespräche digital durchführen. Große Betriebe oder Unternehmensverbünde können Interviews auch im Ausland ggf. durch eine*n Kooperationspartner*in stattfinden lassen.</a:t>
            </a:r>
          </a:p>
          <a:p>
            <a:r>
              <a:rPr lang="de-DE" sz="1200" b="1" dirty="0">
                <a:solidFill>
                  <a:schemeClr val="tx1"/>
                </a:solidFill>
                <a:latin typeface="+mn-lt"/>
              </a:rPr>
              <a:t>Einreise zum jeweiligen Zweck vorbereiten </a:t>
            </a:r>
            <a:r>
              <a:rPr lang="de-DE" sz="1200" dirty="0">
                <a:solidFill>
                  <a:schemeClr val="tx1"/>
                </a:solidFill>
                <a:latin typeface="+mn-lt"/>
                <a:sym typeface="Wingdings" panose="05000000000000000000" pitchFamily="2" charset="2"/>
              </a:rPr>
              <a:t> Wenn eine konkrete Fachkraft gefunden wurde, können </a:t>
            </a:r>
            <a:r>
              <a:rPr lang="de-DE" sz="1200" dirty="0">
                <a:solidFill>
                  <a:schemeClr val="tx1"/>
                </a:solidFill>
                <a:effectLst/>
                <a:latin typeface="+mn-lt"/>
              </a:rPr>
              <a:t>Betriebe die Einreise zum jeweiligen Zweck vorbereiten: Um zum Zweck der Erwerbstätigkeit einreisen zu können, muss ein Arbeitsvertrag oder ein konkretes Arbeitsplatzangebot vorliegen. Hier ist das Formular</a:t>
            </a:r>
            <a:r>
              <a:rPr lang="de-DE" sz="1200" dirty="0">
                <a:solidFill>
                  <a:schemeClr val="tx1"/>
                </a:solidFill>
                <a:latin typeface="+mn-lt"/>
              </a:rPr>
              <a:t> </a:t>
            </a:r>
            <a:r>
              <a:rPr lang="de-DE" sz="1200" dirty="0">
                <a:latin typeface="+mn-lt"/>
                <a:hlinkClick r:id="rId3"/>
              </a:rPr>
              <a:t>„Erklärung zum Beschäftigungsverhältnis“</a:t>
            </a:r>
            <a:r>
              <a:rPr lang="de-DE" sz="1200" dirty="0">
                <a:latin typeface="+mn-lt"/>
              </a:rPr>
              <a:t> </a:t>
            </a:r>
            <a:r>
              <a:rPr lang="de-DE" sz="1200" dirty="0">
                <a:solidFill>
                  <a:schemeClr val="tx1"/>
                </a:solidFill>
                <a:effectLst/>
                <a:latin typeface="+mn-lt"/>
              </a:rPr>
              <a:t>in der Regel ausreichend.</a:t>
            </a:r>
            <a:endParaRPr lang="de-DE" sz="1200" dirty="0">
              <a:solidFill>
                <a:schemeClr val="tx1"/>
              </a:solidFill>
              <a:latin typeface="+mn-lt"/>
            </a:endParaRPr>
          </a:p>
          <a:p>
            <a:r>
              <a:rPr lang="de-DE" sz="1200" dirty="0">
                <a:solidFill>
                  <a:schemeClr val="tx1"/>
                </a:solidFill>
                <a:effectLst/>
                <a:latin typeface="+mn-lt"/>
              </a:rPr>
              <a:t>Um zum Zweck der Durchführung einer Qualifizierungsmaßnahme einzureisen, muss die Fachkraft den entsprechenden Anerkennungsbescheid mit dem Ergebnis „teilweise gleichwertig“, den Nachweis über Deutschkenntnisse mindestens auf A2 Niveau des GER sowie eine Anmeldebestätigung für eine geeignete Qualifizierungsmaßnahme vorlegen.</a:t>
            </a:r>
            <a:endParaRPr lang="de-DE" sz="1200" dirty="0">
              <a:solidFill>
                <a:schemeClr val="tx1"/>
              </a:solidFill>
              <a:latin typeface="+mn-lt"/>
            </a:endParaRPr>
          </a:p>
          <a:p>
            <a:r>
              <a:rPr lang="de-DE" sz="1200" b="1" dirty="0">
                <a:solidFill>
                  <a:schemeClr val="tx1"/>
                </a:solidFill>
                <a:latin typeface="+mn-lt"/>
                <a:sym typeface="Wingdings" panose="05000000000000000000" pitchFamily="2" charset="2"/>
              </a:rPr>
              <a:t>Betrieblicher Qualifizierungsplan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Dieser ist relevant bei der Einreise zum Zweck der Durchführung einer Qualifizierungsmaßnahme. Er wird in der Regel von der Handwerkskammer auf Basis des Ergebnisses des Anerkennungsverfahrens erstellt und legt fest, welche Kompetenzen auf dem Weg zur vollen Gleichwertigkeit noch vermittelt werden müssen. Der Betrieb bestätigt nach Erhalt des Plans, dass die aufgeführten Maßnahmen in dem kalkulierten Zeitrahmen vermittelbar sind.</a:t>
            </a:r>
            <a:endParaRPr lang="de-DE" sz="1200" dirty="0">
              <a:solidFill>
                <a:schemeClr val="tx1"/>
              </a:solidFill>
              <a:latin typeface="+mn-lt"/>
            </a:endParaRPr>
          </a:p>
          <a:p>
            <a:r>
              <a:rPr lang="de-DE" sz="1200" dirty="0">
                <a:solidFill>
                  <a:schemeClr val="tx1"/>
                </a:solidFill>
                <a:effectLst/>
                <a:latin typeface="+mn-lt"/>
              </a:rPr>
              <a:t>Der Qualifizierungsplan kann sowohl aus betrieblichen als auch überbetrieblichen Maßnahmen bestehen.</a:t>
            </a:r>
          </a:p>
          <a:p>
            <a:r>
              <a:rPr lang="de-DE" sz="1200" dirty="0">
                <a:solidFill>
                  <a:schemeClr val="tx1"/>
                </a:solidFill>
                <a:effectLst/>
                <a:latin typeface="+mn-lt"/>
              </a:rPr>
              <a:t>Auf Basis des Qualifizierungsplans können Betriebe schließlich selbst einen Einsatzplan erstellen, der klar ausweist, welche Fähigkeit in welcher Zeit, welcher Abteilung und mit welcher verantwortlichen Person vermittelt wird.</a:t>
            </a: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Prüfung Arbeitsvertrag Bundesagentur für Arbeit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Die Bundesagentur für Arbeit stellt sicher, dass für ausländische Fachkräfte die gleichen Bedingungen gelten, wie für inländische Fachkräfte. Betriebe müssen daher von vornherein darauf achten, dass sie ihrer neuen Fachkraft faire Arbeitsbedingungen bieten.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Sprachkurs im Ausland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Sprachkenntnisse sind in der Regel notwendig. Betriebe ihre potenziellen neuen Fachkräfte dazu ermuntern, bereits im Ausland einen Sprachkurs zu besuchen, z. B. beim Goethe-Institut. So kann die Wartezeit bis alle Behördenprozesse zur Einwanderung abgeschlossen sind optimal genutzt werden.</a:t>
            </a:r>
            <a:br>
              <a:rPr lang="de-DE" sz="1200" dirty="0">
                <a:solidFill>
                  <a:schemeClr val="tx1"/>
                </a:solidFill>
                <a:effectLst/>
                <a:latin typeface="+mn-lt"/>
                <a:ea typeface="Calibri" panose="020F0502020204030204" pitchFamily="34" charset="0"/>
                <a:cs typeface="Times New Roman" panose="02020603050405020304" pitchFamily="18" charset="0"/>
              </a:rPr>
            </a:br>
            <a:r>
              <a:rPr lang="de-DE" sz="1200" b="1" dirty="0">
                <a:solidFill>
                  <a:schemeClr val="tx1"/>
                </a:solidFill>
                <a:effectLst/>
                <a:latin typeface="+mn-lt"/>
                <a:ea typeface="Calibri" panose="020F0502020204030204" pitchFamily="34" charset="0"/>
                <a:cs typeface="Times New Roman" panose="02020603050405020304" pitchFamily="18" charset="0"/>
              </a:rPr>
              <a:t>Hinweis zu Sprachkursen:</a:t>
            </a:r>
            <a:r>
              <a:rPr lang="de-DE" sz="1200" dirty="0">
                <a:solidFill>
                  <a:schemeClr val="tx1"/>
                </a:solidFill>
                <a:effectLst/>
                <a:latin typeface="+mn-lt"/>
                <a:ea typeface="Calibri" panose="020F0502020204030204" pitchFamily="34" charset="0"/>
                <a:cs typeface="Times New Roman" panose="02020603050405020304" pitchFamily="18" charset="0"/>
              </a:rPr>
              <a:t> </a:t>
            </a:r>
            <a:r>
              <a:rPr lang="de-DE" sz="1200" dirty="0">
                <a:solidFill>
                  <a:schemeClr val="tx1"/>
                </a:solidFill>
                <a:effectLst/>
                <a:latin typeface="+mn-lt"/>
              </a:rPr>
              <a:t>Im Vorfeld sollte unbedingt mit der Auslandsvertretung geklärt werden, welches Sprachzertifikat für das jeweilige Visum akzeptiert wird. Hierbei ist weniger relevant, wo der Sprachkurs absolviert wird, sondern welches Zertifikat am Ende vorliegt. Laut der </a:t>
            </a:r>
            <a:r>
              <a:rPr lang="de-DE" sz="1200" dirty="0" err="1">
                <a:solidFill>
                  <a:schemeClr val="tx1"/>
                </a:solidFill>
                <a:effectLst/>
                <a:latin typeface="+mn-lt"/>
              </a:rPr>
              <a:t>Make</a:t>
            </a:r>
            <a:r>
              <a:rPr lang="de-DE" sz="1200" dirty="0">
                <a:solidFill>
                  <a:schemeClr val="tx1"/>
                </a:solidFill>
                <a:effectLst/>
                <a:latin typeface="+mn-lt"/>
              </a:rPr>
              <a:t> </a:t>
            </a:r>
            <a:r>
              <a:rPr lang="de-DE" sz="1200" dirty="0" err="1">
                <a:solidFill>
                  <a:schemeClr val="tx1"/>
                </a:solidFill>
                <a:effectLst/>
                <a:latin typeface="+mn-lt"/>
              </a:rPr>
              <a:t>it</a:t>
            </a:r>
            <a:r>
              <a:rPr lang="de-DE" sz="1200" dirty="0">
                <a:solidFill>
                  <a:schemeClr val="tx1"/>
                </a:solidFill>
                <a:effectLst/>
                <a:latin typeface="+mn-lt"/>
              </a:rPr>
              <a:t> in Germany-Hotline „Leben und Arbeiten in Deutschland“ werden in der Regel die Zertifikate des Goethe-Instituts, der </a:t>
            </a:r>
            <a:r>
              <a:rPr lang="de-DE" sz="1200" dirty="0" err="1">
                <a:solidFill>
                  <a:schemeClr val="tx1"/>
                </a:solidFill>
                <a:effectLst/>
                <a:latin typeface="+mn-lt"/>
              </a:rPr>
              <a:t>telc</a:t>
            </a:r>
            <a:r>
              <a:rPr lang="de-DE" sz="1200" dirty="0">
                <a:solidFill>
                  <a:schemeClr val="tx1"/>
                </a:solidFill>
                <a:effectLst/>
                <a:latin typeface="+mn-lt"/>
              </a:rPr>
              <a:t> gGmbH, des TestDaF-Instituts sowie das Österreichische Sprachdiplom Deutsch akzeptiert.</a:t>
            </a:r>
            <a:endParaRPr lang="de-DE" sz="1200" dirty="0">
              <a:solidFill>
                <a:schemeClr val="tx1"/>
              </a:solidFill>
              <a:effectLst/>
              <a:latin typeface="+mn-lt"/>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13</a:t>
            </a:fld>
            <a:endParaRPr lang="de-DE"/>
          </a:p>
        </p:txBody>
      </p:sp>
    </p:spTree>
    <p:extLst>
      <p:ext uri="{BB962C8B-B14F-4D97-AF65-F5344CB8AC3E}">
        <p14:creationId xmlns:p14="http://schemas.microsoft.com/office/powerpoint/2010/main" val="3398018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Eckhardt, Christoph. „Das Fachkräfteeinwanderungsgesetz – Neue Chancen für Betriebe?“ </a:t>
            </a:r>
            <a:r>
              <a:rPr lang="de-DE" sz="1200" b="0" i="1" dirty="0" err="1">
                <a:solidFill>
                  <a:schemeClr val="tx1"/>
                </a:solidFill>
                <a:effectLst/>
                <a:latin typeface="+mn-lt"/>
              </a:rPr>
              <a:t>clavis</a:t>
            </a:r>
            <a:r>
              <a:rPr lang="de-DE" sz="1200" b="0" dirty="0">
                <a:solidFill>
                  <a:schemeClr val="tx1"/>
                </a:solidFill>
                <a:effectLst/>
                <a:latin typeface="+mn-lt"/>
              </a:rPr>
              <a:t>. Januar 2020. Print. 7. Mai 2020.</a:t>
            </a:r>
          </a:p>
          <a:p>
            <a:pPr marL="171450" indent="-171450">
              <a:buFont typeface="Calibri" panose="020F0502020204030204" pitchFamily="34" charset="0"/>
              <a:buChar char="-"/>
            </a:pPr>
            <a:r>
              <a:rPr lang="de-DE" sz="1200" b="0" dirty="0" err="1">
                <a:solidFill>
                  <a:schemeClr val="tx1"/>
                </a:solidFill>
                <a:effectLst/>
                <a:latin typeface="+mn-lt"/>
              </a:rPr>
              <a:t>Lachmayr</a:t>
            </a:r>
            <a:r>
              <a:rPr lang="de-DE" sz="1200" b="0" dirty="0">
                <a:solidFill>
                  <a:schemeClr val="tx1"/>
                </a:solidFill>
                <a:effectLst/>
                <a:latin typeface="+mn-lt"/>
              </a:rPr>
              <a:t>, Tina und </a:t>
            </a:r>
            <a:r>
              <a:rPr lang="de-DE" sz="1200" b="0" dirty="0" err="1">
                <a:solidFill>
                  <a:schemeClr val="tx1"/>
                </a:solidFill>
                <a:effectLst/>
                <a:latin typeface="+mn-lt"/>
              </a:rPr>
              <a:t>Merx</a:t>
            </a:r>
            <a:r>
              <a:rPr lang="de-DE" sz="1200" b="0" dirty="0">
                <a:solidFill>
                  <a:schemeClr val="tx1"/>
                </a:solidFill>
                <a:effectLst/>
                <a:latin typeface="+mn-lt"/>
              </a:rPr>
              <a:t>, Andreas. „Fit für Vielfalt – Wie IQ-Projekte Unternehmen bei der Gestaltung des Fachkräftebedarfs helfen“ </a:t>
            </a:r>
            <a:r>
              <a:rPr lang="de-DE" sz="1200" b="0" i="1" dirty="0" err="1">
                <a:solidFill>
                  <a:schemeClr val="tx1"/>
                </a:solidFill>
                <a:effectLst/>
                <a:latin typeface="+mn-lt"/>
              </a:rPr>
              <a:t>clavis</a:t>
            </a:r>
            <a:r>
              <a:rPr lang="de-DE" sz="1200" b="0" dirty="0">
                <a:solidFill>
                  <a:schemeClr val="tx1"/>
                </a:solidFill>
                <a:effectLst/>
                <a:latin typeface="+mn-lt"/>
              </a:rPr>
              <a:t>. Januar 2020. Print. 7. Mai 2020.</a:t>
            </a:r>
          </a:p>
          <a:p>
            <a:pPr>
              <a:buFont typeface="Arial" panose="020B0604020202020204" pitchFamily="34" charset="0"/>
              <a:buChar char="•"/>
            </a:pPr>
            <a:endParaRPr lang="de-DE" sz="1200" b="0" dirty="0">
              <a:solidFill>
                <a:schemeClr val="tx1"/>
              </a:solidFill>
              <a:latin typeface="+mn-lt"/>
            </a:endParaRPr>
          </a:p>
          <a:p>
            <a:pPr>
              <a:buFont typeface="Arial" panose="020B0604020202020204" pitchFamily="34" charset="0"/>
              <a:buNone/>
            </a:pPr>
            <a:r>
              <a:rPr lang="de-DE" sz="1200" b="0" dirty="0">
                <a:solidFill>
                  <a:schemeClr val="tx1"/>
                </a:solidFill>
                <a:effectLst/>
                <a:latin typeface="+mn-lt"/>
              </a:rPr>
              <a:t>Auch nach der Einreise gibt es für Betriebsinhaber*innen eine Reihe an Möglichkeiten, um ihre neue Fachkraft zu unterstützen. Welche Optionen haben Betriebe?</a:t>
            </a:r>
          </a:p>
          <a:p>
            <a:pPr>
              <a:buFont typeface="Arial" panose="020B0604020202020204" pitchFamily="34" charset="0"/>
              <a:buNone/>
            </a:pPr>
            <a:endParaRPr lang="de-DE" sz="1200" b="0" dirty="0">
              <a:solidFill>
                <a:schemeClr val="tx1"/>
              </a:solidFill>
              <a:latin typeface="+mn-lt"/>
            </a:endParaRPr>
          </a:p>
          <a:p>
            <a:r>
              <a:rPr lang="de-DE" sz="1200" b="1" dirty="0">
                <a:solidFill>
                  <a:schemeClr val="tx1"/>
                </a:solidFill>
                <a:latin typeface="+mn-lt"/>
              </a:rPr>
              <a:t>Qualifizierung im Betrieb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Betriebsinhaber*innen können sich dazu bereiterklären, die Qualifizierung in ihrem Betrieb durchzuführen und der ausländischen Fachkraft so die notwendige Qualifizierungsmaßnahme ermöglichen.</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Betrieblicher Qualifizierungsplan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Der betriebliche Qualifizierungsplan, der vor der Einreise von der Handwerkskammer erstellt wurde, kommt nun zum Einsatz. Er ist der Fahrplan, an dem sich die Qualifizierungsmaßnahme orientiert.</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Verantwortliche benennen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Betriebsinhaber*innen sollten eine oder mehrere Personen im Betrieb benennen, die den Qualifizierungsprozess begleiten. Es ist wichtig, diesen Personen hierfür genügend zusätzliche Zeit zu geben, um Stress und Frustration zu vermeiden.</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Rückmeldegespräche</a:t>
            </a:r>
            <a:r>
              <a:rPr lang="de-DE" sz="1200" dirty="0">
                <a:solidFill>
                  <a:schemeClr val="tx1"/>
                </a:solidFill>
                <a:latin typeface="+mn-lt"/>
                <a:sym typeface="Wingdings" panose="05000000000000000000" pitchFamily="2" charset="2"/>
              </a:rPr>
              <a:t>  </a:t>
            </a:r>
            <a:r>
              <a:rPr lang="de-DE" sz="1200" dirty="0">
                <a:solidFill>
                  <a:schemeClr val="tx1"/>
                </a:solidFill>
                <a:effectLst/>
                <a:latin typeface="+mn-lt"/>
              </a:rPr>
              <a:t>Nach den einzelnen Qualifizierungsabschnitten bietet es sich an, Rückmeldegespräche zu führen. So können erworbene Kompetenzen reflektiert und bestätigt sowie offene Punkte besprochen werden.</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UBA</a:t>
            </a:r>
            <a:r>
              <a:rPr lang="de-DE" sz="1200" b="1" baseline="30000" dirty="0">
                <a:solidFill>
                  <a:schemeClr val="tx1"/>
                </a:solidFill>
                <a:latin typeface="+mn-lt"/>
                <a:sym typeface="Wingdings" panose="05000000000000000000" pitchFamily="2" charset="2"/>
              </a:rPr>
              <a:t>HWK</a:t>
            </a:r>
            <a:r>
              <a:rPr lang="de-DE" sz="1200" b="1" dirty="0">
                <a:solidFill>
                  <a:schemeClr val="tx1"/>
                </a:solidFill>
                <a:latin typeface="+mn-lt"/>
                <a:sym typeface="Wingdings" panose="05000000000000000000" pitchFamily="2" charset="2"/>
              </a:rPr>
              <a:t>-Werkzeugkasten</a:t>
            </a:r>
            <a:r>
              <a:rPr lang="de-DE" sz="1200" dirty="0">
                <a:solidFill>
                  <a:schemeClr val="tx1"/>
                </a:solidFill>
                <a:latin typeface="+mn-lt"/>
                <a:sym typeface="Wingdings" panose="05000000000000000000" pitchFamily="2" charset="2"/>
              </a:rPr>
              <a:t>  </a:t>
            </a:r>
            <a:r>
              <a:rPr lang="de-DE" sz="1200" dirty="0">
                <a:solidFill>
                  <a:schemeClr val="tx1"/>
                </a:solidFill>
                <a:effectLst/>
                <a:latin typeface="+mn-lt"/>
              </a:rPr>
              <a:t>Der </a:t>
            </a:r>
            <a:r>
              <a:rPr lang="de-DE" sz="1200" dirty="0">
                <a:solidFill>
                  <a:srgbClr val="646363"/>
                </a:solidFill>
                <a:effectLst/>
                <a:latin typeface="+mn-lt"/>
                <a:hlinkClick r:id="rId3"/>
              </a:rPr>
              <a:t>UBA</a:t>
            </a:r>
            <a:r>
              <a:rPr lang="de-DE" sz="1200" baseline="30000" dirty="0">
                <a:solidFill>
                  <a:srgbClr val="646363"/>
                </a:solidFill>
                <a:effectLst/>
                <a:latin typeface="+mn-lt"/>
                <a:hlinkClick r:id="rId3"/>
              </a:rPr>
              <a:t>HWK</a:t>
            </a:r>
            <a:r>
              <a:rPr lang="de-DE" sz="1200" dirty="0">
                <a:solidFill>
                  <a:srgbClr val="646363"/>
                </a:solidFill>
                <a:effectLst/>
                <a:latin typeface="+mn-lt"/>
                <a:hlinkClick r:id="rId3"/>
              </a:rPr>
              <a:t>-Werkzeugkasten</a:t>
            </a:r>
            <a:r>
              <a:rPr lang="de-DE" sz="1200" dirty="0">
                <a:solidFill>
                  <a:srgbClr val="646363"/>
                </a:solidFill>
                <a:effectLst/>
                <a:latin typeface="+mn-lt"/>
              </a:rPr>
              <a:t> </a:t>
            </a:r>
            <a:r>
              <a:rPr lang="de-DE" sz="1200" dirty="0">
                <a:solidFill>
                  <a:schemeClr val="tx1"/>
                </a:solidFill>
                <a:effectLst/>
                <a:latin typeface="+mn-lt"/>
              </a:rPr>
              <a:t>enthält konkrete Hilfestellungen für die Qualifizierungsmaßnahme im Betrieb, z. B. einen Entwurf für eine Vereinbarung über die Qualifizierungsmaßnahme und eine Vorlage für einen Qualifizierungsplan.</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Betriebliche Integrationskultur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Betriebsinhaber*innen sollten ihre Belegschaft sensibilisieren und anhalten, Geduld zu haben und offen zu sein.</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Mentoring &amp; soziale Integration</a:t>
            </a:r>
            <a:r>
              <a:rPr lang="de-DE" sz="1200" dirty="0">
                <a:solidFill>
                  <a:schemeClr val="tx1"/>
                </a:solidFill>
                <a:latin typeface="+mn-lt"/>
                <a:sym typeface="Wingdings" panose="05000000000000000000" pitchFamily="2" charset="2"/>
              </a:rPr>
              <a:t>  </a:t>
            </a:r>
            <a:r>
              <a:rPr lang="de-DE" sz="1200" dirty="0">
                <a:solidFill>
                  <a:schemeClr val="tx1"/>
                </a:solidFill>
                <a:effectLst/>
                <a:latin typeface="+mn-lt"/>
              </a:rPr>
              <a:t>Im Rahmen der Integration der neuen Fachkraft kann außerdem eine Person bestimmt werden, die das neue Teammitglied begleitet, bei Fragen zur Verfügung steht und auch sprachlich unterstützt. Dies kann auch die soziale Integration umfassen z. B. durch Begleitung und Unterstützung bei Themen wie Wohnungssuche, Behördengängen, etc. Selbstverständlich richtet sich dies nach dem individuellen Bedarf der Fachkraft.</a:t>
            </a:r>
          </a:p>
          <a:p>
            <a:r>
              <a:rPr lang="de-DE" sz="1200" b="1" dirty="0">
                <a:solidFill>
                  <a:schemeClr val="tx1"/>
                </a:solidFill>
                <a:latin typeface="+mn-lt"/>
                <a:sym typeface="Wingdings" panose="05000000000000000000" pitchFamily="2" charset="2"/>
              </a:rPr>
              <a:t>Konkrete Hilfestellungen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Konkrete Hilfsmaterialien, z. B. in Form von Willkommensmappen in mehreren Sprachen, die schon die wichtigsten Informationen sowie Anlaufstellen in der Umgebung beinhalten, können zur Verfügung gestellt werden.</a:t>
            </a:r>
            <a:endParaRPr lang="de-DE" sz="1200" dirty="0">
              <a:solidFill>
                <a:schemeClr val="tx1"/>
              </a:solidFill>
              <a:latin typeface="+mn-lt"/>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14</a:t>
            </a:fld>
            <a:endParaRPr lang="de-DE"/>
          </a:p>
        </p:txBody>
      </p:sp>
    </p:spTree>
    <p:extLst>
      <p:ext uri="{BB962C8B-B14F-4D97-AF65-F5344CB8AC3E}">
        <p14:creationId xmlns:p14="http://schemas.microsoft.com/office/powerpoint/2010/main" val="329526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3"/>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mn-lt"/>
              </a:rPr>
              <a:t>Zeit für eine Zusammenfassung in Form von fünf wichtigen Fragen für Betriebe, die ausländische Fachkräfte beschäftigen wollen: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Wo suche ich? </a:t>
            </a:r>
            <a:r>
              <a:rPr lang="de-DE" sz="1200" dirty="0">
                <a:solidFill>
                  <a:schemeClr val="tx1"/>
                </a:solidFill>
                <a:latin typeface="+mn-lt"/>
                <a:sym typeface="Wingdings" panose="05000000000000000000" pitchFamily="2" charset="2"/>
              </a:rPr>
              <a:t> Die erste Frage, die sich ein Betrieb stellen muss, ist, wo er nach ausländischen Fachkräften suchen möchte. Innerhalb der Europäischen Union besteht Arbeitnehmerfreizügigkeit und es sind keine besonderen Aufenthaltsvorschriften zu beachten. Sucht der Betrieb in einem Drittstaat, gilt das Fachkräfteeinwanderungsgesetz und der Einreiseprozess ist komplexer.</a:t>
            </a: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Nur voll anerkannte oder auch teilweise anerkannte Fachkräfte aus Drittstaaten?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Entscheidet sich der Betrieb für eine Person aus einem Drittstaat, muss er sich die Frage stellen, ob nur Personen mit voll anerkannter Berufsqualifikation für ihn in Betracht kommen oder ob auch Personen mit Anpassungsqualifizierungsbedarf für sein Unternehmen interessant sind. Je nach Voraussetzung ist der Einreiseprozess unterschiedlich.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Welche Voraussetzungen muss die Fachkraft zur Einreise erfüllen?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Wenn der Betrieb die ersten beiden Fragen beantwortet hat, muss geschaut werden, welche Voraussetzungen zu erfüllen sind, damit die Person einreisen und sich in Deutschland aufhalten kann. Auch die Sprachanforderungen an die Fachkraft müssen berücksichtigt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Wie lange dauert das Einreiseverfahren und was kostet es?</a:t>
            </a:r>
            <a:r>
              <a:rPr lang="de-DE" sz="1200" dirty="0">
                <a:solidFill>
                  <a:schemeClr val="tx1"/>
                </a:solidFill>
                <a:latin typeface="+mn-lt"/>
              </a:rPr>
              <a:t>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Im Vorfeld ist zu kalkulieren, mit welchen Kosten und welcher Dauer des Einreiseprozesses insgesamt zu rechnen ist und wer diese Kosten übernehmen soll.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Bei all diesen Punkten werden Betriebe und Fachkräfte nicht alleine gelassen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Wer unterstützt? </a:t>
            </a:r>
            <a:r>
              <a:rPr lang="de-DE" sz="1200" dirty="0">
                <a:solidFill>
                  <a:schemeClr val="tx1"/>
                </a:solidFill>
                <a:latin typeface="+mn-lt"/>
                <a:sym typeface="Wingdings" panose="05000000000000000000" pitchFamily="2" charset="2"/>
              </a:rPr>
              <a:t> Das Fachkräfteeinwanderungsgesetz ist sehr komplex. Am Prozess sind daher eine Reihe von Behörden und Organisationen beteiligt, die Betriebe und Fachkräfte zum Verfahren beraten und währenddessen begleiten.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15</a:t>
            </a:fld>
            <a:endParaRPr lang="de-DE"/>
          </a:p>
        </p:txBody>
      </p:sp>
    </p:spTree>
    <p:extLst>
      <p:ext uri="{BB962C8B-B14F-4D97-AF65-F5344CB8AC3E}">
        <p14:creationId xmlns:p14="http://schemas.microsoft.com/office/powerpoint/2010/main" val="2800091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3"/>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endParaRPr lang="de-DE" sz="1200" dirty="0">
              <a:solidFill>
                <a:schemeClr val="tx1"/>
              </a:solidFill>
              <a:latin typeface="+mn-lt"/>
            </a:endParaRPr>
          </a:p>
          <a:p>
            <a:r>
              <a:rPr lang="de-DE" sz="1200" dirty="0">
                <a:solidFill>
                  <a:schemeClr val="tx1"/>
                </a:solidFill>
                <a:latin typeface="+mn-lt"/>
              </a:rPr>
              <a:t>Bezüglich Fachkräfteeinwanderung gibt es eine Reihe an Informationsmöglichkeiten und Ansprechpersonen:</a:t>
            </a:r>
          </a:p>
          <a:p>
            <a:endParaRPr lang="de-DE" sz="1200" dirty="0">
              <a:solidFill>
                <a:schemeClr val="tx1"/>
              </a:solidFill>
              <a:latin typeface="+mn-lt"/>
            </a:endParaRPr>
          </a:p>
          <a:p>
            <a:r>
              <a:rPr lang="de-DE" sz="1200" dirty="0">
                <a:solidFill>
                  <a:schemeClr val="tx1"/>
                </a:solidFill>
                <a:latin typeface="+mn-lt"/>
              </a:rPr>
              <a:t>Orange </a:t>
            </a:r>
            <a:r>
              <a:rPr lang="de-DE" sz="1200" dirty="0">
                <a:solidFill>
                  <a:schemeClr val="tx1"/>
                </a:solidFill>
                <a:latin typeface="+mn-lt"/>
                <a:sym typeface="Wingdings" panose="05000000000000000000" pitchFamily="2" charset="2"/>
              </a:rPr>
              <a:t> </a:t>
            </a:r>
            <a:r>
              <a:rPr lang="de-DE" sz="1200" dirty="0" err="1">
                <a:solidFill>
                  <a:schemeClr val="tx1"/>
                </a:solidFill>
                <a:latin typeface="+mn-lt"/>
                <a:sym typeface="Wingdings" panose="05000000000000000000" pitchFamily="2" charset="2"/>
              </a:rPr>
              <a:t>Make</a:t>
            </a:r>
            <a:r>
              <a:rPr lang="de-DE" sz="1200" dirty="0">
                <a:solidFill>
                  <a:schemeClr val="tx1"/>
                </a:solidFill>
                <a:latin typeface="+mn-lt"/>
                <a:sym typeface="Wingdings" panose="05000000000000000000" pitchFamily="2" charset="2"/>
              </a:rPr>
              <a:t> </a:t>
            </a:r>
            <a:r>
              <a:rPr lang="de-DE" sz="1200" dirty="0" err="1">
                <a:solidFill>
                  <a:schemeClr val="tx1"/>
                </a:solidFill>
                <a:latin typeface="+mn-lt"/>
                <a:sym typeface="Wingdings" panose="05000000000000000000" pitchFamily="2" charset="2"/>
              </a:rPr>
              <a:t>it</a:t>
            </a:r>
            <a:r>
              <a:rPr lang="de-DE" sz="1200" dirty="0">
                <a:solidFill>
                  <a:schemeClr val="tx1"/>
                </a:solidFill>
                <a:latin typeface="+mn-lt"/>
                <a:sym typeface="Wingdings" panose="05000000000000000000" pitchFamily="2" charset="2"/>
              </a:rPr>
              <a:t> in Germany und Anerkennung in Deutschland sind offizielle Internetportale, die gebündelte Informationen zu den Themen Fachkräfteeinwanderung und Anerkennung bieten, an die jeweiligen Stellen weiterleiten und in mehreren Sprachen verfügbar sind.</a:t>
            </a:r>
            <a:endParaRPr lang="de-DE" sz="1200" dirty="0">
              <a:solidFill>
                <a:schemeClr val="tx1"/>
              </a:solidFill>
              <a:latin typeface="+mn-lt"/>
            </a:endParaRPr>
          </a:p>
          <a:p>
            <a:r>
              <a:rPr lang="de-DE" sz="1200" dirty="0">
                <a:solidFill>
                  <a:schemeClr val="tx1"/>
                </a:solidFill>
                <a:latin typeface="+mn-lt"/>
              </a:rPr>
              <a:t>Grün </a:t>
            </a:r>
            <a:r>
              <a:rPr lang="de-DE" sz="1200" dirty="0">
                <a:solidFill>
                  <a:schemeClr val="tx1"/>
                </a:solidFill>
                <a:latin typeface="+mn-lt"/>
                <a:sym typeface="Wingdings" panose="05000000000000000000" pitchFamily="2" charset="2"/>
              </a:rPr>
              <a:t> Die Ausländerbehörde, die deutsche Auslandsvertretung, die Bundesagentur für Arbeit, hier speziell der Arbeitgeber-Service sowie die </a:t>
            </a:r>
            <a:r>
              <a:rPr lang="de-DE" sz="1200" dirty="0">
                <a:solidFill>
                  <a:schemeClr val="tx1"/>
                </a:solidFill>
                <a:latin typeface="+mn-lt"/>
              </a:rPr>
              <a:t>Zentrale Auslands- und Fachvermittlung (ZAV) und </a:t>
            </a:r>
            <a:r>
              <a:rPr lang="de-DE" sz="1200" dirty="0">
                <a:solidFill>
                  <a:schemeClr val="tx1"/>
                </a:solidFill>
                <a:latin typeface="+mn-lt"/>
                <a:sym typeface="Wingdings" panose="05000000000000000000" pitchFamily="2" charset="2"/>
              </a:rPr>
              <a:t>der Internationale Personalservice und die Handwerkskammern sind die Stellen, die an unterschiedlichen Punkten im Einwanderungsprozess beteiligt sind.</a:t>
            </a:r>
            <a:endParaRPr lang="de-DE" sz="1200" dirty="0">
              <a:solidFill>
                <a:schemeClr val="tx1"/>
              </a:solidFill>
              <a:latin typeface="+mn-lt"/>
            </a:endParaRPr>
          </a:p>
          <a:p>
            <a:r>
              <a:rPr lang="de-DE" sz="1200" dirty="0">
                <a:solidFill>
                  <a:schemeClr val="tx1"/>
                </a:solidFill>
                <a:latin typeface="+mn-lt"/>
              </a:rPr>
              <a:t>Blau </a:t>
            </a:r>
            <a:r>
              <a:rPr lang="de-DE" sz="1200" dirty="0">
                <a:solidFill>
                  <a:schemeClr val="tx1"/>
                </a:solidFill>
                <a:latin typeface="+mn-lt"/>
                <a:sym typeface="Wingdings" panose="05000000000000000000" pitchFamily="2" charset="2"/>
              </a:rPr>
              <a:t> Projekte, Initiativen und Einrichtungen wie z. B. Unternehmen Berufsanerkennung, das IQ Netzwerk und die Welcome Centers betreuen Betriebe und/oder ausländische Fachkräfte vor Ort und unterstützen bei der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Rot  Webseite von </a:t>
            </a:r>
            <a:r>
              <a:rPr lang="de-DE" sz="1200" dirty="0" err="1">
                <a:solidFill>
                  <a:schemeClr val="tx1"/>
                </a:solidFill>
                <a:latin typeface="+mn-lt"/>
                <a:sym typeface="Wingdings" panose="05000000000000000000" pitchFamily="2" charset="2"/>
              </a:rPr>
              <a:t>Make</a:t>
            </a:r>
            <a:r>
              <a:rPr lang="de-DE" sz="1200" dirty="0">
                <a:solidFill>
                  <a:schemeClr val="tx1"/>
                </a:solidFill>
                <a:latin typeface="+mn-lt"/>
                <a:sym typeface="Wingdings" panose="05000000000000000000" pitchFamily="2" charset="2"/>
              </a:rPr>
              <a:t> </a:t>
            </a:r>
            <a:r>
              <a:rPr lang="de-DE" sz="1200" dirty="0" err="1">
                <a:solidFill>
                  <a:schemeClr val="tx1"/>
                </a:solidFill>
                <a:latin typeface="+mn-lt"/>
                <a:sym typeface="Wingdings" panose="05000000000000000000" pitchFamily="2" charset="2"/>
              </a:rPr>
              <a:t>it</a:t>
            </a:r>
            <a:r>
              <a:rPr lang="de-DE" sz="1200" dirty="0">
                <a:solidFill>
                  <a:schemeClr val="tx1"/>
                </a:solidFill>
                <a:latin typeface="+mn-lt"/>
                <a:sym typeface="Wingdings" panose="05000000000000000000" pitchFamily="2" charset="2"/>
              </a:rPr>
              <a:t> in Germany zu den </a:t>
            </a:r>
            <a:r>
              <a:rPr lang="de-DE" sz="1200" b="0" dirty="0">
                <a:solidFill>
                  <a:schemeClr val="tx1"/>
                </a:solidFill>
                <a:latin typeface="+mn-lt"/>
              </a:rPr>
              <a:t>Sonderregelungen zu Einreise und Aufenthalt aufgrund von SARS-CoV-2 (wird laufend aktualisiert).</a:t>
            </a:r>
          </a:p>
          <a:p>
            <a:endParaRPr lang="de-DE" sz="1200" dirty="0">
              <a:solidFill>
                <a:schemeClr val="tx1"/>
              </a:solidFill>
              <a:latin typeface="+mn-lt"/>
              <a:sym typeface="Wingdings" panose="05000000000000000000" pitchFamily="2" charset="2"/>
            </a:endParaRPr>
          </a:p>
          <a:p>
            <a:r>
              <a:rPr lang="de-DE" sz="1200" dirty="0">
                <a:solidFill>
                  <a:schemeClr val="tx1"/>
                </a:solidFill>
                <a:latin typeface="+mn-lt"/>
              </a:rPr>
              <a:t>Verwendete Links:</a:t>
            </a:r>
          </a:p>
          <a:p>
            <a:r>
              <a:rPr lang="de-DE" sz="1200" dirty="0" err="1">
                <a:solidFill>
                  <a:schemeClr val="tx1"/>
                </a:solidFill>
                <a:latin typeface="+mn-lt"/>
              </a:rPr>
              <a:t>Make</a:t>
            </a:r>
            <a:r>
              <a:rPr lang="de-DE" sz="1200" dirty="0">
                <a:solidFill>
                  <a:schemeClr val="tx1"/>
                </a:solidFill>
                <a:latin typeface="+mn-lt"/>
              </a:rPr>
              <a:t> </a:t>
            </a:r>
            <a:r>
              <a:rPr lang="de-DE" sz="1200" dirty="0" err="1">
                <a:solidFill>
                  <a:schemeClr val="tx1"/>
                </a:solidFill>
                <a:latin typeface="+mn-lt"/>
              </a:rPr>
              <a:t>it</a:t>
            </a:r>
            <a:r>
              <a:rPr lang="de-DE" sz="1200" dirty="0">
                <a:solidFill>
                  <a:schemeClr val="tx1"/>
                </a:solidFill>
                <a:latin typeface="+mn-lt"/>
              </a:rPr>
              <a:t> in Germany </a:t>
            </a:r>
            <a:r>
              <a:rPr lang="de-DE" sz="1200" dirty="0">
                <a:solidFill>
                  <a:schemeClr val="tx1"/>
                </a:solidFill>
                <a:latin typeface="+mn-lt"/>
                <a:sym typeface="Wingdings" panose="05000000000000000000" pitchFamily="2" charset="2"/>
              </a:rPr>
              <a:t> https://www.make-it-in-germany.com/de/</a:t>
            </a:r>
            <a:endParaRPr lang="de-DE" sz="1200" u="none" dirty="0">
              <a:solidFill>
                <a:schemeClr val="tx1"/>
              </a:solidFill>
              <a:latin typeface="+mn-lt"/>
              <a:sym typeface="Wingdings" panose="05000000000000000000" pitchFamily="2" charset="2"/>
            </a:endParaRPr>
          </a:p>
          <a:p>
            <a:r>
              <a:rPr lang="de-DE" sz="1200" u="none" dirty="0">
                <a:solidFill>
                  <a:schemeClr val="tx1"/>
                </a:solidFill>
                <a:latin typeface="+mn-lt"/>
                <a:sym typeface="Wingdings" panose="05000000000000000000" pitchFamily="2" charset="2"/>
              </a:rPr>
              <a:t>Anerkennung in Deutschland  https://www.anerkennung-in-deutschland.de/html/de/</a:t>
            </a:r>
            <a:endParaRPr lang="de-DE" sz="1200" u="none" dirty="0">
              <a:solidFill>
                <a:schemeClr val="tx1"/>
              </a:solidFill>
              <a:latin typeface="+mn-lt"/>
            </a:endParaRPr>
          </a:p>
          <a:p>
            <a:r>
              <a:rPr lang="de-DE" sz="1200" dirty="0">
                <a:solidFill>
                  <a:schemeClr val="tx1"/>
                </a:solidFill>
                <a:latin typeface="+mn-lt"/>
              </a:rPr>
              <a:t>Ausländerbehörde </a:t>
            </a:r>
            <a:r>
              <a:rPr lang="de-DE" sz="1200" dirty="0">
                <a:solidFill>
                  <a:schemeClr val="tx1"/>
                </a:solidFill>
                <a:latin typeface="+mn-lt"/>
                <a:sym typeface="Wingdings" panose="05000000000000000000" pitchFamily="2" charset="2"/>
              </a:rPr>
              <a:t> https://www.make-it-in-germany.com/de/visum/ansprechpartner-vor-ort/deutschland/ funktioniert nicht mehr; BAMF-Behördenfinder https://bamf-navi.bamf.de/de/Themen/Behoerden/ oder zum FEG von </a:t>
            </a:r>
            <a:r>
              <a:rPr lang="de-DE" sz="1200" dirty="0" err="1">
                <a:solidFill>
                  <a:schemeClr val="tx1"/>
                </a:solidFill>
                <a:latin typeface="+mn-lt"/>
                <a:sym typeface="Wingdings" panose="05000000000000000000" pitchFamily="2" charset="2"/>
              </a:rPr>
              <a:t>Make</a:t>
            </a:r>
            <a:r>
              <a:rPr lang="de-DE" sz="1200" dirty="0">
                <a:solidFill>
                  <a:schemeClr val="tx1"/>
                </a:solidFill>
                <a:latin typeface="+mn-lt"/>
                <a:sym typeface="Wingdings" panose="05000000000000000000" pitchFamily="2" charset="2"/>
              </a:rPr>
              <a:t> </a:t>
            </a:r>
            <a:r>
              <a:rPr lang="de-DE" sz="1200" dirty="0" err="1">
                <a:solidFill>
                  <a:schemeClr val="tx1"/>
                </a:solidFill>
                <a:latin typeface="+mn-lt"/>
                <a:sym typeface="Wingdings" panose="05000000000000000000" pitchFamily="2" charset="2"/>
              </a:rPr>
              <a:t>it</a:t>
            </a:r>
            <a:r>
              <a:rPr lang="de-DE" sz="1200" dirty="0">
                <a:solidFill>
                  <a:schemeClr val="tx1"/>
                </a:solidFill>
                <a:latin typeface="+mn-lt"/>
                <a:sym typeface="Wingdings" panose="05000000000000000000" pitchFamily="2" charset="2"/>
              </a:rPr>
              <a:t> in Germany https://www.make-it-in-germany.com/de/unternehmen/unterstuetzung/wichtige-ansprechpartner</a:t>
            </a:r>
            <a:endParaRPr lang="de-DE" sz="1200" dirty="0">
              <a:solidFill>
                <a:schemeClr val="tx1"/>
              </a:solidFill>
              <a:latin typeface="+mn-lt"/>
            </a:endParaRPr>
          </a:p>
          <a:p>
            <a:r>
              <a:rPr lang="de-DE" sz="1200" dirty="0">
                <a:solidFill>
                  <a:schemeClr val="tx1"/>
                </a:solidFill>
                <a:latin typeface="+mn-lt"/>
              </a:rPr>
              <a:t>Deutsche Auslandsvertretung </a:t>
            </a:r>
            <a:r>
              <a:rPr lang="de-DE" sz="1200" dirty="0">
                <a:solidFill>
                  <a:schemeClr val="tx1"/>
                </a:solidFill>
                <a:latin typeface="+mn-lt"/>
                <a:sym typeface="Wingdings" panose="05000000000000000000" pitchFamily="2" charset="2"/>
              </a:rPr>
              <a:t> https://www.make-it-in-germany.com/de/visum/ansprechpartner-vor-ort-weltkarte</a:t>
            </a:r>
            <a:endParaRPr lang="de-DE" sz="1200" dirty="0">
              <a:solidFill>
                <a:schemeClr val="tx1"/>
              </a:solidFill>
              <a:latin typeface="+mn-lt"/>
            </a:endParaRPr>
          </a:p>
          <a:p>
            <a:r>
              <a:rPr lang="de-DE" sz="1200" dirty="0">
                <a:solidFill>
                  <a:schemeClr val="tx1"/>
                </a:solidFill>
                <a:latin typeface="+mn-lt"/>
              </a:rPr>
              <a:t>Bundesagentur für Arbeit </a:t>
            </a:r>
            <a:r>
              <a:rPr lang="de-DE" sz="1200" dirty="0">
                <a:solidFill>
                  <a:schemeClr val="tx1"/>
                </a:solidFill>
                <a:latin typeface="+mn-lt"/>
                <a:sym typeface="Wingdings" panose="05000000000000000000" pitchFamily="2" charset="2"/>
              </a:rPr>
              <a:t> https://www.arbeitsagentur.de/unternehmen </a:t>
            </a:r>
            <a:endParaRPr lang="de-DE" sz="1200" dirty="0">
              <a:solidFill>
                <a:schemeClr val="tx1"/>
              </a:solidFill>
              <a:latin typeface="+mn-lt"/>
            </a:endParaRPr>
          </a:p>
          <a:p>
            <a:r>
              <a:rPr lang="de-DE" sz="1200" dirty="0">
                <a:solidFill>
                  <a:schemeClr val="tx1"/>
                </a:solidFill>
                <a:latin typeface="+mn-lt"/>
              </a:rPr>
              <a:t>Arbeitgeber-Service </a:t>
            </a:r>
            <a:r>
              <a:rPr lang="de-DE" sz="1200" dirty="0">
                <a:solidFill>
                  <a:schemeClr val="tx1"/>
                </a:solidFill>
                <a:latin typeface="+mn-lt"/>
                <a:sym typeface="Wingdings" panose="05000000000000000000" pitchFamily="2" charset="2"/>
              </a:rPr>
              <a:t> https://www.arbeitsagentur.de/unternehmen/arbeitgeber-service </a:t>
            </a:r>
          </a:p>
          <a:p>
            <a:r>
              <a:rPr lang="de-DE" sz="1200" dirty="0">
                <a:solidFill>
                  <a:schemeClr val="tx1"/>
                </a:solidFill>
                <a:latin typeface="+mn-lt"/>
              </a:rPr>
              <a:t>(Zentrale Auslands- und Fachvermittlung (ZAV)</a:t>
            </a:r>
            <a:r>
              <a:rPr lang="de-DE" sz="1200" dirty="0">
                <a:solidFill>
                  <a:schemeClr val="tx1"/>
                </a:solidFill>
                <a:latin typeface="+mn-lt"/>
                <a:sym typeface="Wingdings" panose="05000000000000000000" pitchFamily="2" charset="2"/>
              </a:rPr>
              <a:t>  https://www.arbeitsagentur.de/vor-ort/zav/zavde/startseite)</a:t>
            </a:r>
            <a:endParaRPr lang="de-DE" sz="1200" dirty="0">
              <a:solidFill>
                <a:schemeClr val="tx1"/>
              </a:solidFill>
              <a:latin typeface="+mn-lt"/>
            </a:endParaRPr>
          </a:p>
          <a:p>
            <a:r>
              <a:rPr lang="de-DE" sz="1200" dirty="0">
                <a:solidFill>
                  <a:schemeClr val="tx1"/>
                </a:solidFill>
                <a:latin typeface="+mn-lt"/>
              </a:rPr>
              <a:t>(Internationaler Personalservice </a:t>
            </a:r>
            <a:r>
              <a:rPr lang="de-DE" sz="1200" dirty="0">
                <a:solidFill>
                  <a:schemeClr val="tx1"/>
                </a:solidFill>
                <a:latin typeface="+mn-lt"/>
                <a:sym typeface="Wingdings" panose="05000000000000000000" pitchFamily="2" charset="2"/>
              </a:rPr>
              <a:t> https://www.arbeitsagentur.de/vor-ort/zav/content/1533719171237)</a:t>
            </a:r>
            <a:endParaRPr lang="de-DE" sz="1200" dirty="0">
              <a:solidFill>
                <a:schemeClr val="tx1"/>
              </a:solidFill>
              <a:latin typeface="+mn-lt"/>
            </a:endParaRPr>
          </a:p>
          <a:p>
            <a:r>
              <a:rPr lang="de-DE" sz="1200" dirty="0">
                <a:solidFill>
                  <a:schemeClr val="tx1"/>
                </a:solidFill>
                <a:latin typeface="+mn-lt"/>
              </a:rPr>
              <a:t>Handwerkskammer </a:t>
            </a:r>
            <a:r>
              <a:rPr lang="de-DE" sz="1200" dirty="0">
                <a:solidFill>
                  <a:schemeClr val="tx1"/>
                </a:solidFill>
                <a:latin typeface="+mn-lt"/>
                <a:sym typeface="Wingdings" panose="05000000000000000000" pitchFamily="2" charset="2"/>
              </a:rPr>
              <a:t> https://www.handwerkskammer.de/</a:t>
            </a:r>
            <a:endParaRPr lang="de-DE" sz="1200" dirty="0">
              <a:solidFill>
                <a:schemeClr val="tx1"/>
              </a:solidFill>
              <a:latin typeface="+mn-lt"/>
            </a:endParaRPr>
          </a:p>
          <a:p>
            <a:r>
              <a:rPr lang="de-DE" sz="1200" dirty="0">
                <a:solidFill>
                  <a:schemeClr val="tx1"/>
                </a:solidFill>
                <a:latin typeface="+mn-lt"/>
              </a:rPr>
              <a:t>Unternehmen Berufsanerkennung </a:t>
            </a:r>
            <a:r>
              <a:rPr lang="de-DE" sz="1200" dirty="0">
                <a:solidFill>
                  <a:schemeClr val="tx1"/>
                </a:solidFill>
                <a:latin typeface="+mn-lt"/>
                <a:sym typeface="Wingdings" panose="05000000000000000000" pitchFamily="2" charset="2"/>
              </a:rPr>
              <a:t> https://unternehmen-berufsanerkennung.de/ </a:t>
            </a:r>
            <a:endParaRPr lang="de-DE" sz="1200" dirty="0">
              <a:solidFill>
                <a:schemeClr val="tx1"/>
              </a:solidFill>
              <a:latin typeface="+mn-lt"/>
            </a:endParaRPr>
          </a:p>
          <a:p>
            <a:r>
              <a:rPr lang="de-DE" sz="1200" dirty="0">
                <a:solidFill>
                  <a:schemeClr val="tx1"/>
                </a:solidFill>
                <a:latin typeface="+mn-lt"/>
              </a:rPr>
              <a:t>IQ Netzwerk </a:t>
            </a:r>
            <a:r>
              <a:rPr lang="de-DE" sz="1200" dirty="0">
                <a:solidFill>
                  <a:schemeClr val="tx1"/>
                </a:solidFill>
                <a:latin typeface="+mn-lt"/>
                <a:sym typeface="Wingdings" panose="05000000000000000000" pitchFamily="2" charset="2"/>
              </a:rPr>
              <a:t> https://www.netzwerk-iq.de/ </a:t>
            </a:r>
            <a:endParaRPr lang="de-DE" sz="1200" dirty="0">
              <a:solidFill>
                <a:schemeClr val="tx1"/>
              </a:solidFill>
              <a:latin typeface="+mn-lt"/>
            </a:endParaRPr>
          </a:p>
          <a:p>
            <a:r>
              <a:rPr lang="de-DE" sz="1200" dirty="0">
                <a:solidFill>
                  <a:schemeClr val="tx1"/>
                </a:solidFill>
                <a:latin typeface="+mn-lt"/>
              </a:rPr>
              <a:t>Welcome Center </a:t>
            </a:r>
            <a:r>
              <a:rPr lang="de-DE" sz="1200" dirty="0">
                <a:solidFill>
                  <a:schemeClr val="tx1"/>
                </a:solidFill>
                <a:latin typeface="+mn-lt"/>
                <a:sym typeface="Wingdings" panose="05000000000000000000" pitchFamily="2" charset="2"/>
              </a:rPr>
              <a:t> https://www.make-it-in-germany.com/de/leben-in-deutschland/beratung/suche-ansprechpartner</a:t>
            </a:r>
          </a:p>
          <a:p>
            <a:r>
              <a:rPr lang="de-DE" sz="1200" dirty="0">
                <a:solidFill>
                  <a:schemeClr val="tx1"/>
                </a:solidFill>
                <a:latin typeface="+mn-lt"/>
                <a:sym typeface="Wingdings" panose="05000000000000000000" pitchFamily="2" charset="2"/>
              </a:rPr>
              <a:t>SARS-CoV-2 Sonderregelungen  https://www.make-it-in-germany.com/de/visum/covid-19-in-deutschland/sonderregelungen-zu-einreise-und-aufenthalt/</a:t>
            </a:r>
            <a:endParaRPr lang="de-DE" sz="1200" u="none" dirty="0">
              <a:solidFill>
                <a:schemeClr val="tx1"/>
              </a:solidFill>
              <a:latin typeface="+mn-lt"/>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16</a:t>
            </a:fld>
            <a:endParaRPr lang="de-DE"/>
          </a:p>
        </p:txBody>
      </p:sp>
    </p:spTree>
    <p:extLst>
      <p:ext uri="{BB962C8B-B14F-4D97-AF65-F5344CB8AC3E}">
        <p14:creationId xmlns:p14="http://schemas.microsoft.com/office/powerpoint/2010/main" val="1683132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Als Begleitdokument für Betriebe bezüglich der Fachkräfteeinwanderung eignet sich die </a:t>
            </a:r>
            <a:r>
              <a:rPr lang="de-DE" sz="1200" b="0" dirty="0">
                <a:solidFill>
                  <a:schemeClr val="tx1"/>
                </a:solidFill>
                <a:latin typeface="+mn-lt"/>
              </a:rPr>
              <a:t>Publikation </a:t>
            </a:r>
            <a:r>
              <a:rPr lang="de-DE" sz="1200" b="0" dirty="0">
                <a:solidFill>
                  <a:schemeClr val="tx1"/>
                </a:solidFill>
                <a:effectLst/>
                <a:latin typeface="+mn-lt"/>
              </a:rPr>
              <a:t>„Möglichkeiten der Fachkräfteeinwanderung“</a:t>
            </a:r>
            <a:r>
              <a:rPr lang="de-DE" sz="1200" b="0" dirty="0">
                <a:solidFill>
                  <a:schemeClr val="tx1"/>
                </a:solidFill>
                <a:latin typeface="+mn-lt"/>
              </a:rPr>
              <a:t> </a:t>
            </a:r>
            <a:r>
              <a:rPr lang="de-DE" sz="1200" dirty="0">
                <a:solidFill>
                  <a:schemeClr val="tx1"/>
                </a:solidFill>
                <a:latin typeface="+mn-lt"/>
              </a:rPr>
              <a:t>des Bundesministeriums für Wirtschaft und Energie (</a:t>
            </a:r>
            <a:r>
              <a:rPr lang="de-DE" sz="1200" dirty="0" err="1">
                <a:solidFill>
                  <a:schemeClr val="tx1"/>
                </a:solidFill>
                <a:latin typeface="+mn-lt"/>
              </a:rPr>
              <a:t>BMWi</a:t>
            </a:r>
            <a:r>
              <a:rPr lang="de-DE" sz="1200" dirty="0">
                <a:solidFill>
                  <a:schemeClr val="tx1"/>
                </a:solidFill>
                <a:latin typeface="+mn-lt"/>
              </a:rPr>
              <a:t>) besonders. Sie enthält alle wichtigen Informationen, was Arbeitgeber*innen zum Thema wissen müssen, also sowohl die Themen dieser Schulung als auch weitere, in diesem Rahmen nicht behandelte Aspekte. Sie kann einfach unter dem obengenannten Link heruntergeladen werden.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17</a:t>
            </a:fld>
            <a:endParaRPr lang="de-DE"/>
          </a:p>
        </p:txBody>
      </p:sp>
    </p:spTree>
    <p:extLst>
      <p:ext uri="{BB962C8B-B14F-4D97-AF65-F5344CB8AC3E}">
        <p14:creationId xmlns:p14="http://schemas.microsoft.com/office/powerpoint/2010/main" val="2982784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latin typeface="+mn-lt"/>
              </a:rPr>
              <a:t>Frage ans Publikum, ob noch Punkte offen oder unklar sind.</a:t>
            </a:r>
          </a:p>
          <a:p>
            <a:endParaRPr lang="de-DE" sz="1200" dirty="0">
              <a:solidFill>
                <a:schemeClr val="tx1"/>
              </a:solidFill>
              <a:latin typeface="+mn-lt"/>
            </a:endParaRPr>
          </a:p>
          <a:p>
            <a:r>
              <a:rPr lang="de-DE" sz="1200" dirty="0">
                <a:solidFill>
                  <a:schemeClr val="tx1"/>
                </a:solidFill>
                <a:latin typeface="+mn-lt"/>
              </a:rPr>
              <a:t>Sollten darüber hinaus Fragen bestehen, haben die Personen, die sich im Einzugsgebiet der HWKs Berlin, für München und Region Stuttgart befinden, die Möglichkeit, die Betriebslots*innen zu kontaktieren. Und sollten auch diese einmal überfragt sein, können sie an die entsprechenden Stellen verweisen.</a:t>
            </a:r>
          </a:p>
        </p:txBody>
      </p:sp>
      <p:sp>
        <p:nvSpPr>
          <p:cNvPr id="4" name="Foliennummernplatzhalter 3"/>
          <p:cNvSpPr>
            <a:spLocks noGrp="1"/>
          </p:cNvSpPr>
          <p:nvPr>
            <p:ph type="sldNum" sz="quarter" idx="5"/>
          </p:nvPr>
        </p:nvSpPr>
        <p:spPr/>
        <p:txBody>
          <a:bodyPr/>
          <a:lstStyle/>
          <a:p>
            <a:fld id="{755625AD-F105-4DF7-A471-3D0777624824}" type="slidenum">
              <a:rPr lang="de-DE" smtClean="0"/>
              <a:t>18</a:t>
            </a:fld>
            <a:endParaRPr lang="de-DE"/>
          </a:p>
        </p:txBody>
      </p:sp>
    </p:spTree>
    <p:extLst>
      <p:ext uri="{BB962C8B-B14F-4D97-AF65-F5344CB8AC3E}">
        <p14:creationId xmlns:p14="http://schemas.microsoft.com/office/powerpoint/2010/main" val="2425734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latin typeface="+mn-lt"/>
              </a:rPr>
              <a:t>Kontaktdaten können individuell von der dozierenden Person eingegeben werden.</a:t>
            </a:r>
          </a:p>
        </p:txBody>
      </p:sp>
      <p:sp>
        <p:nvSpPr>
          <p:cNvPr id="4" name="Foliennummernplatzhalter 3"/>
          <p:cNvSpPr>
            <a:spLocks noGrp="1"/>
          </p:cNvSpPr>
          <p:nvPr>
            <p:ph type="sldNum" sz="quarter" idx="5"/>
          </p:nvPr>
        </p:nvSpPr>
        <p:spPr/>
        <p:txBody>
          <a:bodyPr/>
          <a:lstStyle/>
          <a:p>
            <a:fld id="{755625AD-F105-4DF7-A471-3D0777624824}" type="slidenum">
              <a:rPr lang="de-DE" smtClean="0"/>
              <a:t>19</a:t>
            </a:fld>
            <a:endParaRPr lang="de-DE"/>
          </a:p>
        </p:txBody>
      </p:sp>
    </p:spTree>
    <p:extLst>
      <p:ext uri="{BB962C8B-B14F-4D97-AF65-F5344CB8AC3E}">
        <p14:creationId xmlns:p14="http://schemas.microsoft.com/office/powerpoint/2010/main" val="312188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chemeClr val="tx1"/>
                </a:solidFill>
                <a:latin typeface="+mn-lt"/>
              </a:rPr>
              <a:t>In den nächsten 30 Minuten möchten wir Ihnen zunächst die wichtigsten Punkte zum Fachkräfteeinwanderungsgesetz näherbringen. Bitte beachten Sie, dass wir uns dabei nur auf die Inhalte des FEGs beziehen, die unmittelbar die Berufsanerkennung von nicht reglementierten Handwerksberufen betreffen. Das bedeutet, das Themen wie Studium, Forschung, aber auch die Einreise nach Deutschland zum Zwecke einer Ausbildung im Handwerk nicht thematisiert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chemeClr val="tx1"/>
                </a:solidFill>
                <a:latin typeface="+mn-lt"/>
              </a:rPr>
              <a:t>Den zweiten Teil der Schulung umfassen schließlich konkrete praktische Tipps, wie Handwerksbetriebe im Zusammenhang mit dem FEG unterstützend aktiv werden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chemeClr val="tx1"/>
                </a:solidFill>
                <a:latin typeface="+mn-lt"/>
              </a:rPr>
              <a:t>Zum Schluss möchten wir Ihnen eine kleine Zusammenfassung sowie weiterführende Informationen an die Hand geben und wichtige Ansprechpersonen und Beratungsangebote nennen.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2</a:t>
            </a:fld>
            <a:endParaRPr lang="de-DE"/>
          </a:p>
        </p:txBody>
      </p:sp>
    </p:spTree>
    <p:extLst>
      <p:ext uri="{BB962C8B-B14F-4D97-AF65-F5344CB8AC3E}">
        <p14:creationId xmlns:p14="http://schemas.microsoft.com/office/powerpoint/2010/main" val="31352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a:t>Damit wir uns etwas kennenlernen, bitte ich Sie, in der Vorstellungsrunde drei Hashtags zu Ihrer Person zu nennen.</a:t>
            </a:r>
          </a:p>
          <a:p>
            <a:endParaRPr lang="de-DE" dirty="0"/>
          </a:p>
          <a:p>
            <a:r>
              <a:rPr lang="de-DE" dirty="0"/>
              <a:t>Nennen Sie zum Einstieg selbst drei Hashtags zu Ihnen als dozierende Person und geben Sie dann der Reihe nach durch.</a:t>
            </a:r>
          </a:p>
        </p:txBody>
      </p:sp>
      <p:sp>
        <p:nvSpPr>
          <p:cNvPr id="4" name="Foliennummernplatzhalter 3"/>
          <p:cNvSpPr>
            <a:spLocks noGrp="1"/>
          </p:cNvSpPr>
          <p:nvPr>
            <p:ph type="sldNum" sz="quarter" idx="5"/>
          </p:nvPr>
        </p:nvSpPr>
        <p:spPr/>
        <p:txBody>
          <a:bodyPr/>
          <a:lstStyle/>
          <a:p>
            <a:fld id="{CB1CBB92-5E3E-4134-9945-08ADAB4C1B71}" type="slidenum">
              <a:rPr lang="de-DE" smtClean="0"/>
              <a:t>3</a:t>
            </a:fld>
            <a:endParaRPr lang="de-DE"/>
          </a:p>
        </p:txBody>
      </p:sp>
    </p:spTree>
    <p:extLst>
      <p:ext uri="{BB962C8B-B14F-4D97-AF65-F5344CB8AC3E}">
        <p14:creationId xmlns:p14="http://schemas.microsoft.com/office/powerpoint/2010/main" val="19235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Heranführen an das Thema durch eine weitere Interaktion (Schätzfrage).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sym typeface="Wingdings" panose="05000000000000000000" pitchFamily="2" charset="2"/>
              </a:rPr>
              <a:t> </a:t>
            </a:r>
            <a:r>
              <a:rPr lang="de-DE" sz="1200" kern="1200" dirty="0">
                <a:solidFill>
                  <a:schemeClr val="tx1"/>
                </a:solidFill>
                <a:effectLst/>
                <a:latin typeface="+mn-lt"/>
                <a:ea typeface="+mn-ea"/>
                <a:cs typeface="+mn-cs"/>
              </a:rPr>
              <a:t>Teilnehmende können je nach Software ihre Schätzwerte in den Chat oder mit einem entsprechenden Tool auf die Folie schreiben.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Es kann individuell entschieden werden, ob Schätzwerte vorgegeben werden sollen. Die Hemmschwelle, selbst zu schätzen, ist mit vorgegebenen Zahlen vermutlich geringer.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Wichtig:</a:t>
            </a:r>
            <a:r>
              <a:rPr lang="de-DE" sz="1200" kern="1200" dirty="0">
                <a:solidFill>
                  <a:schemeClr val="tx1"/>
                </a:solidFill>
                <a:effectLst/>
                <a:latin typeface="+mn-lt"/>
                <a:ea typeface="+mn-ea"/>
                <a:cs typeface="+mn-cs"/>
              </a:rPr>
              <a:t> Da es sich hier um eine Schätzfrage handelt, ist darauf zu achten, die nächste Folie erst nach den Schätzungen der Teilnehmenden einzublenden.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4</a:t>
            </a:fld>
            <a:endParaRPr lang="de-DE"/>
          </a:p>
        </p:txBody>
      </p:sp>
    </p:spTree>
    <p:extLst>
      <p:ext uri="{BB962C8B-B14F-4D97-AF65-F5344CB8AC3E}">
        <p14:creationId xmlns:p14="http://schemas.microsoft.com/office/powerpoint/2010/main" val="353110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err="1">
                <a:solidFill>
                  <a:schemeClr val="tx1"/>
                </a:solidFill>
                <a:effectLst/>
                <a:latin typeface="+mn-lt"/>
              </a:rPr>
              <a:t>Kubis</a:t>
            </a:r>
            <a:r>
              <a:rPr lang="de-DE" sz="1200" b="0" dirty="0">
                <a:solidFill>
                  <a:schemeClr val="tx1"/>
                </a:solidFill>
                <a:effectLst/>
                <a:latin typeface="+mn-lt"/>
              </a:rPr>
              <a:t>, Alexander; Popp, Martin, IAB-Stellenerhebung 2/2022: Offene Stellen mit 1,93 Millionen auf erneutem Allzeithoch, in: IAB-Forum 11. August 2022, </a:t>
            </a:r>
            <a:r>
              <a:rPr lang="de-DE" sz="1200" b="0" u="sng" dirty="0">
                <a:solidFill>
                  <a:schemeClr val="tx1"/>
                </a:solidFill>
                <a:effectLst/>
                <a:latin typeface="+mn-lt"/>
              </a:rPr>
              <a:t>https://www.iab-forum.de/iab-stellenerhebung-2-2022-offene-stellen-mit-193-millionen-auf-erneutem-allzeithoch</a:t>
            </a:r>
            <a:r>
              <a:rPr lang="de-DE" sz="1200" b="0" dirty="0">
                <a:solidFill>
                  <a:schemeClr val="tx1"/>
                </a:solidFill>
                <a:effectLst/>
                <a:latin typeface="+mn-lt"/>
              </a:rPr>
              <a:t>. Web. 05.09.22.</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Zentralverband des Deutschen Handwerks, Interviews/Statements, 05. November 2021, </a:t>
            </a:r>
            <a:r>
              <a:rPr lang="de-DE" sz="1200" b="0" u="sng" dirty="0">
                <a:solidFill>
                  <a:schemeClr val="tx1"/>
                </a:solidFill>
                <a:effectLst/>
                <a:latin typeface="+mn-lt"/>
              </a:rPr>
              <a:t>https://www.zdh.de/presse/veroeffentlichungen/interviews-und-statements/fachkraeftesicherung-nur-mit-beruflicher-bildung/</a:t>
            </a:r>
            <a:r>
              <a:rPr lang="de-DE" sz="1200" b="0" u="none" dirty="0">
                <a:solidFill>
                  <a:schemeClr val="tx1"/>
                </a:solidFill>
                <a:effectLst/>
                <a:latin typeface="+mn-lt"/>
              </a:rPr>
              <a:t>. </a:t>
            </a:r>
            <a:r>
              <a:rPr lang="de-DE" sz="1200" b="0" dirty="0">
                <a:solidFill>
                  <a:schemeClr val="tx1"/>
                </a:solidFill>
                <a:effectLst/>
                <a:latin typeface="+mn-lt"/>
              </a:rPr>
              <a:t>Web. 05. September 2022. </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de-DE" sz="1200" b="0" dirty="0">
                <a:solidFill>
                  <a:schemeClr val="tx1"/>
                </a:solidFill>
                <a:effectLst/>
                <a:latin typeface="+mn-lt"/>
              </a:rPr>
              <a:t>Zentralverband des Deutschen Handwerks, Interviews/Statements, 01. März 2021, </a:t>
            </a:r>
            <a:r>
              <a:rPr lang="de-DE" sz="1200" b="0" u="sng" dirty="0">
                <a:solidFill>
                  <a:schemeClr val="tx1"/>
                </a:solidFill>
                <a:effectLst/>
                <a:latin typeface="+mn-lt"/>
              </a:rPr>
              <a:t>https://www.zdh.de/presse/veroeffentlichungen/interviews-und-statements/bilanz-nach-einem-jahr-fachkraefteeinwanderungsgesetz/</a:t>
            </a:r>
            <a:r>
              <a:rPr lang="de-DE" sz="1200" b="0" dirty="0">
                <a:solidFill>
                  <a:schemeClr val="tx1"/>
                </a:solidFill>
                <a:effectLst/>
                <a:latin typeface="+mn-lt"/>
              </a:rPr>
              <a:t>. Web. 05. September 2022. </a:t>
            </a:r>
          </a:p>
          <a:p>
            <a:pPr marL="0" indent="0">
              <a:buFont typeface="Calibri" panose="020F0502020204030204" pitchFamily="34" charset="0"/>
              <a:buNone/>
            </a:pPr>
            <a:endParaRPr lang="de-DE" sz="1200" b="0" dirty="0">
              <a:solidFill>
                <a:schemeClr val="tx1"/>
              </a:solidFill>
              <a:latin typeface="+mn-lt"/>
            </a:endParaRPr>
          </a:p>
          <a:p>
            <a:pPr>
              <a:lnSpc>
                <a:spcPct val="107000"/>
              </a:lnSpc>
              <a:spcAft>
                <a:spcPts val="800"/>
              </a:spcAft>
            </a:pPr>
            <a:endParaRPr lang="de-DE" sz="12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chemeClr val="tx1"/>
                </a:solidFill>
                <a:effectLst/>
                <a:latin typeface="+mn-lt"/>
                <a:ea typeface="Calibri" panose="020F0502020204030204" pitchFamily="34" charset="0"/>
                <a:cs typeface="Times New Roman" panose="02020603050405020304" pitchFamily="18" charset="0"/>
              </a:rPr>
              <a:t>Die Ergebnisse der Stellenerhebung des Instituts für Arbeitsmarkt- und Berufsforschung (IAB) von August 2022 beziffern die Zahl der offenen Stellen in Deutschland im zweiten Quartal 2022 auf 1.930.000. Die Zahl der offenen Stellen ist also weiter gestiegen und „liegt damit auf einem historisch hohen Niveau“. Während der Anfangsphase der Corona-Pandemie waren die Zahlen zum Teil deutlich gesunken (2020 knapp 900.000 offene Stellen), da es in vielen Betriebe zu einem Einstellungsstopp kam. </a:t>
            </a:r>
          </a:p>
          <a:p>
            <a:pPr>
              <a:lnSpc>
                <a:spcPct val="107000"/>
              </a:lnSpc>
              <a:spcAft>
                <a:spcPts val="800"/>
              </a:spcAft>
            </a:pPr>
            <a:endParaRPr lang="de-DE" sz="12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chemeClr val="tx1"/>
                </a:solidFill>
                <a:effectLst/>
                <a:latin typeface="+mn-lt"/>
                <a:ea typeface="Calibri" panose="020F0502020204030204" pitchFamily="34" charset="0"/>
                <a:cs typeface="Times New Roman" panose="02020603050405020304" pitchFamily="18" charset="0"/>
              </a:rPr>
              <a:t>Man darf nicht aus dem Auge verlieren, dass – um den Generalsekretär des Zentralverbands des Deutschen Handwerks, Holger </a:t>
            </a:r>
            <a:r>
              <a:rPr lang="de-DE" sz="1200" dirty="0" err="1">
                <a:solidFill>
                  <a:schemeClr val="tx1"/>
                </a:solidFill>
                <a:effectLst/>
                <a:latin typeface="+mn-lt"/>
                <a:ea typeface="Calibri" panose="020F0502020204030204" pitchFamily="34" charset="0"/>
                <a:cs typeface="Times New Roman" panose="02020603050405020304" pitchFamily="18" charset="0"/>
              </a:rPr>
              <a:t>Schwannecke</a:t>
            </a:r>
            <a:r>
              <a:rPr lang="de-DE" sz="1200" dirty="0">
                <a:solidFill>
                  <a:schemeClr val="tx1"/>
                </a:solidFill>
                <a:effectLst/>
                <a:latin typeface="+mn-lt"/>
                <a:ea typeface="Calibri" panose="020F0502020204030204" pitchFamily="34" charset="0"/>
                <a:cs typeface="Times New Roman" panose="02020603050405020304" pitchFamily="18" charset="0"/>
              </a:rPr>
              <a:t>, zu zitieren </a:t>
            </a:r>
            <a:r>
              <a:rPr lang="de-DE" sz="1200" i="0" dirty="0">
                <a:solidFill>
                  <a:schemeClr val="tx1"/>
                </a:solidFill>
                <a:effectLst/>
                <a:latin typeface="+mn-lt"/>
                <a:ea typeface="Calibri" panose="020F0502020204030204" pitchFamily="34" charset="0"/>
                <a:cs typeface="Times New Roman" panose="02020603050405020304" pitchFamily="18" charset="0"/>
              </a:rPr>
              <a:t>–  „</a:t>
            </a:r>
            <a:r>
              <a:rPr lang="de-DE" sz="1200" b="0" i="0" dirty="0">
                <a:solidFill>
                  <a:srgbClr val="062E3A"/>
                </a:solidFill>
                <a:effectLst/>
                <a:latin typeface="The Sans"/>
                <a:ea typeface="Calibri" panose="020F0502020204030204" pitchFamily="34" charset="0"/>
                <a:cs typeface="Times New Roman" panose="02020603050405020304" pitchFamily="18" charset="0"/>
              </a:rPr>
              <a:t>[d]</a:t>
            </a:r>
            <a:r>
              <a:rPr lang="de-DE" b="0" i="0" dirty="0" err="1">
                <a:solidFill>
                  <a:srgbClr val="062E3A"/>
                </a:solidFill>
                <a:effectLst/>
                <a:latin typeface="The Sans"/>
              </a:rPr>
              <a:t>ie</a:t>
            </a:r>
            <a:r>
              <a:rPr lang="de-DE" b="0" i="0" dirty="0">
                <a:solidFill>
                  <a:srgbClr val="062E3A"/>
                </a:solidFill>
                <a:effectLst/>
                <a:latin typeface="The Sans"/>
              </a:rPr>
              <a:t> Betriebe händeringend nach qualifizierten Fachkräften [suchen]“. Das Fachkräfteeinwanderungsgesetz ist hier laut Hans Peter Wollseifer, Präsident des Zentralverbands des Deutschen Handwerks, </a:t>
            </a:r>
            <a:r>
              <a:rPr lang="de-DE" sz="1200" dirty="0">
                <a:solidFill>
                  <a:schemeClr val="tx1"/>
                </a:solidFill>
                <a:effectLst/>
                <a:latin typeface="+mn-lt"/>
                <a:ea typeface="Calibri" panose="020F0502020204030204" pitchFamily="34" charset="0"/>
                <a:cs typeface="Times New Roman" panose="02020603050405020304" pitchFamily="18" charset="0"/>
              </a:rPr>
              <a:t>Zitat „</a:t>
            </a:r>
            <a:r>
              <a:rPr lang="de-DE" b="0" i="0" dirty="0">
                <a:solidFill>
                  <a:srgbClr val="062E3A"/>
                </a:solidFill>
                <a:effectLst/>
                <a:latin typeface="The Sans"/>
              </a:rPr>
              <a:t>ein zentraler Baustein[…], um den zunehmenden Fachkräftebedarf auch kleiner und mittlerer Betriebe zu lindern.“</a:t>
            </a:r>
            <a:endParaRPr lang="de-DE" sz="1200" dirty="0">
              <a:solidFill>
                <a:schemeClr val="tx1"/>
              </a:solidFill>
              <a:effectLst/>
              <a:latin typeface="+mn-lt"/>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5</a:t>
            </a:fld>
            <a:endParaRPr lang="de-DE"/>
          </a:p>
        </p:txBody>
      </p:sp>
    </p:spTree>
    <p:extLst>
      <p:ext uri="{BB962C8B-B14F-4D97-AF65-F5344CB8AC3E}">
        <p14:creationId xmlns:p14="http://schemas.microsoft.com/office/powerpoint/2010/main" val="103133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a:t>
            </a:r>
          </a:p>
          <a:p>
            <a:pPr marL="171450" indent="-171450">
              <a:buFontTx/>
              <a:buChar char="-"/>
            </a:pPr>
            <a:r>
              <a:rPr lang="de-DE" sz="1200" b="0" dirty="0">
                <a:solidFill>
                  <a:schemeClr val="tx1"/>
                </a:solidFill>
                <a:effectLst/>
                <a:latin typeface="+mn-lt"/>
              </a:rPr>
              <a:t>Diekmann, Florian, „Deutschland kann sich schlechte Arbeit nicht mehr leisten“, Der Spiegel, 02.01.2020, </a:t>
            </a:r>
            <a:r>
              <a:rPr lang="de-DE" sz="1200" b="0" dirty="0">
                <a:solidFill>
                  <a:schemeClr val="tx1"/>
                </a:solidFill>
                <a:effectLst/>
                <a:latin typeface="+mn-lt"/>
                <a:hlinkClick r:id="rId3">
                  <a:extLst>
                    <a:ext uri="{A12FA001-AC4F-418D-AE19-62706E023703}">
                      <ahyp:hlinkClr xmlns:ahyp="http://schemas.microsoft.com/office/drawing/2018/hyperlinkcolor" val="tx"/>
                    </a:ext>
                  </a:extLst>
                </a:hlinkClick>
              </a:rPr>
              <a:t>https://www.spiegel.de/wirtschaft/soziales/arbeitsmarkt-was-tun-wenn-bald-arbeitskraefte-fehlen-a-1301589.html</a:t>
            </a:r>
            <a:r>
              <a:rPr lang="de-DE" sz="1200" b="0" dirty="0">
                <a:solidFill>
                  <a:schemeClr val="tx1"/>
                </a:solidFill>
                <a:effectLst/>
                <a:latin typeface="+mn-lt"/>
              </a:rPr>
              <a:t> und </a:t>
            </a:r>
            <a:r>
              <a:rPr lang="de-DE" sz="1200" b="0" dirty="0">
                <a:solidFill>
                  <a:schemeClr val="tx1"/>
                </a:solidFill>
                <a:effectLst/>
                <a:latin typeface="+mn-lt"/>
                <a:hlinkClick r:id="rId4">
                  <a:extLst>
                    <a:ext uri="{A12FA001-AC4F-418D-AE19-62706E023703}">
                      <ahyp:hlinkClr xmlns:ahyp="http://schemas.microsoft.com/office/drawing/2018/hyperlinkcolor" val="tx"/>
                    </a:ext>
                  </a:extLst>
                </a:hlinkClick>
              </a:rPr>
              <a:t>https://datawrapper.dwcdn.net/hySYg/4/</a:t>
            </a:r>
            <a:r>
              <a:rPr lang="de-DE" sz="1200" b="0" dirty="0">
                <a:solidFill>
                  <a:schemeClr val="tx1"/>
                </a:solidFill>
                <a:effectLst/>
                <a:latin typeface="+mn-lt"/>
              </a:rPr>
              <a:t>. Web. 07. Mai 2020.</a:t>
            </a:r>
            <a:endParaRPr lang="de-DE" sz="1200" b="0" dirty="0">
              <a:solidFill>
                <a:schemeClr val="tx1"/>
              </a:solidFill>
              <a:latin typeface="+mn-lt"/>
            </a:endParaRP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Starten wir an dieser Stelle ein Gedankenexperiment und schauen uns an, was weitere Berechnungen von </a:t>
            </a:r>
            <a:r>
              <a:rPr lang="de-DE" sz="1200" i="1" u="sng" dirty="0">
                <a:solidFill>
                  <a:schemeClr val="tx1"/>
                </a:solidFill>
                <a:effectLst/>
                <a:latin typeface="+mn-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Forschern des Instituts für Arbeitsmarkt- und Berufsforschung</a:t>
            </a:r>
            <a:r>
              <a:rPr lang="de-DE" sz="1200" i="1" dirty="0">
                <a:solidFill>
                  <a:schemeClr val="tx1"/>
                </a:solidFill>
                <a:effectLst/>
                <a:latin typeface="+mn-lt"/>
                <a:ea typeface="Calibri" panose="020F0502020204030204" pitchFamily="34" charset="0"/>
                <a:cs typeface="Times New Roman" panose="02020603050405020304" pitchFamily="18" charset="0"/>
              </a:rPr>
              <a:t> ergeben haben.</a:t>
            </a: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Ausgangsjahr der Studie war 2017 und wir sehen an den vier Säulen einerseits das Arbeitskräftepotenzial im Jahr 2020, das bei 47,5 Millionen Personen lag und in der gegenüberliegenden Grafik die Entwicklung des Potenzials aus drei Szenarien betrachtet: </a:t>
            </a:r>
            <a:r>
              <a:rPr lang="de-DE" dirty="0">
                <a:hlinkClick r:id="rId6"/>
              </a:rPr>
              <a:t>Erwerbspersonenpotenzial in Deutschland bis 2020 | Statista</a:t>
            </a: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Die hellblaue Säule zeigt an, wie sich das Arbeitskräftepotenzial entwickeln würde, wenn Frauen und Ältere so häufig arbeiten wie bisher und es keine Zuwanderung gäbe: Das Arbeitskräftepotenzial wäre im Jahr 2060 auf </a:t>
            </a:r>
            <a:r>
              <a:rPr lang="de-DE" sz="1200" b="1" i="1" dirty="0">
                <a:solidFill>
                  <a:schemeClr val="tx1"/>
                </a:solidFill>
                <a:effectLst/>
                <a:latin typeface="+mn-lt"/>
                <a:ea typeface="Calibri" panose="020F0502020204030204" pitchFamily="34" charset="0"/>
                <a:cs typeface="Times New Roman" panose="02020603050405020304" pitchFamily="18" charset="0"/>
              </a:rPr>
              <a:t>31 Millionen</a:t>
            </a:r>
            <a:r>
              <a:rPr lang="de-DE" sz="1200" i="1" dirty="0">
                <a:solidFill>
                  <a:schemeClr val="tx1"/>
                </a:solidFill>
                <a:effectLst/>
                <a:latin typeface="+mn-lt"/>
                <a:ea typeface="Calibri" panose="020F0502020204030204" pitchFamily="34" charset="0"/>
                <a:cs typeface="Times New Roman" panose="02020603050405020304" pitchFamily="18" charset="0"/>
              </a:rPr>
              <a:t> geschrumpft.</a:t>
            </a: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Schauen wir uns Szenario 2 an, was passiert, wenn Frauen und Ältere mehr arbeiten, also z. B. Frauen vermehrt in Vollzeit arbeiten und Ältere später in die Rente eintreten: Das Arbeitskräftepotenzial läge im Jahr 2060 zwar etwas höher, allerdings nur minimal, nämlich bei </a:t>
            </a:r>
            <a:r>
              <a:rPr lang="de-DE" sz="1200" b="1" i="1" dirty="0">
                <a:solidFill>
                  <a:schemeClr val="tx1"/>
                </a:solidFill>
                <a:effectLst/>
                <a:latin typeface="+mn-lt"/>
                <a:ea typeface="Calibri" panose="020F0502020204030204" pitchFamily="34" charset="0"/>
                <a:cs typeface="Times New Roman" panose="02020603050405020304" pitchFamily="18" charset="0"/>
              </a:rPr>
              <a:t>32,83 Millionen</a:t>
            </a:r>
            <a:r>
              <a:rPr lang="de-DE" sz="1200" i="1" dirty="0">
                <a:solidFill>
                  <a:schemeClr val="tx1"/>
                </a:solidFill>
                <a:effectLst/>
                <a:latin typeface="+mn-lt"/>
                <a:ea typeface="Calibri" panose="020F0502020204030204" pitchFamily="34" charset="0"/>
                <a:cs typeface="Times New Roman" panose="02020603050405020304" pitchFamily="18" charset="0"/>
              </a:rPr>
              <a:t>.</a:t>
            </a: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Betrachten wir zuletzt Szenario 3, das zeigt, wie sich das Arbeitskräftepotenzial entwickeln könnte, wenn diese beiden Faktoren – Frauen und Ältere arbeiten mehr plus eine Zuwanderung von 200.000 Personen pro Jahr – hinzukämen: Im Jahr 2060 läge der Arbeitskräfte-Pool bei </a:t>
            </a:r>
            <a:r>
              <a:rPr lang="de-DE" sz="1200" b="1" i="1" dirty="0">
                <a:solidFill>
                  <a:schemeClr val="tx1"/>
                </a:solidFill>
                <a:effectLst/>
                <a:latin typeface="+mn-lt"/>
                <a:ea typeface="Calibri" panose="020F0502020204030204" pitchFamily="34" charset="0"/>
                <a:cs typeface="Times New Roman" panose="02020603050405020304" pitchFamily="18" charset="0"/>
              </a:rPr>
              <a:t>40,69 Millionen</a:t>
            </a:r>
            <a:r>
              <a:rPr lang="de-DE" sz="1200" i="1" dirty="0">
                <a:solidFill>
                  <a:schemeClr val="tx1"/>
                </a:solidFill>
                <a:effectLst/>
                <a:latin typeface="+mn-lt"/>
                <a:ea typeface="Calibri" panose="020F0502020204030204" pitchFamily="34" charset="0"/>
                <a:cs typeface="Times New Roman" panose="02020603050405020304" pitchFamily="18" charset="0"/>
              </a:rPr>
              <a:t>.</a:t>
            </a: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An diesem Punkt setzt das Fachkräfteeinwanderungsgesetz an und ebnet den Weg für die Zuwanderung von ausländischen Fachkräften aus Drittstaaten. Werfen wir nun einen genaueren Blick auf das FEG und welche Änderungen sich hiermit für die Berufsanerkennung ergeben.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6</a:t>
            </a:fld>
            <a:endParaRPr lang="de-DE"/>
          </a:p>
        </p:txBody>
      </p:sp>
    </p:spTree>
    <p:extLst>
      <p:ext uri="{BB962C8B-B14F-4D97-AF65-F5344CB8AC3E}">
        <p14:creationId xmlns:p14="http://schemas.microsoft.com/office/powerpoint/2010/main" val="692794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des Innern, für Bau und Heimat, </a:t>
            </a:r>
            <a:r>
              <a:rPr lang="de-DE" sz="1200" b="0" dirty="0">
                <a:solidFill>
                  <a:schemeClr val="tx1"/>
                </a:solidFill>
                <a:effectLst/>
                <a:latin typeface="+mn-lt"/>
                <a:hlinkClick r:id="rId3">
                  <a:extLst>
                    <a:ext uri="{A12FA001-AC4F-418D-AE19-62706E023703}">
                      <ahyp:hlinkClr xmlns:ahyp="http://schemas.microsoft.com/office/drawing/2018/hyperlinkcolor" val="tx"/>
                    </a:ext>
                  </a:extLst>
                </a:hlinkClick>
              </a:rPr>
              <a:t>https://www.bmi.bund.de/SharedDocs/faqs/DE/themen/migration/fachkraefteeinwanderung/faqs-fachkraefteeinwanderungsgesetz.html</a:t>
            </a:r>
            <a:r>
              <a:rPr lang="de-DE" sz="1200" b="0" dirty="0">
                <a:solidFill>
                  <a:schemeClr val="tx1"/>
                </a:solidFill>
                <a:effectLst/>
                <a:latin typeface="+mn-lt"/>
              </a:rPr>
              <a:t>. Web. 25.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hlinkClick r:id="rId4">
                  <a:extLst>
                    <a:ext uri="{A12FA001-AC4F-418D-AE19-62706E023703}">
                      <ahyp:hlinkClr xmlns:ahyp="http://schemas.microsoft.com/office/drawing/2018/hyperlinkcolor" val="tx"/>
                    </a:ext>
                  </a:extLst>
                </a:hlinkClick>
              </a:rPr>
              <a:t>Fachkräfteeinwanderungsgesetz</a:t>
            </a:r>
            <a:r>
              <a:rPr lang="de-DE" sz="1200" b="0" dirty="0">
                <a:solidFill>
                  <a:schemeClr val="tx1"/>
                </a:solidFill>
                <a:effectLst/>
                <a:latin typeface="+mn-lt"/>
              </a:rPr>
              <a:t> vom 15. August 2019, Bundesgesetzblatt Jahrgang 2019 Teil I Nr. 31, ausgegeben zu Bonn am 20. August 2019.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„Das Fachkräfteeinwanderungsgesetz auf einen Blick“, Make-it-in-Germany.com, </a:t>
            </a:r>
            <a:r>
              <a:rPr lang="de-DE" sz="1200" b="0" dirty="0">
                <a:solidFill>
                  <a:schemeClr val="tx1"/>
                </a:solidFill>
                <a:effectLst/>
                <a:latin typeface="+mn-lt"/>
                <a:hlinkClick r:id="rId5">
                  <a:extLst>
                    <a:ext uri="{A12FA001-AC4F-418D-AE19-62706E023703}">
                      <ahyp:hlinkClr xmlns:ahyp="http://schemas.microsoft.com/office/drawing/2018/hyperlinkcolor" val="tx"/>
                    </a:ext>
                  </a:extLst>
                </a:hlinkClick>
              </a:rPr>
              <a:t>https://www.make-it-in-germany.com/de/visum/fachkraefteeinwanderungsgesetz/</a:t>
            </a:r>
            <a:r>
              <a:rPr lang="de-DE" sz="1200" b="0" dirty="0">
                <a:solidFill>
                  <a:schemeClr val="tx1"/>
                </a:solidFill>
                <a:effectLst/>
                <a:latin typeface="+mn-lt"/>
              </a:rPr>
              <a:t>. Web. 30. März 2020.</a:t>
            </a:r>
            <a:endParaRPr lang="de-DE" sz="1200" b="0" dirty="0">
              <a:solidFill>
                <a:schemeClr val="tx1"/>
              </a:solidFill>
              <a:latin typeface="+mn-lt"/>
            </a:endParaRPr>
          </a:p>
          <a:p>
            <a:endParaRPr lang="de-DE" sz="1200" dirty="0">
              <a:solidFill>
                <a:schemeClr val="tx1"/>
              </a:solidFill>
              <a:effectLst/>
              <a:latin typeface="+mn-lt"/>
            </a:endParaRPr>
          </a:p>
          <a:p>
            <a:r>
              <a:rPr lang="de-DE" sz="1200" dirty="0">
                <a:solidFill>
                  <a:schemeClr val="tx1"/>
                </a:solidFill>
                <a:effectLst/>
                <a:latin typeface="+mn-lt"/>
              </a:rPr>
              <a:t>Das Fachkräfteeinwanderungsgesetz (FEG) ist am 1. März 2020 in Kraft getreten.</a:t>
            </a:r>
          </a:p>
          <a:p>
            <a:endParaRPr lang="de-DE" sz="1200" b="0" dirty="0">
              <a:solidFill>
                <a:schemeClr val="tx1"/>
              </a:solidFill>
              <a:effectLst/>
              <a:latin typeface="+mn-lt"/>
            </a:endParaRPr>
          </a:p>
          <a:p>
            <a:r>
              <a:rPr lang="de-DE" sz="1200" dirty="0">
                <a:solidFill>
                  <a:schemeClr val="tx1"/>
                </a:solidFill>
                <a:effectLst/>
                <a:latin typeface="+mn-lt"/>
              </a:rPr>
              <a:t>Mit dem FEG wird die Grundlage für die gezielte und gesteigerte Zuwanderung von qualifizierten Fachkräften aus Nicht-EU-Ländern, sogenannten Drittstaaten, geschaffen.</a:t>
            </a:r>
            <a:endParaRPr lang="de-DE" sz="1200" b="0" dirty="0">
              <a:solidFill>
                <a:schemeClr val="tx1"/>
              </a:solidFill>
              <a:latin typeface="+mn-lt"/>
            </a:endParaRPr>
          </a:p>
          <a:p>
            <a:endParaRPr lang="de-DE" sz="1200" b="0" dirty="0">
              <a:solidFill>
                <a:schemeClr val="tx1"/>
              </a:solidFill>
              <a:latin typeface="+mn-lt"/>
            </a:endParaRPr>
          </a:p>
          <a:p>
            <a:r>
              <a:rPr lang="de-DE" sz="1200" dirty="0">
                <a:solidFill>
                  <a:schemeClr val="tx1"/>
                </a:solidFill>
                <a:effectLst/>
                <a:latin typeface="+mn-lt"/>
              </a:rPr>
              <a:t>Das neue Gesetz bringt zwei besondere Änderungen mit sich:</a:t>
            </a:r>
          </a:p>
          <a:p>
            <a:pPr marL="171450" indent="-171450">
              <a:buFont typeface="Calibri" panose="020F0502020204030204" pitchFamily="34" charset="0"/>
              <a:buChar char="-"/>
            </a:pPr>
            <a:r>
              <a:rPr lang="de-DE" sz="1200" dirty="0">
                <a:solidFill>
                  <a:schemeClr val="tx1"/>
                </a:solidFill>
                <a:effectLst/>
                <a:latin typeface="+mn-lt"/>
              </a:rPr>
              <a:t>Zum einen fällt die Begrenzung auf Mangelberufe weg, das bedeutet, dass Fachkräfte aller Branchen angesprochen werden und nicht nur diejenigen, die aus einer Branche kommen, in der in Deutschland ein großer Personalmangel herrscht. </a:t>
            </a:r>
          </a:p>
          <a:p>
            <a:pPr marL="171450" indent="-171450">
              <a:buFont typeface="Calibri" panose="020F0502020204030204" pitchFamily="34" charset="0"/>
              <a:buChar char="-"/>
            </a:pPr>
            <a:r>
              <a:rPr lang="de-DE" sz="1200" dirty="0">
                <a:solidFill>
                  <a:schemeClr val="tx1"/>
                </a:solidFill>
                <a:effectLst/>
                <a:latin typeface="+mn-lt"/>
              </a:rPr>
              <a:t>Weiterhin fällt die bisherige Vorrangprüfung weg, das heißt, es muss nicht erst geschaut werden, ob für eine bestimmte Tätigkeit eine Person aus Deutschland oder der EU Vorrang gegenüber einer Person aus einem Drittstaat hat.</a:t>
            </a:r>
          </a:p>
          <a:p>
            <a:endParaRPr lang="de-DE" sz="1200" b="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effectLst/>
                <a:latin typeface="+mn-lt"/>
              </a:rPr>
              <a:t>Während der Schulung werden die Aspekte des Fachkräfteeinwanderungsgesetzes genauer betrachtet, die die Berufsanerkennung betreffen. Wir möchten zeigen, in welchem Zusammenhang FEG und Berufsanerkennung zueinander stehen.</a:t>
            </a:r>
            <a:endParaRPr lang="de-DE" sz="1200" b="0" dirty="0">
              <a:solidFill>
                <a:schemeClr val="tx1"/>
              </a:solidFill>
              <a:effectLst/>
              <a:latin typeface="+mn-lt"/>
            </a:endParaRPr>
          </a:p>
          <a:p>
            <a:endParaRPr lang="de-DE" sz="1200" b="0" dirty="0">
              <a:solidFill>
                <a:schemeClr val="tx1"/>
              </a:solidFill>
              <a:effectLst/>
              <a:latin typeface="+mn-lt"/>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7</a:t>
            </a:fld>
            <a:endParaRPr lang="de-DE"/>
          </a:p>
        </p:txBody>
      </p:sp>
    </p:spTree>
    <p:extLst>
      <p:ext uri="{BB962C8B-B14F-4D97-AF65-F5344CB8AC3E}">
        <p14:creationId xmlns:p14="http://schemas.microsoft.com/office/powerpoint/2010/main" val="370821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des Innern, für Bau und Heimat, </a:t>
            </a:r>
            <a:r>
              <a:rPr lang="de-DE" sz="1200" b="0" dirty="0">
                <a:effectLst/>
                <a:latin typeface="+mn-lt"/>
                <a:hlinkClick r:id="rId3"/>
              </a:rPr>
              <a:t>https://www.bmi.bund.de/SharedDocs/faqs/DE/themen/migration/fachkraefteeinwanderung/faqs-fachkraefteeinwanderungsgesetz.html</a:t>
            </a:r>
            <a:r>
              <a:rPr lang="de-DE" sz="1200" b="0" dirty="0">
                <a:solidFill>
                  <a:schemeClr val="tx1"/>
                </a:solidFill>
                <a:effectLst/>
                <a:latin typeface="+mn-lt"/>
              </a:rPr>
              <a:t>. Web. 25.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4"/>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effectLst/>
                <a:latin typeface="+mn-lt"/>
                <a:hlinkClick r:id="rId5"/>
              </a:rPr>
              <a:t>Fachkräfteeinwanderungsgesetz</a:t>
            </a:r>
            <a:r>
              <a:rPr lang="de-DE" sz="1200" b="0" dirty="0">
                <a:effectLst/>
                <a:latin typeface="+mn-lt"/>
              </a:rPr>
              <a:t> </a:t>
            </a:r>
            <a:r>
              <a:rPr lang="de-DE" sz="1200" b="0" dirty="0">
                <a:solidFill>
                  <a:schemeClr val="tx1"/>
                </a:solidFill>
                <a:effectLst/>
                <a:latin typeface="+mn-lt"/>
              </a:rPr>
              <a:t>vom 15. August 2019, Bundesgesetzblatt Jahrgang 2019 Teil I Nr. 31, ausgegeben zu Bonn am 20. August 2019. Web. 30. März 2020.</a:t>
            </a:r>
          </a:p>
          <a:p>
            <a:pPr marL="171450" indent="-171450">
              <a:buFont typeface="Calibri" panose="020F0502020204030204" pitchFamily="34" charset="0"/>
              <a:buChar char="-"/>
            </a:pPr>
            <a:r>
              <a:rPr lang="de-DE" sz="1200" b="0" dirty="0">
                <a:solidFill>
                  <a:schemeClr val="tx1"/>
                </a:solidFill>
                <a:effectLst/>
                <a:latin typeface="+mn-lt"/>
              </a:rPr>
              <a:t>„Das Fachkräfteeinwanderungsgesetz auf einen Blick“, Make-it-in-Germany.com, </a:t>
            </a:r>
            <a:r>
              <a:rPr lang="de-DE" sz="1200" b="0" dirty="0">
                <a:effectLst/>
                <a:latin typeface="+mn-lt"/>
                <a:hlinkClick r:id="rId6"/>
              </a:rPr>
              <a:t>https://www.make-it-in-germany.com/de/visum/fachkraefteeinwanderungsgesetz/</a:t>
            </a:r>
            <a:r>
              <a:rPr lang="de-DE" sz="1200" b="0" dirty="0">
                <a:solidFill>
                  <a:schemeClr val="tx1"/>
                </a:solidFill>
                <a:effectLst/>
                <a:latin typeface="+mn-lt"/>
              </a:rPr>
              <a:t>.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„Nicht-reglementierter Beruf“, Glossar des Migrationsportal IQ Netzwerk Niedersachsen, 2018, </a:t>
            </a:r>
            <a:r>
              <a:rPr lang="de-DE" sz="1200" b="0" dirty="0">
                <a:effectLst/>
                <a:latin typeface="+mn-lt"/>
                <a:hlinkClick r:id="rId7"/>
              </a:rPr>
              <a:t>https://www.migrationsportal.de/glossar/n/nicht-reglementierter-beruf.html</a:t>
            </a:r>
            <a:r>
              <a:rPr lang="de-DE" sz="1200" b="0" dirty="0">
                <a:solidFill>
                  <a:schemeClr val="tx1"/>
                </a:solidFill>
                <a:effectLst/>
                <a:latin typeface="+mn-lt"/>
              </a:rPr>
              <a:t>. Web. 12. August 2020.</a:t>
            </a:r>
            <a:endParaRPr lang="de-DE" sz="1200" b="0" dirty="0">
              <a:solidFill>
                <a:schemeClr val="tx1"/>
              </a:solidFill>
              <a:latin typeface="+mn-lt"/>
            </a:endParaRPr>
          </a:p>
          <a:p>
            <a:endParaRPr lang="de-DE" sz="1200" dirty="0">
              <a:solidFill>
                <a:srgbClr val="FFFFFF"/>
              </a:solidFill>
              <a:effectLst/>
              <a:latin typeface="+mn-lt"/>
            </a:endParaRPr>
          </a:p>
          <a:p>
            <a:r>
              <a:rPr lang="de-DE" sz="1200" dirty="0">
                <a:solidFill>
                  <a:schemeClr val="tx1"/>
                </a:solidFill>
                <a:latin typeface="+mn-lt"/>
              </a:rPr>
              <a:t>Um in Deutschland arbeiten zu können, benötigen Personen aus Drittstaaten zur </a:t>
            </a:r>
            <a:r>
              <a:rPr lang="de-DE" sz="1200" b="1" dirty="0">
                <a:solidFill>
                  <a:schemeClr val="tx1"/>
                </a:solidFill>
                <a:latin typeface="+mn-lt"/>
              </a:rPr>
              <a:t>Einreise</a:t>
            </a:r>
            <a:r>
              <a:rPr lang="de-DE" sz="1200" dirty="0">
                <a:solidFill>
                  <a:schemeClr val="tx1"/>
                </a:solidFill>
                <a:latin typeface="+mn-lt"/>
              </a:rPr>
              <a:t> ein entsprechendes </a:t>
            </a:r>
            <a:r>
              <a:rPr lang="de-DE" sz="1200" b="1" dirty="0">
                <a:solidFill>
                  <a:schemeClr val="tx1"/>
                </a:solidFill>
                <a:latin typeface="+mn-lt"/>
              </a:rPr>
              <a:t>Visum.</a:t>
            </a:r>
            <a:r>
              <a:rPr lang="de-DE" sz="1200" dirty="0">
                <a:solidFill>
                  <a:schemeClr val="tx1"/>
                </a:solidFill>
                <a:latin typeface="+mn-lt"/>
              </a:rPr>
              <a:t> Um dieses Visum zu bekommen, muss eine </a:t>
            </a:r>
            <a:r>
              <a:rPr lang="de-DE" sz="1200" b="1" dirty="0">
                <a:solidFill>
                  <a:schemeClr val="tx1"/>
                </a:solidFill>
                <a:latin typeface="+mn-lt"/>
              </a:rPr>
              <a:t>Anerkennung</a:t>
            </a:r>
            <a:r>
              <a:rPr lang="de-DE" sz="1200" dirty="0">
                <a:solidFill>
                  <a:schemeClr val="tx1"/>
                </a:solidFill>
                <a:latin typeface="+mn-lt"/>
              </a:rPr>
              <a:t> ihrer ausländischen Berufsqualifikation vorliegen. Dieses Verfahren kann unterschiedlich ausfallen: Wird festgestellt, dass der ausländische Berufsabschluss </a:t>
            </a:r>
            <a:r>
              <a:rPr lang="de-DE" sz="1200" b="1" dirty="0">
                <a:solidFill>
                  <a:schemeClr val="tx1"/>
                </a:solidFill>
                <a:latin typeface="+mn-lt"/>
              </a:rPr>
              <a:t>voll gleichwertig </a:t>
            </a:r>
            <a:r>
              <a:rPr lang="de-DE" sz="1200" dirty="0">
                <a:solidFill>
                  <a:schemeClr val="tx1"/>
                </a:solidFill>
                <a:latin typeface="+mn-lt"/>
              </a:rPr>
              <a:t>mit der deutschen Referenzqualifikation ist, bestehen folgende Möglichkeiten: Liegt der Person schon ein </a:t>
            </a:r>
            <a:r>
              <a:rPr lang="de-DE" sz="1200" b="1" dirty="0">
                <a:solidFill>
                  <a:schemeClr val="tx1"/>
                </a:solidFill>
                <a:latin typeface="+mn-lt"/>
              </a:rPr>
              <a:t>Arbeitsplatzangebot</a:t>
            </a:r>
            <a:r>
              <a:rPr lang="de-DE" sz="1200" dirty="0">
                <a:solidFill>
                  <a:schemeClr val="tx1"/>
                </a:solidFill>
                <a:latin typeface="+mn-lt"/>
              </a:rPr>
              <a:t> vor, kann sie das Visum zur </a:t>
            </a:r>
            <a:r>
              <a:rPr lang="de-DE" sz="1200" b="1" dirty="0">
                <a:solidFill>
                  <a:schemeClr val="tx1"/>
                </a:solidFill>
                <a:latin typeface="+mn-lt"/>
              </a:rPr>
              <a:t>Einreise zum Zweck der Erwerbstätigkeit </a:t>
            </a:r>
            <a:r>
              <a:rPr lang="de-DE" sz="1200" dirty="0">
                <a:solidFill>
                  <a:schemeClr val="tx1"/>
                </a:solidFill>
                <a:latin typeface="+mn-lt"/>
              </a:rPr>
              <a:t>direkt beantragen. Hat sie noch </a:t>
            </a:r>
            <a:r>
              <a:rPr lang="de-DE" sz="1200" b="1" dirty="0">
                <a:solidFill>
                  <a:schemeClr val="tx1"/>
                </a:solidFill>
                <a:latin typeface="+mn-lt"/>
              </a:rPr>
              <a:t>kein</a:t>
            </a:r>
            <a:r>
              <a:rPr lang="de-DE" sz="1200" dirty="0">
                <a:solidFill>
                  <a:schemeClr val="tx1"/>
                </a:solidFill>
                <a:latin typeface="+mn-lt"/>
              </a:rPr>
              <a:t> konkretes </a:t>
            </a:r>
            <a:r>
              <a:rPr lang="de-DE" sz="1200" b="1" dirty="0">
                <a:solidFill>
                  <a:schemeClr val="tx1"/>
                </a:solidFill>
                <a:latin typeface="+mn-lt"/>
              </a:rPr>
              <a:t>Arbeitsplatzangebot</a:t>
            </a:r>
            <a:r>
              <a:rPr lang="de-DE" sz="1200" dirty="0">
                <a:solidFill>
                  <a:schemeClr val="tx1"/>
                </a:solidFill>
                <a:latin typeface="+mn-lt"/>
              </a:rPr>
              <a:t> vorliegen, kann sie ein Visum zur </a:t>
            </a:r>
            <a:r>
              <a:rPr lang="de-DE" sz="1200" b="1" dirty="0">
                <a:solidFill>
                  <a:schemeClr val="tx1"/>
                </a:solidFill>
                <a:latin typeface="+mn-lt"/>
              </a:rPr>
              <a:t>Einreise zum Zweck der Arbeitsplatzsuche </a:t>
            </a:r>
            <a:r>
              <a:rPr lang="de-DE" sz="1200" dirty="0">
                <a:solidFill>
                  <a:schemeClr val="tx1"/>
                </a:solidFill>
                <a:latin typeface="+mn-lt"/>
              </a:rPr>
              <a:t>beantragen. Informationen über Visabestimmungen geben die zuständigen Stellen.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8</a:t>
            </a:fld>
            <a:endParaRPr lang="de-DE"/>
          </a:p>
        </p:txBody>
      </p:sp>
    </p:spTree>
    <p:extLst>
      <p:ext uri="{BB962C8B-B14F-4D97-AF65-F5344CB8AC3E}">
        <p14:creationId xmlns:p14="http://schemas.microsoft.com/office/powerpoint/2010/main" val="2118381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des Innern, für Bau und Heimat, </a:t>
            </a:r>
            <a:r>
              <a:rPr lang="de-DE" sz="1200" b="0" dirty="0">
                <a:effectLst/>
                <a:latin typeface="+mn-lt"/>
                <a:hlinkClick r:id="rId3"/>
              </a:rPr>
              <a:t>https://www.bmi.bund.de/SharedDocs/faqs/DE/themen/migration/fachkraefteeinwanderung/faqs-fachkraefteeinwanderungsgesetz.html</a:t>
            </a:r>
            <a:r>
              <a:rPr lang="de-DE" sz="1200" b="0" dirty="0">
                <a:solidFill>
                  <a:schemeClr val="tx1"/>
                </a:solidFill>
                <a:effectLst/>
                <a:latin typeface="+mn-lt"/>
              </a:rPr>
              <a:t>. Web. 25.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4"/>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effectLst/>
                <a:latin typeface="+mn-lt"/>
                <a:hlinkClick r:id="rId5"/>
              </a:rPr>
              <a:t>Fachkräfteeinwanderungsgesetz</a:t>
            </a:r>
            <a:r>
              <a:rPr lang="de-DE" sz="1200" b="0" dirty="0">
                <a:effectLst/>
                <a:latin typeface="+mn-lt"/>
              </a:rPr>
              <a:t> </a:t>
            </a:r>
            <a:r>
              <a:rPr lang="de-DE" sz="1200" b="0" dirty="0">
                <a:solidFill>
                  <a:schemeClr val="tx1"/>
                </a:solidFill>
                <a:effectLst/>
                <a:latin typeface="+mn-lt"/>
              </a:rPr>
              <a:t>vom 15. August 2019, Bundesgesetzblatt Jahrgang 2019 Teil I Nr. 31, ausgegeben zu Bonn am 20. August 2019. Web. 30. März 2020.</a:t>
            </a:r>
          </a:p>
          <a:p>
            <a:pPr marL="171450" indent="-171450">
              <a:buFont typeface="Calibri" panose="020F0502020204030204" pitchFamily="34" charset="0"/>
              <a:buChar char="-"/>
            </a:pPr>
            <a:r>
              <a:rPr lang="de-DE" sz="1200" b="0" dirty="0">
                <a:solidFill>
                  <a:schemeClr val="tx1"/>
                </a:solidFill>
                <a:effectLst/>
                <a:latin typeface="+mn-lt"/>
              </a:rPr>
              <a:t>„Das Fachkräfteeinwanderungsgesetz auf einen Blick“, Make-it-in-Germany.com, </a:t>
            </a:r>
            <a:r>
              <a:rPr lang="de-DE" sz="1200" b="0" dirty="0">
                <a:effectLst/>
                <a:latin typeface="+mn-lt"/>
                <a:hlinkClick r:id="rId6"/>
              </a:rPr>
              <a:t>https://www.make-it-in-germany.com/de/visum/fachkraefteeinwanderungsgesetz/</a:t>
            </a:r>
            <a:r>
              <a:rPr lang="de-DE" sz="1200" b="0" dirty="0">
                <a:solidFill>
                  <a:schemeClr val="tx1"/>
                </a:solidFill>
                <a:effectLst/>
                <a:latin typeface="+mn-lt"/>
              </a:rPr>
              <a:t>.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„Nicht-reglementierter Beruf“, Glossar des Migrationsportal IQ Netzwerk Niedersachsen, 2018, </a:t>
            </a:r>
            <a:r>
              <a:rPr lang="de-DE" sz="1200" b="0" dirty="0">
                <a:effectLst/>
                <a:latin typeface="+mn-lt"/>
                <a:hlinkClick r:id="rId7"/>
              </a:rPr>
              <a:t>https://www.migrationsportal.de/glossar/n/nicht-reglementierter-beruf.html</a:t>
            </a:r>
            <a:r>
              <a:rPr lang="de-DE" sz="1200" b="0" dirty="0">
                <a:solidFill>
                  <a:schemeClr val="tx1"/>
                </a:solidFill>
                <a:effectLst/>
                <a:latin typeface="+mn-lt"/>
              </a:rPr>
              <a:t>. Web. 12. August 2020.</a:t>
            </a:r>
            <a:endParaRPr lang="de-DE" sz="1200" b="0" dirty="0">
              <a:solidFill>
                <a:schemeClr val="tx1"/>
              </a:solidFill>
              <a:latin typeface="+mn-lt"/>
            </a:endParaRPr>
          </a:p>
          <a:p>
            <a:endParaRPr lang="de-DE" sz="1200" dirty="0">
              <a:solidFill>
                <a:srgbClr val="FFFFFF"/>
              </a:solidFill>
              <a:effectLst/>
              <a:latin typeface="+mn-lt"/>
            </a:endParaRPr>
          </a:p>
          <a:p>
            <a:r>
              <a:rPr lang="de-DE" sz="1200" dirty="0">
                <a:solidFill>
                  <a:schemeClr val="tx1"/>
                </a:solidFill>
                <a:effectLst/>
                <a:latin typeface="+mn-lt"/>
              </a:rPr>
              <a:t>Oft ist es jedoch so, dass der ausländische Abschluss nicht direkt voll gleichwertig, sondern teilweise gleichwertig mit der jeweiligen deutschen Referenzqualifikation ist. In diesem Fall gibt das Fachkräfteeinwanderungsgesetz Personen aus Drittstaaten deshalb u. a. die </a:t>
            </a:r>
            <a:r>
              <a:rPr lang="de-DE" sz="1200" b="0" dirty="0">
                <a:solidFill>
                  <a:schemeClr val="tx1"/>
                </a:solidFill>
                <a:effectLst/>
                <a:latin typeface="+mn-lt"/>
              </a:rPr>
              <a:t>Möglichkeit, nach Deutschland einzureisen, um eine Qualifizierungsmaßnahme zu absolvieren, welche die Defizite zwischen ihrer im Ausland erworbenen und der deutschen Referenzqualifikation ausgleichen kann. So wird die Voraussetzung zur vollen Berufsanerkennung geschaffen, die notwendig ist, um in Deutschland dauerhaft leben und arbeiten zu können.</a:t>
            </a:r>
          </a:p>
          <a:p>
            <a:endParaRPr lang="de-DE" sz="1200" dirty="0">
              <a:solidFill>
                <a:schemeClr val="tx1"/>
              </a:solidFill>
              <a:latin typeface="+mn-lt"/>
            </a:endParaRPr>
          </a:p>
          <a:p>
            <a:r>
              <a:rPr lang="de-DE" sz="1200" dirty="0">
                <a:solidFill>
                  <a:schemeClr val="tx1"/>
                </a:solidFill>
                <a:latin typeface="+mn-lt"/>
              </a:rPr>
              <a:t>Für das Aufenthaltsrecht in Deutschland gelten folgende Voraussetzungen:</a:t>
            </a:r>
          </a:p>
          <a:p>
            <a:pPr marL="171450" indent="-171450">
              <a:buFontTx/>
              <a:buChar char="-"/>
            </a:pPr>
            <a:r>
              <a:rPr lang="de-DE" sz="1200" b="0" kern="1200" dirty="0">
                <a:solidFill>
                  <a:schemeClr val="tx1"/>
                </a:solidFill>
                <a:effectLst/>
                <a:latin typeface="+mn-lt"/>
                <a:ea typeface="+mn-ea"/>
                <a:cs typeface="+mn-cs"/>
              </a:rPr>
              <a:t>Ein Anerkennungsbescheid, der das Ergebnis „teilweise gleichwertig“ und somit die nachzuholenden Inhalte der ausländischen Berufsqualifikation im Vergleich zur deutschen Ausbildung ausweist.</a:t>
            </a:r>
          </a:p>
          <a:p>
            <a:pPr marL="171450" indent="-171450">
              <a:buFontTx/>
              <a:buChar char="-"/>
            </a:pPr>
            <a:r>
              <a:rPr lang="de-DE" sz="1200" b="0" kern="1200" dirty="0">
                <a:solidFill>
                  <a:schemeClr val="tx1"/>
                </a:solidFill>
                <a:effectLst/>
                <a:latin typeface="+mn-lt"/>
                <a:ea typeface="+mn-ea"/>
                <a:cs typeface="+mn-cs"/>
              </a:rPr>
              <a:t>Zudem muss die antragstellende Person einen Nachweis über ihre Deutschkenntnisse erbringen, welche i. d. R. auf Niveau A2 „Grundlegende Kenntnisse“ des Gemeinsamen Europäischen Referenzrahmens für Sprachen (GER) liegen müssen.</a:t>
            </a:r>
          </a:p>
          <a:p>
            <a:pPr marL="171450" indent="-171450">
              <a:buFontTx/>
              <a:buChar char="-"/>
            </a:pPr>
            <a:r>
              <a:rPr lang="de-DE" sz="1200" b="0" kern="1200" dirty="0">
                <a:solidFill>
                  <a:schemeClr val="tx1"/>
                </a:solidFill>
                <a:effectLst/>
                <a:latin typeface="+mn-lt"/>
                <a:ea typeface="+mn-ea"/>
                <a:cs typeface="+mn-cs"/>
              </a:rPr>
              <a:t>Abschließend muss ein Nachweis über eine Qualifizierungsmaßnahme vorliegen, die dazu geeignet ist, die Anerkennung der Berufsqualifikation oder den Berufszugang zu ermöglichen.</a:t>
            </a:r>
            <a:endParaRPr lang="de-DE" sz="1200" b="0" u="sng"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9</a:t>
            </a:fld>
            <a:endParaRPr lang="de-DE"/>
          </a:p>
        </p:txBody>
      </p:sp>
    </p:spTree>
    <p:extLst>
      <p:ext uri="{BB962C8B-B14F-4D97-AF65-F5344CB8AC3E}">
        <p14:creationId xmlns:p14="http://schemas.microsoft.com/office/powerpoint/2010/main" val="11334266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3.jpg"/><Relationship Id="rId7"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png"/><Relationship Id="rId9"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6BB65226-B26F-43DD-9349-48F5CD6213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519030" cy="6858000"/>
          </a:xfrm>
          <a:prstGeom prst="rect">
            <a:avLst/>
          </a:prstGeom>
        </p:spPr>
      </p:pic>
      <p:pic>
        <p:nvPicPr>
          <p:cNvPr id="8" name="Grafik 7">
            <a:extLst>
              <a:ext uri="{FF2B5EF4-FFF2-40B4-BE49-F238E27FC236}">
                <a16:creationId xmlns:a16="http://schemas.microsoft.com/office/drawing/2014/main" id="{DD4F67D8-2116-4903-B323-50D86E6B7B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3297" y="0"/>
            <a:ext cx="1868703" cy="944168"/>
          </a:xfrm>
          <a:prstGeom prst="rect">
            <a:avLst/>
          </a:prstGeom>
        </p:spPr>
      </p:pic>
      <p:pic>
        <p:nvPicPr>
          <p:cNvPr id="7" name="Grafik 6">
            <a:extLst>
              <a:ext uri="{FF2B5EF4-FFF2-40B4-BE49-F238E27FC236}">
                <a16:creationId xmlns:a16="http://schemas.microsoft.com/office/drawing/2014/main" id="{804F5827-78AA-45AA-A03C-C977CE1F7A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11552"/>
            <a:ext cx="4496205" cy="1346448"/>
          </a:xfrm>
          <a:prstGeom prst="rect">
            <a:avLst/>
          </a:prstGeom>
        </p:spPr>
      </p:pic>
      <p:pic>
        <p:nvPicPr>
          <p:cNvPr id="17" name="Grafik 16">
            <a:extLst>
              <a:ext uri="{FF2B5EF4-FFF2-40B4-BE49-F238E27FC236}">
                <a16:creationId xmlns:a16="http://schemas.microsoft.com/office/drawing/2014/main" id="{3FB84470-C4B4-463C-8153-978D4770B83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85741" y="5805278"/>
            <a:ext cx="1210926" cy="852780"/>
          </a:xfrm>
          <a:prstGeom prst="rect">
            <a:avLst/>
          </a:prstGeom>
        </p:spPr>
      </p:pic>
      <p:sp>
        <p:nvSpPr>
          <p:cNvPr id="15" name="Inhaltsplatzhalter 3">
            <a:extLst>
              <a:ext uri="{FF2B5EF4-FFF2-40B4-BE49-F238E27FC236}">
                <a16:creationId xmlns:a16="http://schemas.microsoft.com/office/drawing/2014/main" id="{FA7B604E-1FEB-4ACE-86DC-13743938C763}"/>
              </a:ext>
            </a:extLst>
          </p:cNvPr>
          <p:cNvSpPr>
            <a:spLocks noGrp="1"/>
          </p:cNvSpPr>
          <p:nvPr>
            <p:ph sz="quarter" idx="13"/>
          </p:nvPr>
        </p:nvSpPr>
        <p:spPr>
          <a:xfrm>
            <a:off x="5999562" y="3564264"/>
            <a:ext cx="5939050"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1" name="Textplatzhalter 9">
            <a:extLst>
              <a:ext uri="{FF2B5EF4-FFF2-40B4-BE49-F238E27FC236}">
                <a16:creationId xmlns:a16="http://schemas.microsoft.com/office/drawing/2014/main" id="{6C125ACD-6C4E-4DAC-828C-5061EECF2377}"/>
              </a:ext>
            </a:extLst>
          </p:cNvPr>
          <p:cNvSpPr>
            <a:spLocks noGrp="1"/>
          </p:cNvSpPr>
          <p:nvPr>
            <p:ph type="body" sz="quarter" idx="14" hasCustomPrompt="1"/>
          </p:nvPr>
        </p:nvSpPr>
        <p:spPr>
          <a:xfrm>
            <a:off x="5999561" y="2598711"/>
            <a:ext cx="5939049" cy="944169"/>
          </a:xfrm>
        </p:spPr>
        <p:txBody>
          <a:bodyPr>
            <a:normAutofit/>
          </a:bodyPr>
          <a:lstStyle>
            <a:lvl1pPr marL="0" indent="0">
              <a:buNone/>
              <a:defRPr sz="3000" spc="0">
                <a:solidFill>
                  <a:srgbClr val="F07D00"/>
                </a:solidFill>
              </a:defRPr>
            </a:lvl1pPr>
            <a:lvl2pPr marL="457200" indent="0">
              <a:buNone/>
              <a:defRPr/>
            </a:lvl2pPr>
          </a:lstStyle>
          <a:p>
            <a:pPr lvl="0"/>
            <a:r>
              <a:rPr lang="de-DE" dirty="0"/>
              <a:t>Hier steht das Thema </a:t>
            </a:r>
            <a:br>
              <a:rPr lang="de-DE" dirty="0"/>
            </a:br>
            <a:r>
              <a:rPr lang="de-DE" dirty="0"/>
              <a:t>der Präsentation.</a:t>
            </a:r>
          </a:p>
        </p:txBody>
      </p:sp>
      <p:pic>
        <p:nvPicPr>
          <p:cNvPr id="3" name="Grafik 2">
            <a:extLst>
              <a:ext uri="{FF2B5EF4-FFF2-40B4-BE49-F238E27FC236}">
                <a16:creationId xmlns:a16="http://schemas.microsoft.com/office/drawing/2014/main" id="{CBBAE934-3AF5-4576-93C3-17E8C22F27D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49896" y="486116"/>
            <a:ext cx="2460987" cy="934341"/>
          </a:xfrm>
          <a:prstGeom prst="rect">
            <a:avLst/>
          </a:prstGeom>
        </p:spPr>
      </p:pic>
      <p:pic>
        <p:nvPicPr>
          <p:cNvPr id="5" name="Grafik 4">
            <a:extLst>
              <a:ext uri="{FF2B5EF4-FFF2-40B4-BE49-F238E27FC236}">
                <a16:creationId xmlns:a16="http://schemas.microsoft.com/office/drawing/2014/main" id="{ED472A5C-0ED1-42C6-AD45-9808B6AAF4C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89715" y="6030842"/>
            <a:ext cx="705046" cy="501275"/>
          </a:xfrm>
          <a:prstGeom prst="rect">
            <a:avLst/>
          </a:prstGeom>
        </p:spPr>
      </p:pic>
      <p:sp>
        <p:nvSpPr>
          <p:cNvPr id="10" name="Textfeld 9">
            <a:extLst>
              <a:ext uri="{FF2B5EF4-FFF2-40B4-BE49-F238E27FC236}">
                <a16:creationId xmlns:a16="http://schemas.microsoft.com/office/drawing/2014/main" id="{AAA33BA6-4425-4977-8487-7BF94F4EB815}"/>
              </a:ext>
            </a:extLst>
          </p:cNvPr>
          <p:cNvSpPr txBox="1"/>
          <p:nvPr userDrawn="1"/>
        </p:nvSpPr>
        <p:spPr>
          <a:xfrm>
            <a:off x="6019622" y="5773656"/>
            <a:ext cx="956098" cy="184666"/>
          </a:xfrm>
          <a:prstGeom prst="rect">
            <a:avLst/>
          </a:prstGeom>
          <a:noFill/>
        </p:spPr>
        <p:txBody>
          <a:bodyPr wrap="square" rtlCol="0">
            <a:spAutoFit/>
          </a:bodyPr>
          <a:lstStyle/>
          <a:p>
            <a:r>
              <a:rPr lang="de-DE" sz="600" dirty="0"/>
              <a:t>EINE INITIATIVE VON</a:t>
            </a:r>
          </a:p>
        </p:txBody>
      </p:sp>
      <p:sp>
        <p:nvSpPr>
          <p:cNvPr id="14" name="Textfeld 13">
            <a:extLst>
              <a:ext uri="{FF2B5EF4-FFF2-40B4-BE49-F238E27FC236}">
                <a16:creationId xmlns:a16="http://schemas.microsoft.com/office/drawing/2014/main" id="{E1D61558-D731-49DB-99CC-B26BC78F924F}"/>
              </a:ext>
            </a:extLst>
          </p:cNvPr>
          <p:cNvSpPr txBox="1"/>
          <p:nvPr userDrawn="1"/>
        </p:nvSpPr>
        <p:spPr>
          <a:xfrm>
            <a:off x="6019622" y="6514421"/>
            <a:ext cx="2636011" cy="184666"/>
          </a:xfrm>
          <a:prstGeom prst="rect">
            <a:avLst/>
          </a:prstGeom>
          <a:noFill/>
        </p:spPr>
        <p:txBody>
          <a:bodyPr wrap="square" rtlCol="0">
            <a:spAutoFit/>
          </a:bodyPr>
          <a:lstStyle/>
          <a:p>
            <a:r>
              <a:rPr lang="de-DE" sz="600" kern="1200" dirty="0">
                <a:solidFill>
                  <a:schemeClr val="tx1"/>
                </a:solidFill>
                <a:effectLst/>
                <a:latin typeface="+mn-lt"/>
                <a:ea typeface="+mn-ea"/>
                <a:cs typeface="+mn-cs"/>
              </a:rPr>
              <a:t>Für die nachfolgenden Inhalte sind die Projektpartner verantwortlich</a:t>
            </a:r>
            <a:endParaRPr lang="de-DE" sz="600" dirty="0"/>
          </a:p>
        </p:txBody>
      </p:sp>
      <p:sp>
        <p:nvSpPr>
          <p:cNvPr id="16" name="Textfeld 15">
            <a:extLst>
              <a:ext uri="{FF2B5EF4-FFF2-40B4-BE49-F238E27FC236}">
                <a16:creationId xmlns:a16="http://schemas.microsoft.com/office/drawing/2014/main" id="{14E2F19E-C6E4-4035-A17C-FFBA1A4117F0}"/>
              </a:ext>
            </a:extLst>
          </p:cNvPr>
          <p:cNvSpPr txBox="1"/>
          <p:nvPr userDrawn="1"/>
        </p:nvSpPr>
        <p:spPr>
          <a:xfrm>
            <a:off x="310056" y="5919952"/>
            <a:ext cx="2338552" cy="646331"/>
          </a:xfrm>
          <a:prstGeom prst="rect">
            <a:avLst/>
          </a:prstGeom>
          <a:noFill/>
        </p:spPr>
        <p:txBody>
          <a:bodyPr wrap="square" rtlCol="0">
            <a:spAutoFit/>
          </a:bodyPr>
          <a:lstStyle/>
          <a:p>
            <a:r>
              <a:rPr lang="de-DE" dirty="0">
                <a:solidFill>
                  <a:srgbClr val="C1D2E2"/>
                </a:solidFill>
              </a:rPr>
              <a:t>www.unternehmen-berufsanerkennung.de</a:t>
            </a:r>
          </a:p>
        </p:txBody>
      </p:sp>
      <p:pic>
        <p:nvPicPr>
          <p:cNvPr id="4" name="Grafik 3">
            <a:extLst>
              <a:ext uri="{FF2B5EF4-FFF2-40B4-BE49-F238E27FC236}">
                <a16:creationId xmlns:a16="http://schemas.microsoft.com/office/drawing/2014/main" id="{29F95361-2A5A-4646-B9E3-BCDB6B0B788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84391" y="6045891"/>
            <a:ext cx="1043037" cy="438621"/>
          </a:xfrm>
          <a:prstGeom prst="rect">
            <a:avLst/>
          </a:prstGeom>
        </p:spPr>
      </p:pic>
      <p:pic>
        <p:nvPicPr>
          <p:cNvPr id="18" name="Grafik 17" descr="Ein Bild, das Text enthält.&#10;&#10;Automatisch generierte Beschreibung">
            <a:extLst>
              <a:ext uri="{FF2B5EF4-FFF2-40B4-BE49-F238E27FC236}">
                <a16:creationId xmlns:a16="http://schemas.microsoft.com/office/drawing/2014/main" id="{E7BA3B5F-8A5B-4860-9CE3-8F394AD392F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35648" y="6060933"/>
            <a:ext cx="1014646" cy="303560"/>
          </a:xfrm>
          <a:prstGeom prst="rect">
            <a:avLst/>
          </a:prstGeom>
        </p:spPr>
      </p:pic>
    </p:spTree>
    <p:extLst>
      <p:ext uri="{BB962C8B-B14F-4D97-AF65-F5344CB8AC3E}">
        <p14:creationId xmlns:p14="http://schemas.microsoft.com/office/powerpoint/2010/main" val="362522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Inhalt 1">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D3F42B63-C927-41BC-8EC8-75FBD5062080}"/>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1"/>
            <a:ext cx="12191999" cy="6858000"/>
          </a:xfrm>
          <a:prstGeom prst="rect">
            <a:avLst/>
          </a:prstGeom>
        </p:spPr>
      </p:pic>
      <p:pic>
        <p:nvPicPr>
          <p:cNvPr id="9" name="Grafik 8">
            <a:extLst>
              <a:ext uri="{FF2B5EF4-FFF2-40B4-BE49-F238E27FC236}">
                <a16:creationId xmlns:a16="http://schemas.microsoft.com/office/drawing/2014/main" id="{6965ACD0-8B32-462F-9851-FDB96CAF4A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0" name="Grafik 9">
            <a:extLst>
              <a:ext uri="{FF2B5EF4-FFF2-40B4-BE49-F238E27FC236}">
                <a16:creationId xmlns:a16="http://schemas.microsoft.com/office/drawing/2014/main" id="{2ECE798A-2AFF-47B1-BEF9-39C72BC9F5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5" name="Datumsplatzhalter 3">
            <a:extLst>
              <a:ext uri="{FF2B5EF4-FFF2-40B4-BE49-F238E27FC236}">
                <a16:creationId xmlns:a16="http://schemas.microsoft.com/office/drawing/2014/main" id="{BAE0EF5E-49B5-4D48-BF92-DA3E2D83FFB8}"/>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B7455264-88DD-4D13-A452-DD4C39AF4F19}" type="datetime1">
              <a:rPr lang="de-DE" smtClean="0"/>
              <a:pPr/>
              <a:t>24.01.2023</a:t>
            </a:fld>
            <a:endParaRPr lang="de-DE" dirty="0"/>
          </a:p>
        </p:txBody>
      </p:sp>
      <p:sp>
        <p:nvSpPr>
          <p:cNvPr id="16" name="Foliennummernplatzhalter 5">
            <a:extLst>
              <a:ext uri="{FF2B5EF4-FFF2-40B4-BE49-F238E27FC236}">
                <a16:creationId xmlns:a16="http://schemas.microsoft.com/office/drawing/2014/main" id="{79C89EE8-8023-4898-9A80-36F4BA8FD4CE}"/>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20" name="Inhaltsplatzhalter 2">
            <a:extLst>
              <a:ext uri="{FF2B5EF4-FFF2-40B4-BE49-F238E27FC236}">
                <a16:creationId xmlns:a16="http://schemas.microsoft.com/office/drawing/2014/main" id="{5D7490C3-AAFE-430C-A61B-7BED7923B399}"/>
              </a:ext>
            </a:extLst>
          </p:cNvPr>
          <p:cNvSpPr>
            <a:spLocks noGrp="1"/>
          </p:cNvSpPr>
          <p:nvPr>
            <p:ph idx="13"/>
          </p:nvPr>
        </p:nvSpPr>
        <p:spPr>
          <a:xfrm>
            <a:off x="937353" y="1801002"/>
            <a:ext cx="10838478" cy="3959911"/>
          </a:xfrm>
        </p:spPr>
        <p:txBody>
          <a:bodyPr>
            <a:normAutofit/>
          </a:bodyPr>
          <a:lstStyle>
            <a:lvl1pPr marL="228600" indent="-228600">
              <a:buClr>
                <a:srgbClr val="004C89"/>
              </a:buClr>
              <a:buFont typeface="Wingdings" panose="05000000000000000000" pitchFamily="2" charset="2"/>
              <a:buChar char="§"/>
              <a:defRPr sz="1800">
                <a:solidFill>
                  <a:srgbClr val="004C89"/>
                </a:solidFill>
              </a:defRPr>
            </a:lvl1pPr>
            <a:lvl2pPr marL="685800" indent="-228600">
              <a:buClr>
                <a:srgbClr val="004C89"/>
              </a:buClr>
              <a:buFont typeface="Wingdings" panose="05000000000000000000" pitchFamily="2" charset="2"/>
              <a:buChar char="§"/>
              <a:defRPr sz="1600">
                <a:solidFill>
                  <a:srgbClr val="004C89"/>
                </a:solidFill>
              </a:defRPr>
            </a:lvl2pPr>
            <a:lvl3pPr marL="1143000" indent="-228600">
              <a:buClr>
                <a:srgbClr val="004C89"/>
              </a:buClr>
              <a:buFont typeface="Wingdings" panose="05000000000000000000" pitchFamily="2" charset="2"/>
              <a:buChar char="§"/>
              <a:defRPr sz="1600">
                <a:solidFill>
                  <a:srgbClr val="004C89"/>
                </a:solidFill>
              </a:defRPr>
            </a:lvl3pPr>
            <a:lvl4pPr marL="1600200" indent="-228600">
              <a:buClr>
                <a:srgbClr val="004C89"/>
              </a:buClr>
              <a:buFont typeface="Wingdings" panose="05000000000000000000" pitchFamily="2" charset="2"/>
              <a:buChar char="§"/>
              <a:defRPr sz="1400">
                <a:solidFill>
                  <a:srgbClr val="004C89"/>
                </a:solidFill>
              </a:defRPr>
            </a:lvl4pPr>
            <a:lvl5pPr marL="2057400" indent="-228600">
              <a:buClr>
                <a:srgbClr val="004C89"/>
              </a:buClr>
              <a:buFont typeface="Wingdings" panose="05000000000000000000" pitchFamily="2" charset="2"/>
              <a:buChar char="§"/>
              <a:defRPr sz="1400">
                <a:solidFill>
                  <a:srgbClr val="004C89"/>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3">
            <a:extLst>
              <a:ext uri="{FF2B5EF4-FFF2-40B4-BE49-F238E27FC236}">
                <a16:creationId xmlns:a16="http://schemas.microsoft.com/office/drawing/2014/main" id="{568CF753-C178-49E6-BB85-67D66034D637}"/>
              </a:ext>
            </a:extLst>
          </p:cNvPr>
          <p:cNvSpPr>
            <a:spLocks noGrp="1"/>
          </p:cNvSpPr>
          <p:nvPr>
            <p:ph sz="quarter" idx="14"/>
          </p:nvPr>
        </p:nvSpPr>
        <p:spPr>
          <a:xfrm>
            <a:off x="937352" y="817231"/>
            <a:ext cx="10838478"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2" name="Textplatzhalter 9">
            <a:extLst>
              <a:ext uri="{FF2B5EF4-FFF2-40B4-BE49-F238E27FC236}">
                <a16:creationId xmlns:a16="http://schemas.microsoft.com/office/drawing/2014/main" id="{CF76EFA8-C2D3-4608-BE55-D31E5ECDB862}"/>
              </a:ext>
            </a:extLst>
          </p:cNvPr>
          <p:cNvSpPr>
            <a:spLocks noGrp="1"/>
          </p:cNvSpPr>
          <p:nvPr>
            <p:ph type="body" sz="quarter" idx="15"/>
          </p:nvPr>
        </p:nvSpPr>
        <p:spPr>
          <a:xfrm>
            <a:off x="937352" y="1097087"/>
            <a:ext cx="10838478" cy="516517"/>
          </a:xfrm>
        </p:spPr>
        <p:txBody>
          <a:bodyPr>
            <a:normAutofit/>
          </a:bodyPr>
          <a:lstStyle>
            <a:lvl1pPr marL="0" indent="0">
              <a:buNone/>
              <a:defRPr sz="3000" spc="0">
                <a:solidFill>
                  <a:srgbClr val="004C89"/>
                </a:solidFill>
              </a:defRPr>
            </a:lvl1pPr>
            <a:lvl2pPr marL="457200" indent="0">
              <a:buNone/>
              <a:defRPr/>
            </a:lvl2pPr>
          </a:lstStyle>
          <a:p>
            <a:pPr lvl="0"/>
            <a:r>
              <a:rPr lang="de-DE" dirty="0"/>
              <a:t>Mastertextformat bearbeiten</a:t>
            </a:r>
          </a:p>
        </p:txBody>
      </p:sp>
    </p:spTree>
    <p:extLst>
      <p:ext uri="{BB962C8B-B14F-4D97-AF65-F5344CB8AC3E}">
        <p14:creationId xmlns:p14="http://schemas.microsoft.com/office/powerpoint/2010/main" val="365650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Zahl 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ACC7D9F2-D641-4071-9AD1-8ED8AB2F1C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791" b="7791"/>
          <a:stretch/>
        </p:blipFill>
        <p:spPr>
          <a:xfrm>
            <a:off x="-1" y="-1"/>
            <a:ext cx="12191999" cy="6858001"/>
          </a:xfrm>
          <a:prstGeom prst="rect">
            <a:avLst/>
          </a:prstGeom>
        </p:spPr>
      </p:pic>
      <p:pic>
        <p:nvPicPr>
          <p:cNvPr id="15" name="Grafik 14">
            <a:extLst>
              <a:ext uri="{FF2B5EF4-FFF2-40B4-BE49-F238E27FC236}">
                <a16:creationId xmlns:a16="http://schemas.microsoft.com/office/drawing/2014/main" id="{6355F800-A749-47B4-BB48-3CC35C491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6" name="Grafik 15">
            <a:extLst>
              <a:ext uri="{FF2B5EF4-FFF2-40B4-BE49-F238E27FC236}">
                <a16:creationId xmlns:a16="http://schemas.microsoft.com/office/drawing/2014/main" id="{B278FD5E-D248-4D27-A9C0-C8C5C7B84F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8" name="Datumsplatzhalter 3">
            <a:extLst>
              <a:ext uri="{FF2B5EF4-FFF2-40B4-BE49-F238E27FC236}">
                <a16:creationId xmlns:a16="http://schemas.microsoft.com/office/drawing/2014/main" id="{0697BA98-839F-4F78-BA7C-AD78A2D2598B}"/>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A6C5771C-DD09-4016-80F7-4588BA0E13CF}" type="datetime1">
              <a:rPr lang="de-DE" smtClean="0"/>
              <a:pPr/>
              <a:t>24.01.2023</a:t>
            </a:fld>
            <a:endParaRPr lang="de-DE" dirty="0"/>
          </a:p>
        </p:txBody>
      </p:sp>
      <p:sp>
        <p:nvSpPr>
          <p:cNvPr id="23" name="Foliennummernplatzhalter 5">
            <a:extLst>
              <a:ext uri="{FF2B5EF4-FFF2-40B4-BE49-F238E27FC236}">
                <a16:creationId xmlns:a16="http://schemas.microsoft.com/office/drawing/2014/main" id="{A7C9122D-6948-4D9C-8605-9C38468FC0E3}"/>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12" name="Textplatzhalter 9">
            <a:extLst>
              <a:ext uri="{FF2B5EF4-FFF2-40B4-BE49-F238E27FC236}">
                <a16:creationId xmlns:a16="http://schemas.microsoft.com/office/drawing/2014/main" id="{3C5EA5BF-6776-4897-A710-10A4DD5FD698}"/>
              </a:ext>
            </a:extLst>
          </p:cNvPr>
          <p:cNvSpPr>
            <a:spLocks noGrp="1"/>
          </p:cNvSpPr>
          <p:nvPr>
            <p:ph type="body" sz="quarter" idx="14"/>
          </p:nvPr>
        </p:nvSpPr>
        <p:spPr>
          <a:xfrm>
            <a:off x="0" y="1757698"/>
            <a:ext cx="12192000" cy="516517"/>
          </a:xfrm>
        </p:spPr>
        <p:txBody>
          <a:bodyPr>
            <a:normAutofit/>
          </a:bodyPr>
          <a:lstStyle>
            <a:lvl1pPr marL="0" indent="0" algn="ctr">
              <a:buFont typeface="Wingdings" panose="05000000000000000000" pitchFamily="2" charset="2"/>
              <a:buNone/>
              <a:defRPr sz="3000" spc="0">
                <a:solidFill>
                  <a:srgbClr val="004C89"/>
                </a:solidFill>
              </a:defRPr>
            </a:lvl1pPr>
            <a:lvl2pPr marL="457200" indent="0">
              <a:buNone/>
              <a:defRPr/>
            </a:lvl2pPr>
          </a:lstStyle>
          <a:p>
            <a:pPr lvl="0"/>
            <a:r>
              <a:rPr lang="de-DE" dirty="0"/>
              <a:t>Mastertextformat bearbeiten</a:t>
            </a:r>
          </a:p>
        </p:txBody>
      </p:sp>
      <p:sp>
        <p:nvSpPr>
          <p:cNvPr id="13" name="Textplatzhalter 9">
            <a:extLst>
              <a:ext uri="{FF2B5EF4-FFF2-40B4-BE49-F238E27FC236}">
                <a16:creationId xmlns:a16="http://schemas.microsoft.com/office/drawing/2014/main" id="{D72185C2-D313-474C-B12D-DC97F9DC82AE}"/>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spc="300">
                <a:solidFill>
                  <a:srgbClr val="004C89"/>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102798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nhalt 1">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9F8D711D-4BEC-4AF8-8664-C6ED6E798A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791" b="7791"/>
          <a:stretch/>
        </p:blipFill>
        <p:spPr>
          <a:xfrm>
            <a:off x="-1" y="-1"/>
            <a:ext cx="12191999" cy="6858001"/>
          </a:xfrm>
          <a:prstGeom prst="rect">
            <a:avLst/>
          </a:prstGeom>
        </p:spPr>
      </p:pic>
      <p:pic>
        <p:nvPicPr>
          <p:cNvPr id="9" name="Grafik 8">
            <a:extLst>
              <a:ext uri="{FF2B5EF4-FFF2-40B4-BE49-F238E27FC236}">
                <a16:creationId xmlns:a16="http://schemas.microsoft.com/office/drawing/2014/main" id="{6965ACD0-8B32-462F-9851-FDB96CAF4A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0" name="Grafik 9">
            <a:extLst>
              <a:ext uri="{FF2B5EF4-FFF2-40B4-BE49-F238E27FC236}">
                <a16:creationId xmlns:a16="http://schemas.microsoft.com/office/drawing/2014/main" id="{2ECE798A-2AFF-47B1-BEF9-39C72BC9F5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5" name="Datumsplatzhalter 3">
            <a:extLst>
              <a:ext uri="{FF2B5EF4-FFF2-40B4-BE49-F238E27FC236}">
                <a16:creationId xmlns:a16="http://schemas.microsoft.com/office/drawing/2014/main" id="{BAE0EF5E-49B5-4D48-BF92-DA3E2D83FFB8}"/>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B7455264-88DD-4D13-A452-DD4C39AF4F19}" type="datetime1">
              <a:rPr lang="de-DE" smtClean="0"/>
              <a:pPr/>
              <a:t>24.01.2023</a:t>
            </a:fld>
            <a:endParaRPr lang="de-DE" dirty="0"/>
          </a:p>
        </p:txBody>
      </p:sp>
      <p:sp>
        <p:nvSpPr>
          <p:cNvPr id="16" name="Foliennummernplatzhalter 5">
            <a:extLst>
              <a:ext uri="{FF2B5EF4-FFF2-40B4-BE49-F238E27FC236}">
                <a16:creationId xmlns:a16="http://schemas.microsoft.com/office/drawing/2014/main" id="{79C89EE8-8023-4898-9A80-36F4BA8FD4CE}"/>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20" name="Inhaltsplatzhalter 2">
            <a:extLst>
              <a:ext uri="{FF2B5EF4-FFF2-40B4-BE49-F238E27FC236}">
                <a16:creationId xmlns:a16="http://schemas.microsoft.com/office/drawing/2014/main" id="{5D7490C3-AAFE-430C-A61B-7BED7923B399}"/>
              </a:ext>
            </a:extLst>
          </p:cNvPr>
          <p:cNvSpPr>
            <a:spLocks noGrp="1"/>
          </p:cNvSpPr>
          <p:nvPr>
            <p:ph idx="13"/>
          </p:nvPr>
        </p:nvSpPr>
        <p:spPr>
          <a:xfrm>
            <a:off x="937353" y="1801002"/>
            <a:ext cx="10838478" cy="3959911"/>
          </a:xfrm>
        </p:spPr>
        <p:txBody>
          <a:bodyPr>
            <a:normAutofit/>
          </a:bodyPr>
          <a:lstStyle>
            <a:lvl1pPr marL="228600" indent="-228600">
              <a:buClr>
                <a:srgbClr val="004C89"/>
              </a:buClr>
              <a:buFont typeface="Wingdings" panose="05000000000000000000" pitchFamily="2" charset="2"/>
              <a:buChar char="§"/>
              <a:defRPr sz="1800">
                <a:solidFill>
                  <a:srgbClr val="004C89"/>
                </a:solidFill>
              </a:defRPr>
            </a:lvl1pPr>
            <a:lvl2pPr marL="685800" indent="-228600">
              <a:buClr>
                <a:srgbClr val="004C89"/>
              </a:buClr>
              <a:buFont typeface="Wingdings" panose="05000000000000000000" pitchFamily="2" charset="2"/>
              <a:buChar char="§"/>
              <a:defRPr sz="1600">
                <a:solidFill>
                  <a:srgbClr val="004C89"/>
                </a:solidFill>
              </a:defRPr>
            </a:lvl2pPr>
            <a:lvl3pPr marL="1143000" indent="-228600">
              <a:buClr>
                <a:srgbClr val="004C89"/>
              </a:buClr>
              <a:buFont typeface="Wingdings" panose="05000000000000000000" pitchFamily="2" charset="2"/>
              <a:buChar char="§"/>
              <a:defRPr sz="1600">
                <a:solidFill>
                  <a:srgbClr val="004C89"/>
                </a:solidFill>
              </a:defRPr>
            </a:lvl3pPr>
            <a:lvl4pPr marL="1600200" indent="-228600">
              <a:buClr>
                <a:srgbClr val="004C89"/>
              </a:buClr>
              <a:buFont typeface="Wingdings" panose="05000000000000000000" pitchFamily="2" charset="2"/>
              <a:buChar char="§"/>
              <a:defRPr sz="1400">
                <a:solidFill>
                  <a:srgbClr val="004C89"/>
                </a:solidFill>
              </a:defRPr>
            </a:lvl4pPr>
            <a:lvl5pPr marL="2057400" indent="-228600">
              <a:buClr>
                <a:srgbClr val="004C89"/>
              </a:buClr>
              <a:buFont typeface="Wingdings" panose="05000000000000000000" pitchFamily="2" charset="2"/>
              <a:buChar char="§"/>
              <a:defRPr sz="1400">
                <a:solidFill>
                  <a:srgbClr val="004C89"/>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3">
            <a:extLst>
              <a:ext uri="{FF2B5EF4-FFF2-40B4-BE49-F238E27FC236}">
                <a16:creationId xmlns:a16="http://schemas.microsoft.com/office/drawing/2014/main" id="{568CF753-C178-49E6-BB85-67D66034D637}"/>
              </a:ext>
            </a:extLst>
          </p:cNvPr>
          <p:cNvSpPr>
            <a:spLocks noGrp="1"/>
          </p:cNvSpPr>
          <p:nvPr>
            <p:ph sz="quarter" idx="14"/>
          </p:nvPr>
        </p:nvSpPr>
        <p:spPr>
          <a:xfrm>
            <a:off x="937352" y="817231"/>
            <a:ext cx="10838478"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2" name="Textplatzhalter 9">
            <a:extLst>
              <a:ext uri="{FF2B5EF4-FFF2-40B4-BE49-F238E27FC236}">
                <a16:creationId xmlns:a16="http://schemas.microsoft.com/office/drawing/2014/main" id="{CF76EFA8-C2D3-4608-BE55-D31E5ECDB862}"/>
              </a:ext>
            </a:extLst>
          </p:cNvPr>
          <p:cNvSpPr>
            <a:spLocks noGrp="1"/>
          </p:cNvSpPr>
          <p:nvPr>
            <p:ph type="body" sz="quarter" idx="15"/>
          </p:nvPr>
        </p:nvSpPr>
        <p:spPr>
          <a:xfrm>
            <a:off x="937352" y="1097087"/>
            <a:ext cx="10838478" cy="516517"/>
          </a:xfrm>
        </p:spPr>
        <p:txBody>
          <a:bodyPr>
            <a:normAutofit/>
          </a:bodyPr>
          <a:lstStyle>
            <a:lvl1pPr marL="0" indent="0">
              <a:buNone/>
              <a:defRPr sz="3000" spc="0">
                <a:solidFill>
                  <a:srgbClr val="004C89"/>
                </a:solidFill>
              </a:defRPr>
            </a:lvl1pPr>
            <a:lvl2pPr marL="457200" indent="0">
              <a:buNone/>
              <a:defRPr/>
            </a:lvl2pPr>
          </a:lstStyle>
          <a:p>
            <a:pPr lvl="0"/>
            <a:r>
              <a:rPr lang="de-DE" dirty="0"/>
              <a:t>Mastertextformat bearbeiten</a:t>
            </a:r>
          </a:p>
        </p:txBody>
      </p:sp>
    </p:spTree>
    <p:extLst>
      <p:ext uri="{BB962C8B-B14F-4D97-AF65-F5344CB8AC3E}">
        <p14:creationId xmlns:p14="http://schemas.microsoft.com/office/powerpoint/2010/main" val="329388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D4F67D8-2116-4903-B323-50D86E6B7B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297" y="0"/>
            <a:ext cx="1868703" cy="944168"/>
          </a:xfrm>
          <a:prstGeom prst="rect">
            <a:avLst/>
          </a:prstGeom>
        </p:spPr>
      </p:pic>
      <p:pic>
        <p:nvPicPr>
          <p:cNvPr id="3" name="Grafik 2">
            <a:extLst>
              <a:ext uri="{FF2B5EF4-FFF2-40B4-BE49-F238E27FC236}">
                <a16:creationId xmlns:a16="http://schemas.microsoft.com/office/drawing/2014/main" id="{70CA2B51-FF6C-4328-AA55-7863D79E46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519030" cy="6858000"/>
          </a:xfrm>
          <a:prstGeom prst="rect">
            <a:avLst/>
          </a:prstGeom>
        </p:spPr>
      </p:pic>
      <p:pic>
        <p:nvPicPr>
          <p:cNvPr id="7" name="Grafik 6">
            <a:extLst>
              <a:ext uri="{FF2B5EF4-FFF2-40B4-BE49-F238E27FC236}">
                <a16:creationId xmlns:a16="http://schemas.microsoft.com/office/drawing/2014/main" id="{804F5827-78AA-45AA-A03C-C977CE1F7A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11552"/>
            <a:ext cx="4496205" cy="1346448"/>
          </a:xfrm>
          <a:prstGeom prst="rect">
            <a:avLst/>
          </a:prstGeom>
        </p:spPr>
      </p:pic>
      <p:sp>
        <p:nvSpPr>
          <p:cNvPr id="16" name="Textfeld 15">
            <a:extLst>
              <a:ext uri="{FF2B5EF4-FFF2-40B4-BE49-F238E27FC236}">
                <a16:creationId xmlns:a16="http://schemas.microsoft.com/office/drawing/2014/main" id="{A591B914-1256-4F94-8BBA-5D578E9D8433}"/>
              </a:ext>
            </a:extLst>
          </p:cNvPr>
          <p:cNvSpPr txBox="1"/>
          <p:nvPr userDrawn="1"/>
        </p:nvSpPr>
        <p:spPr>
          <a:xfrm>
            <a:off x="310056" y="5919952"/>
            <a:ext cx="2338552" cy="646331"/>
          </a:xfrm>
          <a:prstGeom prst="rect">
            <a:avLst/>
          </a:prstGeom>
          <a:noFill/>
        </p:spPr>
        <p:txBody>
          <a:bodyPr wrap="square" rtlCol="0">
            <a:spAutoFit/>
          </a:bodyPr>
          <a:lstStyle/>
          <a:p>
            <a:r>
              <a:rPr lang="de-DE" dirty="0">
                <a:solidFill>
                  <a:srgbClr val="C1D2E2"/>
                </a:solidFill>
              </a:rPr>
              <a:t>www.unternehmen-berufsanerkennung.de</a:t>
            </a:r>
          </a:p>
        </p:txBody>
      </p:sp>
      <p:pic>
        <p:nvPicPr>
          <p:cNvPr id="15" name="Grafik 14">
            <a:extLst>
              <a:ext uri="{FF2B5EF4-FFF2-40B4-BE49-F238E27FC236}">
                <a16:creationId xmlns:a16="http://schemas.microsoft.com/office/drawing/2014/main" id="{6804CC16-595E-499A-B527-8BAD79B98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49896" y="486116"/>
            <a:ext cx="2460987" cy="934341"/>
          </a:xfrm>
          <a:prstGeom prst="rect">
            <a:avLst/>
          </a:prstGeom>
        </p:spPr>
      </p:pic>
      <p:pic>
        <p:nvPicPr>
          <p:cNvPr id="21" name="Grafik 20">
            <a:extLst>
              <a:ext uri="{FF2B5EF4-FFF2-40B4-BE49-F238E27FC236}">
                <a16:creationId xmlns:a16="http://schemas.microsoft.com/office/drawing/2014/main" id="{8E4B7ADF-2773-44B2-87BB-3C54624BB55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89715" y="6030842"/>
            <a:ext cx="705046" cy="501275"/>
          </a:xfrm>
          <a:prstGeom prst="rect">
            <a:avLst/>
          </a:prstGeom>
        </p:spPr>
      </p:pic>
      <p:sp>
        <p:nvSpPr>
          <p:cNvPr id="23" name="Textfeld 22">
            <a:extLst>
              <a:ext uri="{FF2B5EF4-FFF2-40B4-BE49-F238E27FC236}">
                <a16:creationId xmlns:a16="http://schemas.microsoft.com/office/drawing/2014/main" id="{4DB5F2CF-516B-4CAD-AE02-6536070BD319}"/>
              </a:ext>
            </a:extLst>
          </p:cNvPr>
          <p:cNvSpPr txBox="1"/>
          <p:nvPr userDrawn="1"/>
        </p:nvSpPr>
        <p:spPr>
          <a:xfrm>
            <a:off x="6019622" y="5773656"/>
            <a:ext cx="956098" cy="184666"/>
          </a:xfrm>
          <a:prstGeom prst="rect">
            <a:avLst/>
          </a:prstGeom>
          <a:noFill/>
        </p:spPr>
        <p:txBody>
          <a:bodyPr wrap="square" rtlCol="0">
            <a:spAutoFit/>
          </a:bodyPr>
          <a:lstStyle/>
          <a:p>
            <a:r>
              <a:rPr lang="de-DE" sz="600" dirty="0"/>
              <a:t>EINE INITIATIVE VON</a:t>
            </a:r>
          </a:p>
        </p:txBody>
      </p:sp>
      <p:sp>
        <p:nvSpPr>
          <p:cNvPr id="24" name="Textfeld 23">
            <a:extLst>
              <a:ext uri="{FF2B5EF4-FFF2-40B4-BE49-F238E27FC236}">
                <a16:creationId xmlns:a16="http://schemas.microsoft.com/office/drawing/2014/main" id="{897F6427-C741-41E3-BD52-D2103516D3EE}"/>
              </a:ext>
            </a:extLst>
          </p:cNvPr>
          <p:cNvSpPr txBox="1"/>
          <p:nvPr userDrawn="1"/>
        </p:nvSpPr>
        <p:spPr>
          <a:xfrm>
            <a:off x="6019622" y="6514421"/>
            <a:ext cx="2636011" cy="184666"/>
          </a:xfrm>
          <a:prstGeom prst="rect">
            <a:avLst/>
          </a:prstGeom>
          <a:noFill/>
        </p:spPr>
        <p:txBody>
          <a:bodyPr wrap="square" rtlCol="0">
            <a:spAutoFit/>
          </a:bodyPr>
          <a:lstStyle/>
          <a:p>
            <a:r>
              <a:rPr lang="de-DE" sz="600" kern="1200" dirty="0">
                <a:solidFill>
                  <a:schemeClr val="tx1"/>
                </a:solidFill>
                <a:effectLst/>
                <a:latin typeface="+mn-lt"/>
                <a:ea typeface="+mn-ea"/>
                <a:cs typeface="+mn-cs"/>
              </a:rPr>
              <a:t>Für die nachfolgenden Inhalte sind die Projektpartner verantwortlich</a:t>
            </a:r>
            <a:endParaRPr lang="de-DE" sz="600" dirty="0"/>
          </a:p>
        </p:txBody>
      </p:sp>
      <p:sp>
        <p:nvSpPr>
          <p:cNvPr id="25" name="Inhaltsplatzhalter 3">
            <a:extLst>
              <a:ext uri="{FF2B5EF4-FFF2-40B4-BE49-F238E27FC236}">
                <a16:creationId xmlns:a16="http://schemas.microsoft.com/office/drawing/2014/main" id="{28A64F23-6E99-445F-91E6-59B155CBC01E}"/>
              </a:ext>
            </a:extLst>
          </p:cNvPr>
          <p:cNvSpPr>
            <a:spLocks noGrp="1"/>
          </p:cNvSpPr>
          <p:nvPr>
            <p:ph sz="quarter" idx="13"/>
          </p:nvPr>
        </p:nvSpPr>
        <p:spPr>
          <a:xfrm>
            <a:off x="5999562" y="3564264"/>
            <a:ext cx="5939050"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26" name="Textplatzhalter 9">
            <a:extLst>
              <a:ext uri="{FF2B5EF4-FFF2-40B4-BE49-F238E27FC236}">
                <a16:creationId xmlns:a16="http://schemas.microsoft.com/office/drawing/2014/main" id="{080D986F-9FEE-42C9-BEE0-4BEAAB0697B9}"/>
              </a:ext>
            </a:extLst>
          </p:cNvPr>
          <p:cNvSpPr>
            <a:spLocks noGrp="1"/>
          </p:cNvSpPr>
          <p:nvPr>
            <p:ph type="body" sz="quarter" idx="14" hasCustomPrompt="1"/>
          </p:nvPr>
        </p:nvSpPr>
        <p:spPr>
          <a:xfrm>
            <a:off x="5999561" y="2598711"/>
            <a:ext cx="5939049" cy="944169"/>
          </a:xfrm>
        </p:spPr>
        <p:txBody>
          <a:bodyPr>
            <a:normAutofit/>
          </a:bodyPr>
          <a:lstStyle>
            <a:lvl1pPr marL="0" indent="0">
              <a:buNone/>
              <a:defRPr sz="3000" spc="0">
                <a:solidFill>
                  <a:srgbClr val="F07D00"/>
                </a:solidFill>
              </a:defRPr>
            </a:lvl1pPr>
            <a:lvl2pPr marL="457200" indent="0">
              <a:buNone/>
              <a:defRPr/>
            </a:lvl2pPr>
          </a:lstStyle>
          <a:p>
            <a:pPr lvl="0"/>
            <a:r>
              <a:rPr lang="de-DE" dirty="0"/>
              <a:t>Vielen Dank für Ihre</a:t>
            </a:r>
            <a:br>
              <a:rPr lang="de-DE" dirty="0"/>
            </a:br>
            <a:r>
              <a:rPr lang="de-DE" dirty="0"/>
              <a:t>Aufmerksamkeit.</a:t>
            </a:r>
          </a:p>
        </p:txBody>
      </p:sp>
      <p:pic>
        <p:nvPicPr>
          <p:cNvPr id="27" name="Grafik 26">
            <a:extLst>
              <a:ext uri="{FF2B5EF4-FFF2-40B4-BE49-F238E27FC236}">
                <a16:creationId xmlns:a16="http://schemas.microsoft.com/office/drawing/2014/main" id="{07D6B38F-5D46-4EEF-A187-7609478D2BE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5741" y="5805278"/>
            <a:ext cx="1210926" cy="852780"/>
          </a:xfrm>
          <a:prstGeom prst="rect">
            <a:avLst/>
          </a:prstGeom>
        </p:spPr>
      </p:pic>
      <p:pic>
        <p:nvPicPr>
          <p:cNvPr id="28" name="Grafik 27">
            <a:extLst>
              <a:ext uri="{FF2B5EF4-FFF2-40B4-BE49-F238E27FC236}">
                <a16:creationId xmlns:a16="http://schemas.microsoft.com/office/drawing/2014/main" id="{A348C217-315C-45FF-BC92-60514617076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84391" y="6045891"/>
            <a:ext cx="1043037" cy="438621"/>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D9800319-D909-4FAC-A04D-9C7C7EB8284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35648" y="6060933"/>
            <a:ext cx="1014646" cy="303560"/>
          </a:xfrm>
          <a:prstGeom prst="rect">
            <a:avLst/>
          </a:prstGeom>
        </p:spPr>
      </p:pic>
    </p:spTree>
    <p:extLst>
      <p:ext uri="{BB962C8B-B14F-4D97-AF65-F5344CB8AC3E}">
        <p14:creationId xmlns:p14="http://schemas.microsoft.com/office/powerpoint/2010/main" val="414413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52A05F0-1CBE-477D-A2D2-76C7EB5029BF}"/>
              </a:ext>
            </a:extLst>
          </p:cNvPr>
          <p:cNvSpPr/>
          <p:nvPr userDrawn="1"/>
        </p:nvSpPr>
        <p:spPr>
          <a:xfrm>
            <a:off x="0" y="0"/>
            <a:ext cx="12192000" cy="5525310"/>
          </a:xfrm>
          <a:prstGeom prst="rect">
            <a:avLst/>
          </a:prstGeom>
          <a:solidFill>
            <a:srgbClr val="C2D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a:extLst>
              <a:ext uri="{FF2B5EF4-FFF2-40B4-BE49-F238E27FC236}">
                <a16:creationId xmlns:a16="http://schemas.microsoft.com/office/drawing/2014/main" id="{C67D4EFC-86B3-40C7-B8EC-33EDCFC86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060" y="252412"/>
            <a:ext cx="905563" cy="1114899"/>
          </a:xfrm>
          <a:prstGeom prst="rect">
            <a:avLst/>
          </a:prstGeom>
        </p:spPr>
      </p:pic>
      <p:sp>
        <p:nvSpPr>
          <p:cNvPr id="22" name="Inhaltsplatzhalter 3">
            <a:extLst>
              <a:ext uri="{FF2B5EF4-FFF2-40B4-BE49-F238E27FC236}">
                <a16:creationId xmlns:a16="http://schemas.microsoft.com/office/drawing/2014/main" id="{BC8DBB81-4B96-4802-BE5A-98E275455510}"/>
              </a:ext>
            </a:extLst>
          </p:cNvPr>
          <p:cNvSpPr>
            <a:spLocks noGrp="1"/>
          </p:cNvSpPr>
          <p:nvPr>
            <p:ph sz="quarter" idx="13"/>
          </p:nvPr>
        </p:nvSpPr>
        <p:spPr>
          <a:xfrm>
            <a:off x="5814800" y="1709968"/>
            <a:ext cx="5939050" cy="335327"/>
          </a:xfrm>
        </p:spPr>
        <p:txBody>
          <a:bodyPr>
            <a:noAutofit/>
          </a:bodyPr>
          <a:lstStyle>
            <a:lvl1pPr marL="0" indent="0" algn="l">
              <a:buNone/>
              <a:defRPr sz="1600" b="1" spc="300">
                <a:solidFill>
                  <a:srgbClr val="87919A"/>
                </a:solidFill>
              </a:defRPr>
            </a:lvl1pPr>
            <a:lvl2pPr marL="457200" indent="0">
              <a:buNone/>
              <a:defRPr sz="1800"/>
            </a:lvl2pPr>
            <a:lvl3pPr>
              <a:defRPr sz="1800"/>
            </a:lvl3pPr>
            <a:lvl4pPr>
              <a:defRPr sz="1800"/>
            </a:lvl4pPr>
            <a:lvl5pPr>
              <a:defRPr sz="1800"/>
            </a:lvl5pPr>
          </a:lstStyle>
          <a:p>
            <a:pPr algn="l"/>
            <a:endParaRPr lang="de-DE" sz="1800" dirty="0"/>
          </a:p>
        </p:txBody>
      </p:sp>
      <p:sp>
        <p:nvSpPr>
          <p:cNvPr id="23" name="Textplatzhalter 9">
            <a:extLst>
              <a:ext uri="{FF2B5EF4-FFF2-40B4-BE49-F238E27FC236}">
                <a16:creationId xmlns:a16="http://schemas.microsoft.com/office/drawing/2014/main" id="{AB2E7800-7153-455F-8CFF-78623447F81D}"/>
              </a:ext>
            </a:extLst>
          </p:cNvPr>
          <p:cNvSpPr>
            <a:spLocks noGrp="1"/>
          </p:cNvSpPr>
          <p:nvPr>
            <p:ph type="body" sz="quarter" idx="14"/>
          </p:nvPr>
        </p:nvSpPr>
        <p:spPr>
          <a:xfrm>
            <a:off x="5814799" y="2154631"/>
            <a:ext cx="5939049" cy="944169"/>
          </a:xfrm>
        </p:spPr>
        <p:txBody>
          <a:bodyPr>
            <a:normAutofit/>
          </a:bodyPr>
          <a:lstStyle>
            <a:lvl1pPr marL="0" indent="0">
              <a:buNone/>
              <a:defRPr sz="3000" b="1" spc="0">
                <a:solidFill>
                  <a:schemeClr val="tx1"/>
                </a:solidFill>
              </a:defRPr>
            </a:lvl1pPr>
            <a:lvl2pPr marL="457200" indent="0">
              <a:buNone/>
              <a:defRPr/>
            </a:lvl2pPr>
          </a:lstStyle>
          <a:p>
            <a:pPr lvl="0"/>
            <a:endParaRPr lang="de-DE" dirty="0"/>
          </a:p>
        </p:txBody>
      </p:sp>
      <p:pic>
        <p:nvPicPr>
          <p:cNvPr id="27" name="Grafik 26">
            <a:extLst>
              <a:ext uri="{FF2B5EF4-FFF2-40B4-BE49-F238E27FC236}">
                <a16:creationId xmlns:a16="http://schemas.microsoft.com/office/drawing/2014/main" id="{9299BA89-2028-408A-BEEB-069781A5D1C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3196"/>
          <a:stretch/>
        </p:blipFill>
        <p:spPr>
          <a:xfrm>
            <a:off x="397670" y="397670"/>
            <a:ext cx="4933950" cy="4708778"/>
          </a:xfrm>
          <a:prstGeom prst="rect">
            <a:avLst/>
          </a:prstGeom>
        </p:spPr>
      </p:pic>
      <p:cxnSp>
        <p:nvCxnSpPr>
          <p:cNvPr id="6" name="Gerader Verbinder 5">
            <a:extLst>
              <a:ext uri="{FF2B5EF4-FFF2-40B4-BE49-F238E27FC236}">
                <a16:creationId xmlns:a16="http://schemas.microsoft.com/office/drawing/2014/main" id="{E51021C4-DB79-4183-AF68-910C4DF03011}"/>
              </a:ext>
            </a:extLst>
          </p:cNvPr>
          <p:cNvCxnSpPr>
            <a:cxnSpLocks/>
          </p:cNvCxnSpPr>
          <p:nvPr userDrawn="1"/>
        </p:nvCxnSpPr>
        <p:spPr>
          <a:xfrm>
            <a:off x="0" y="5525311"/>
            <a:ext cx="12192000" cy="0"/>
          </a:xfrm>
          <a:prstGeom prst="line">
            <a:avLst/>
          </a:prstGeom>
          <a:ln w="57150">
            <a:solidFill>
              <a:srgbClr val="004C89"/>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DF352522-84E2-D6C5-67CB-CE46E6A86764}"/>
              </a:ext>
            </a:extLst>
          </p:cNvPr>
          <p:cNvSpPr txBox="1"/>
          <p:nvPr userDrawn="1"/>
        </p:nvSpPr>
        <p:spPr>
          <a:xfrm>
            <a:off x="1790975" y="6460330"/>
            <a:ext cx="2636011" cy="184666"/>
          </a:xfrm>
          <a:prstGeom prst="rect">
            <a:avLst/>
          </a:prstGeom>
          <a:noFill/>
        </p:spPr>
        <p:txBody>
          <a:bodyPr wrap="square" rtlCol="0">
            <a:spAutoFit/>
          </a:bodyPr>
          <a:lstStyle/>
          <a:p>
            <a:r>
              <a:rPr lang="de-DE" sz="600" kern="1200" dirty="0">
                <a:solidFill>
                  <a:schemeClr val="tx1"/>
                </a:solidFill>
                <a:effectLst/>
                <a:latin typeface="+mn-lt"/>
                <a:ea typeface="+mn-ea"/>
                <a:cs typeface="+mn-cs"/>
              </a:rPr>
              <a:t>Für die nachfolgenden Inhalte sind die Projektpartner verantwortlich</a:t>
            </a:r>
            <a:endParaRPr lang="de-DE" sz="600" dirty="0"/>
          </a:p>
        </p:txBody>
      </p:sp>
      <p:pic>
        <p:nvPicPr>
          <p:cNvPr id="4" name="Grafik 3">
            <a:extLst>
              <a:ext uri="{FF2B5EF4-FFF2-40B4-BE49-F238E27FC236}">
                <a16:creationId xmlns:a16="http://schemas.microsoft.com/office/drawing/2014/main" id="{BE0E8AC7-F93D-7F60-E529-CEA63DBEC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003" y="5751567"/>
            <a:ext cx="1028555" cy="724348"/>
          </a:xfrm>
          <a:prstGeom prst="rect">
            <a:avLst/>
          </a:prstGeom>
        </p:spPr>
      </p:pic>
      <p:pic>
        <p:nvPicPr>
          <p:cNvPr id="5" name="Grafik 4">
            <a:extLst>
              <a:ext uri="{FF2B5EF4-FFF2-40B4-BE49-F238E27FC236}">
                <a16:creationId xmlns:a16="http://schemas.microsoft.com/office/drawing/2014/main" id="{63A63304-17A9-A37D-A9B8-B32FE3D88EC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66449" y="5927459"/>
            <a:ext cx="885951" cy="372563"/>
          </a:xfrm>
          <a:prstGeom prst="rect">
            <a:avLst/>
          </a:prstGeom>
        </p:spPr>
      </p:pic>
      <p:pic>
        <p:nvPicPr>
          <p:cNvPr id="7" name="Grafik 6">
            <a:extLst>
              <a:ext uri="{FF2B5EF4-FFF2-40B4-BE49-F238E27FC236}">
                <a16:creationId xmlns:a16="http://schemas.microsoft.com/office/drawing/2014/main" id="{25B81E57-774C-2426-2795-A081A575295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 b="33409"/>
          <a:stretch/>
        </p:blipFill>
        <p:spPr>
          <a:xfrm>
            <a:off x="1852147" y="5909804"/>
            <a:ext cx="785578" cy="371934"/>
          </a:xfrm>
          <a:prstGeom prst="rect">
            <a:avLst/>
          </a:prstGeom>
        </p:spPr>
      </p:pic>
      <p:pic>
        <p:nvPicPr>
          <p:cNvPr id="8" name="Grafik 7" descr="Ein Bild, das Text, Schild enthält.&#10;&#10;Automatisch generierte Beschreibung">
            <a:extLst>
              <a:ext uri="{FF2B5EF4-FFF2-40B4-BE49-F238E27FC236}">
                <a16:creationId xmlns:a16="http://schemas.microsoft.com/office/drawing/2014/main" id="{66FC5C54-EBF2-85FB-078E-8F34A187463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22378" y="5787429"/>
            <a:ext cx="1389077" cy="649698"/>
          </a:xfrm>
          <a:prstGeom prst="rect">
            <a:avLst/>
          </a:prstGeom>
        </p:spPr>
      </p:pic>
      <p:sp>
        <p:nvSpPr>
          <p:cNvPr id="9" name="Textfeld 8">
            <a:extLst>
              <a:ext uri="{FF2B5EF4-FFF2-40B4-BE49-F238E27FC236}">
                <a16:creationId xmlns:a16="http://schemas.microsoft.com/office/drawing/2014/main" id="{F0B5418B-6A8B-B962-FC0B-9AE2F5D5A3E1}"/>
              </a:ext>
            </a:extLst>
          </p:cNvPr>
          <p:cNvSpPr txBox="1"/>
          <p:nvPr userDrawn="1"/>
        </p:nvSpPr>
        <p:spPr>
          <a:xfrm>
            <a:off x="1793182" y="5717122"/>
            <a:ext cx="956098" cy="169277"/>
          </a:xfrm>
          <a:prstGeom prst="rect">
            <a:avLst/>
          </a:prstGeom>
          <a:noFill/>
        </p:spPr>
        <p:txBody>
          <a:bodyPr wrap="square" rtlCol="0">
            <a:spAutoFit/>
          </a:bodyPr>
          <a:lstStyle/>
          <a:p>
            <a:r>
              <a:rPr lang="de-DE" sz="500" dirty="0"/>
              <a:t>EINE INITIATIVE VON</a:t>
            </a:r>
          </a:p>
        </p:txBody>
      </p:sp>
      <p:pic>
        <p:nvPicPr>
          <p:cNvPr id="10" name="Grafik 9">
            <a:extLst>
              <a:ext uri="{FF2B5EF4-FFF2-40B4-BE49-F238E27FC236}">
                <a16:creationId xmlns:a16="http://schemas.microsoft.com/office/drawing/2014/main" id="{E66FDCD0-4485-B509-63AD-261399BA5B7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6275" y="5934476"/>
            <a:ext cx="1484756" cy="563704"/>
          </a:xfrm>
          <a:prstGeom prst="rect">
            <a:avLst/>
          </a:prstGeom>
        </p:spPr>
      </p:pic>
    </p:spTree>
    <p:extLst>
      <p:ext uri="{BB962C8B-B14F-4D97-AF65-F5344CB8AC3E}">
        <p14:creationId xmlns:p14="http://schemas.microsoft.com/office/powerpoint/2010/main" val="2255207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weiß">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02A55F-0197-4C83-BB45-08A03B070338}"/>
              </a:ext>
            </a:extLst>
          </p:cNvPr>
          <p:cNvSpPr>
            <a:spLocks noGrp="1"/>
          </p:cNvSpPr>
          <p:nvPr>
            <p:ph idx="1"/>
          </p:nvPr>
        </p:nvSpPr>
        <p:spPr>
          <a:xfrm>
            <a:off x="676761" y="1862570"/>
            <a:ext cx="10838479" cy="4116377"/>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468000" indent="-228600">
              <a:buClr>
                <a:srgbClr val="F07D00"/>
              </a:buClr>
              <a:buFont typeface="Wingdings" panose="05000000000000000000" pitchFamily="2" charset="2"/>
              <a:buChar char="§"/>
              <a:defRPr sz="1600">
                <a:solidFill>
                  <a:schemeClr val="bg1">
                    <a:lumMod val="50000"/>
                  </a:schemeClr>
                </a:solidFill>
              </a:defRPr>
            </a:lvl2pPr>
            <a:lvl3pPr marL="720000" indent="-228600">
              <a:buClr>
                <a:srgbClr val="F07D00"/>
              </a:buClr>
              <a:buFont typeface="Wingdings" panose="05000000000000000000" pitchFamily="2" charset="2"/>
              <a:buChar char="§"/>
              <a:defRPr sz="1600">
                <a:solidFill>
                  <a:schemeClr val="bg1">
                    <a:lumMod val="50000"/>
                  </a:schemeClr>
                </a:solidFill>
              </a:defRPr>
            </a:lvl3pPr>
            <a:lvl4pPr marL="936000" indent="-228600">
              <a:buClr>
                <a:srgbClr val="F07D00"/>
              </a:buClr>
              <a:buFont typeface="Wingdings" panose="05000000000000000000" pitchFamily="2" charset="2"/>
              <a:buChar char="§"/>
              <a:defRPr sz="1400">
                <a:solidFill>
                  <a:schemeClr val="bg1">
                    <a:lumMod val="50000"/>
                  </a:schemeClr>
                </a:solidFill>
              </a:defRPr>
            </a:lvl4pPr>
            <a:lvl5pPr marL="11880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a:extLst>
              <a:ext uri="{FF2B5EF4-FFF2-40B4-BE49-F238E27FC236}">
                <a16:creationId xmlns:a16="http://schemas.microsoft.com/office/drawing/2014/main" id="{D5809FD1-AE39-43F6-A576-C7B548A43793}"/>
              </a:ext>
            </a:extLst>
          </p:cNvPr>
          <p:cNvSpPr>
            <a:spLocks noGrp="1"/>
          </p:cNvSpPr>
          <p:nvPr>
            <p:ph type="dt" sz="half" idx="10"/>
          </p:nvPr>
        </p:nvSpPr>
        <p:spPr>
          <a:xfrm>
            <a:off x="9645074" y="6356350"/>
            <a:ext cx="1085550" cy="365125"/>
          </a:xfrm>
        </p:spPr>
        <p:txBody>
          <a:bodyPr/>
          <a:lstStyle>
            <a:lvl1pPr algn="r">
              <a:defRPr/>
            </a:lvl1pPr>
          </a:lstStyle>
          <a:p>
            <a:fld id="{CA3FDBE9-D549-4214-8D01-A23E9DCC7647}" type="datetime1">
              <a:rPr lang="de-DE" smtClean="0"/>
              <a:t>24.01.2023</a:t>
            </a:fld>
            <a:endParaRPr lang="de-DE" dirty="0"/>
          </a:p>
        </p:txBody>
      </p:sp>
      <p:sp>
        <p:nvSpPr>
          <p:cNvPr id="17" name="Foliennummernplatzhalter 5">
            <a:extLst>
              <a:ext uri="{FF2B5EF4-FFF2-40B4-BE49-F238E27FC236}">
                <a16:creationId xmlns:a16="http://schemas.microsoft.com/office/drawing/2014/main" id="{937C1AB4-6E17-456B-9291-8DCA10C7F545}"/>
              </a:ext>
            </a:extLst>
          </p:cNvPr>
          <p:cNvSpPr>
            <a:spLocks noGrp="1"/>
          </p:cNvSpPr>
          <p:nvPr>
            <p:ph type="sldNum" sz="quarter" idx="12"/>
          </p:nvPr>
        </p:nvSpPr>
        <p:spPr>
          <a:xfrm>
            <a:off x="10829439" y="6356350"/>
            <a:ext cx="685800" cy="365125"/>
          </a:xfrm>
        </p:spPr>
        <p:txBody>
          <a:bodyPr/>
          <a:lstStyle/>
          <a:p>
            <a:fld id="{1001D6E4-277C-454F-8BDB-A51DA561E3F3}" type="slidenum">
              <a:rPr lang="de-DE" smtClean="0"/>
              <a:t>‹Nr.›</a:t>
            </a:fld>
            <a:endParaRPr lang="de-DE"/>
          </a:p>
        </p:txBody>
      </p:sp>
      <p:sp>
        <p:nvSpPr>
          <p:cNvPr id="10" name="Textplatzhalter 9">
            <a:extLst>
              <a:ext uri="{FF2B5EF4-FFF2-40B4-BE49-F238E27FC236}">
                <a16:creationId xmlns:a16="http://schemas.microsoft.com/office/drawing/2014/main" id="{C314050D-81D7-42E4-A97D-9D0FB43FC8FC}"/>
              </a:ext>
            </a:extLst>
          </p:cNvPr>
          <p:cNvSpPr>
            <a:spLocks noGrp="1"/>
          </p:cNvSpPr>
          <p:nvPr>
            <p:ph type="body" sz="quarter" idx="14" hasCustomPrompt="1"/>
          </p:nvPr>
        </p:nvSpPr>
        <p:spPr>
          <a:xfrm>
            <a:off x="676761" y="290422"/>
            <a:ext cx="9932915" cy="1114899"/>
          </a:xfrm>
        </p:spPr>
        <p:txBody>
          <a:bodyPr anchor="ctr">
            <a:normAutofit/>
          </a:bodyPr>
          <a:lstStyle>
            <a:lvl1pPr marL="0" indent="0">
              <a:buNone/>
              <a:defRPr sz="3000" b="1" spc="0">
                <a:solidFill>
                  <a:schemeClr val="tx1"/>
                </a:solidFill>
              </a:defRPr>
            </a:lvl1pPr>
            <a:lvl2pPr marL="457200" indent="0">
              <a:buNone/>
              <a:defRPr/>
            </a:lvl2pPr>
          </a:lstStyle>
          <a:p>
            <a:pPr lvl="0"/>
            <a:r>
              <a:rPr lang="de-DE" dirty="0"/>
              <a:t>Hier steht eine große Überschrift</a:t>
            </a:r>
          </a:p>
        </p:txBody>
      </p:sp>
      <p:sp>
        <p:nvSpPr>
          <p:cNvPr id="8" name="Rechtwinkliges Dreieck 7">
            <a:extLst>
              <a:ext uri="{FF2B5EF4-FFF2-40B4-BE49-F238E27FC236}">
                <a16:creationId xmlns:a16="http://schemas.microsoft.com/office/drawing/2014/main" id="{118F8904-A5D0-4832-BC3F-6D4F7B91771A}"/>
              </a:ext>
            </a:extLst>
          </p:cNvPr>
          <p:cNvSpPr/>
          <p:nvPr userDrawn="1"/>
        </p:nvSpPr>
        <p:spPr>
          <a:xfrm>
            <a:off x="0" y="6172199"/>
            <a:ext cx="685801" cy="685801"/>
          </a:xfrm>
          <a:prstGeom prst="rtTriangle">
            <a:avLst/>
          </a:prstGeom>
          <a:solidFill>
            <a:srgbClr val="00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B5032FF-CC85-4AF5-899D-BC6A73F0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062457" y="290422"/>
            <a:ext cx="905563" cy="1114899"/>
          </a:xfrm>
          <a:prstGeom prst="rect">
            <a:avLst/>
          </a:prstGeom>
        </p:spPr>
      </p:pic>
    </p:spTree>
    <p:extLst>
      <p:ext uri="{BB962C8B-B14F-4D97-AF65-F5344CB8AC3E}">
        <p14:creationId xmlns:p14="http://schemas.microsoft.com/office/powerpoint/2010/main" val="3997128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Zwischenfolie grau">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7F9F4E4-F218-49C4-B7BB-BCAB779A39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11" y="0"/>
            <a:ext cx="12197953" cy="6858000"/>
          </a:xfrm>
          <a:prstGeom prst="rect">
            <a:avLst/>
          </a:prstGeom>
        </p:spPr>
      </p:pic>
      <p:sp>
        <p:nvSpPr>
          <p:cNvPr id="14" name="Datumsplatzhalter 3">
            <a:extLst>
              <a:ext uri="{FF2B5EF4-FFF2-40B4-BE49-F238E27FC236}">
                <a16:creationId xmlns:a16="http://schemas.microsoft.com/office/drawing/2014/main" id="{D8EB7D43-3C4B-48B3-9152-9FB320EC1285}"/>
              </a:ext>
            </a:extLst>
          </p:cNvPr>
          <p:cNvSpPr>
            <a:spLocks noGrp="1"/>
          </p:cNvSpPr>
          <p:nvPr>
            <p:ph type="dt" sz="half" idx="10"/>
          </p:nvPr>
        </p:nvSpPr>
        <p:spPr>
          <a:xfrm>
            <a:off x="9645074" y="6356350"/>
            <a:ext cx="1085550" cy="365125"/>
          </a:xfrm>
        </p:spPr>
        <p:txBody>
          <a:bodyPr/>
          <a:lstStyle>
            <a:lvl1pPr algn="r">
              <a:defRPr>
                <a:solidFill>
                  <a:schemeClr val="bg1"/>
                </a:solidFill>
              </a:defRPr>
            </a:lvl1pPr>
          </a:lstStyle>
          <a:p>
            <a:fld id="{CA3FDBE9-D549-4214-8D01-A23E9DCC7647}" type="datetime1">
              <a:rPr lang="de-DE" smtClean="0"/>
              <a:pPr/>
              <a:t>24.01.2023</a:t>
            </a:fld>
            <a:endParaRPr lang="de-DE" dirty="0"/>
          </a:p>
        </p:txBody>
      </p:sp>
      <p:sp>
        <p:nvSpPr>
          <p:cNvPr id="17" name="Foliennummernplatzhalter 5">
            <a:extLst>
              <a:ext uri="{FF2B5EF4-FFF2-40B4-BE49-F238E27FC236}">
                <a16:creationId xmlns:a16="http://schemas.microsoft.com/office/drawing/2014/main" id="{E9BE6B37-0073-4242-841A-5FAD122C04A1}"/>
              </a:ext>
            </a:extLst>
          </p:cNvPr>
          <p:cNvSpPr>
            <a:spLocks noGrp="1"/>
          </p:cNvSpPr>
          <p:nvPr>
            <p:ph type="sldNum" sz="quarter" idx="12"/>
          </p:nvPr>
        </p:nvSpPr>
        <p:spPr>
          <a:xfrm>
            <a:off x="10829439" y="6356350"/>
            <a:ext cx="685800" cy="365125"/>
          </a:xfrm>
        </p:spPr>
        <p:txBody>
          <a:bodyPr/>
          <a:lstStyle>
            <a:lvl1pPr>
              <a:defRPr>
                <a:solidFill>
                  <a:schemeClr val="bg1"/>
                </a:solidFill>
              </a:defRPr>
            </a:lvl1pPr>
          </a:lstStyle>
          <a:p>
            <a:fld id="{1001D6E4-277C-454F-8BDB-A51DA561E3F3}" type="slidenum">
              <a:rPr lang="de-DE" smtClean="0"/>
              <a:pPr/>
              <a:t>‹Nr.›</a:t>
            </a:fld>
            <a:endParaRPr lang="de-DE"/>
          </a:p>
        </p:txBody>
      </p:sp>
      <p:sp>
        <p:nvSpPr>
          <p:cNvPr id="5" name="Textplatzhalter 9">
            <a:extLst>
              <a:ext uri="{FF2B5EF4-FFF2-40B4-BE49-F238E27FC236}">
                <a16:creationId xmlns:a16="http://schemas.microsoft.com/office/drawing/2014/main" id="{C09D38C4-99CA-4DA1-A5E8-5EDB390DC467}"/>
              </a:ext>
            </a:extLst>
          </p:cNvPr>
          <p:cNvSpPr>
            <a:spLocks noGrp="1"/>
          </p:cNvSpPr>
          <p:nvPr>
            <p:ph type="body" sz="quarter" idx="14" hasCustomPrompt="1"/>
          </p:nvPr>
        </p:nvSpPr>
        <p:spPr>
          <a:xfrm>
            <a:off x="0" y="1757698"/>
            <a:ext cx="12192000" cy="516517"/>
          </a:xfrm>
        </p:spPr>
        <p:txBody>
          <a:bodyPr>
            <a:normAutofit/>
          </a:bodyPr>
          <a:lstStyle>
            <a:lvl1pPr marL="0" indent="0" algn="ctr">
              <a:buFont typeface="Wingdings" panose="05000000000000000000" pitchFamily="2" charset="2"/>
              <a:buNone/>
              <a:defRPr sz="3000" b="1" spc="300">
                <a:solidFill>
                  <a:schemeClr val="bg1"/>
                </a:solidFill>
              </a:defRPr>
            </a:lvl1pPr>
            <a:lvl2pPr marL="457200" indent="0">
              <a:buNone/>
              <a:defRPr/>
            </a:lvl2pPr>
          </a:lstStyle>
          <a:p>
            <a:pPr lvl="0"/>
            <a:r>
              <a:rPr lang="de-DE" dirty="0"/>
              <a:t>MASTERTEXTFORMAT BEARBEITEN</a:t>
            </a:r>
          </a:p>
        </p:txBody>
      </p:sp>
      <p:sp>
        <p:nvSpPr>
          <p:cNvPr id="6" name="Textplatzhalter 9">
            <a:extLst>
              <a:ext uri="{FF2B5EF4-FFF2-40B4-BE49-F238E27FC236}">
                <a16:creationId xmlns:a16="http://schemas.microsoft.com/office/drawing/2014/main" id="{B16023A3-C867-4305-8A37-0E670300105F}"/>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b="1" spc="300">
                <a:solidFill>
                  <a:schemeClr val="bg1"/>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397427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52A05F0-1CBE-477D-A2D2-76C7EB5029BF}"/>
              </a:ext>
            </a:extLst>
          </p:cNvPr>
          <p:cNvSpPr/>
          <p:nvPr userDrawn="1"/>
        </p:nvSpPr>
        <p:spPr>
          <a:xfrm>
            <a:off x="0" y="0"/>
            <a:ext cx="12192000" cy="5525309"/>
          </a:xfrm>
          <a:prstGeom prst="rect">
            <a:avLst/>
          </a:prstGeom>
          <a:solidFill>
            <a:srgbClr val="C2D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Inhaltsplatzhalter 3">
            <a:extLst>
              <a:ext uri="{FF2B5EF4-FFF2-40B4-BE49-F238E27FC236}">
                <a16:creationId xmlns:a16="http://schemas.microsoft.com/office/drawing/2014/main" id="{BC8DBB81-4B96-4802-BE5A-98E275455510}"/>
              </a:ext>
            </a:extLst>
          </p:cNvPr>
          <p:cNvSpPr>
            <a:spLocks noGrp="1"/>
          </p:cNvSpPr>
          <p:nvPr>
            <p:ph sz="quarter" idx="13"/>
          </p:nvPr>
        </p:nvSpPr>
        <p:spPr>
          <a:xfrm>
            <a:off x="5814800" y="1709968"/>
            <a:ext cx="5939050" cy="335327"/>
          </a:xfrm>
        </p:spPr>
        <p:txBody>
          <a:bodyPr>
            <a:normAutofit/>
          </a:bodyPr>
          <a:lstStyle>
            <a:lvl1pPr marL="0" indent="0" algn="l">
              <a:buNone/>
              <a:defRPr sz="1800" b="1" spc="300">
                <a:solidFill>
                  <a:srgbClr val="87919A"/>
                </a:solidFill>
              </a:defRPr>
            </a:lvl1pPr>
            <a:lvl2pPr marL="457200" indent="0">
              <a:buNone/>
              <a:defRPr sz="1800"/>
            </a:lvl2pPr>
            <a:lvl3pPr>
              <a:defRPr sz="1800"/>
            </a:lvl3pPr>
            <a:lvl4pPr>
              <a:defRPr sz="1800"/>
            </a:lvl4pPr>
            <a:lvl5pPr>
              <a:defRPr sz="1800"/>
            </a:lvl5pPr>
          </a:lstStyle>
          <a:p>
            <a:pPr algn="l"/>
            <a:endParaRPr lang="de-DE" sz="1800" dirty="0"/>
          </a:p>
        </p:txBody>
      </p:sp>
      <p:sp>
        <p:nvSpPr>
          <p:cNvPr id="23" name="Textplatzhalter 9">
            <a:extLst>
              <a:ext uri="{FF2B5EF4-FFF2-40B4-BE49-F238E27FC236}">
                <a16:creationId xmlns:a16="http://schemas.microsoft.com/office/drawing/2014/main" id="{AB2E7800-7153-455F-8CFF-78623447F81D}"/>
              </a:ext>
            </a:extLst>
          </p:cNvPr>
          <p:cNvSpPr>
            <a:spLocks noGrp="1"/>
          </p:cNvSpPr>
          <p:nvPr>
            <p:ph type="body" sz="quarter" idx="14"/>
          </p:nvPr>
        </p:nvSpPr>
        <p:spPr>
          <a:xfrm>
            <a:off x="5814799" y="2154631"/>
            <a:ext cx="5939049" cy="944169"/>
          </a:xfrm>
        </p:spPr>
        <p:txBody>
          <a:bodyPr>
            <a:normAutofit/>
          </a:bodyPr>
          <a:lstStyle>
            <a:lvl1pPr marL="0" indent="0">
              <a:buNone/>
              <a:defRPr sz="3000" b="1" spc="0">
                <a:solidFill>
                  <a:schemeClr val="tx1"/>
                </a:solidFill>
              </a:defRPr>
            </a:lvl1pPr>
            <a:lvl2pPr marL="457200" indent="0">
              <a:buNone/>
              <a:defRPr/>
            </a:lvl2pPr>
          </a:lstStyle>
          <a:p>
            <a:pPr lvl="0"/>
            <a:endParaRPr lang="de-DE" dirty="0"/>
          </a:p>
        </p:txBody>
      </p:sp>
      <p:pic>
        <p:nvPicPr>
          <p:cNvPr id="34" name="Grafik 33">
            <a:extLst>
              <a:ext uri="{FF2B5EF4-FFF2-40B4-BE49-F238E27FC236}">
                <a16:creationId xmlns:a16="http://schemas.microsoft.com/office/drawing/2014/main" id="{58F46C09-433F-434F-8F12-76F5EC0D92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060" y="252412"/>
            <a:ext cx="905563" cy="1114899"/>
          </a:xfrm>
          <a:prstGeom prst="rect">
            <a:avLst/>
          </a:prstGeom>
        </p:spPr>
      </p:pic>
      <p:cxnSp>
        <p:nvCxnSpPr>
          <p:cNvPr id="33" name="Gerader Verbinder 32">
            <a:extLst>
              <a:ext uri="{FF2B5EF4-FFF2-40B4-BE49-F238E27FC236}">
                <a16:creationId xmlns:a16="http://schemas.microsoft.com/office/drawing/2014/main" id="{F16F1C9B-7A92-4AEE-A02F-62C29AC0E002}"/>
              </a:ext>
            </a:extLst>
          </p:cNvPr>
          <p:cNvCxnSpPr>
            <a:cxnSpLocks/>
          </p:cNvCxnSpPr>
          <p:nvPr userDrawn="1"/>
        </p:nvCxnSpPr>
        <p:spPr>
          <a:xfrm>
            <a:off x="0" y="5525311"/>
            <a:ext cx="12192000" cy="0"/>
          </a:xfrm>
          <a:prstGeom prst="line">
            <a:avLst/>
          </a:prstGeom>
          <a:ln w="57150">
            <a:solidFill>
              <a:srgbClr val="004C8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BD7545E3-3680-48FA-848D-426EA5FD12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3196"/>
          <a:stretch/>
        </p:blipFill>
        <p:spPr>
          <a:xfrm>
            <a:off x="397670" y="397670"/>
            <a:ext cx="4933950" cy="4708778"/>
          </a:xfrm>
          <a:prstGeom prst="rect">
            <a:avLst/>
          </a:prstGeom>
        </p:spPr>
      </p:pic>
      <p:sp>
        <p:nvSpPr>
          <p:cNvPr id="2" name="Textfeld 1">
            <a:extLst>
              <a:ext uri="{FF2B5EF4-FFF2-40B4-BE49-F238E27FC236}">
                <a16:creationId xmlns:a16="http://schemas.microsoft.com/office/drawing/2014/main" id="{8D41F509-8043-BF37-A6BF-6F6BD6618DDC}"/>
              </a:ext>
            </a:extLst>
          </p:cNvPr>
          <p:cNvSpPr txBox="1"/>
          <p:nvPr userDrawn="1"/>
        </p:nvSpPr>
        <p:spPr>
          <a:xfrm>
            <a:off x="1790975" y="6460330"/>
            <a:ext cx="2636011" cy="184666"/>
          </a:xfrm>
          <a:prstGeom prst="rect">
            <a:avLst/>
          </a:prstGeom>
          <a:noFill/>
        </p:spPr>
        <p:txBody>
          <a:bodyPr wrap="square" rtlCol="0">
            <a:spAutoFit/>
          </a:bodyPr>
          <a:lstStyle/>
          <a:p>
            <a:r>
              <a:rPr lang="de-DE" sz="600" kern="1200" dirty="0">
                <a:solidFill>
                  <a:schemeClr val="tx1"/>
                </a:solidFill>
                <a:effectLst/>
                <a:latin typeface="+mn-lt"/>
                <a:ea typeface="+mn-ea"/>
                <a:cs typeface="+mn-cs"/>
              </a:rPr>
              <a:t>Für die nachfolgenden Inhalte sind die Projektpartner verantwortlich</a:t>
            </a:r>
            <a:endParaRPr lang="de-DE" sz="600" dirty="0"/>
          </a:p>
        </p:txBody>
      </p:sp>
      <p:pic>
        <p:nvPicPr>
          <p:cNvPr id="3" name="Grafik 2">
            <a:extLst>
              <a:ext uri="{FF2B5EF4-FFF2-40B4-BE49-F238E27FC236}">
                <a16:creationId xmlns:a16="http://schemas.microsoft.com/office/drawing/2014/main" id="{D1F869F1-2E7E-BF82-14FC-5D5B6CADCB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003" y="5751567"/>
            <a:ext cx="1028555" cy="724348"/>
          </a:xfrm>
          <a:prstGeom prst="rect">
            <a:avLst/>
          </a:prstGeom>
        </p:spPr>
      </p:pic>
      <p:pic>
        <p:nvPicPr>
          <p:cNvPr id="4" name="Grafik 3">
            <a:extLst>
              <a:ext uri="{FF2B5EF4-FFF2-40B4-BE49-F238E27FC236}">
                <a16:creationId xmlns:a16="http://schemas.microsoft.com/office/drawing/2014/main" id="{77A51633-EB9A-4D78-EC9F-8D32944FEE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66449" y="5927459"/>
            <a:ext cx="885951" cy="372563"/>
          </a:xfrm>
          <a:prstGeom prst="rect">
            <a:avLst/>
          </a:prstGeom>
        </p:spPr>
      </p:pic>
      <p:pic>
        <p:nvPicPr>
          <p:cNvPr id="5" name="Grafik 4">
            <a:extLst>
              <a:ext uri="{FF2B5EF4-FFF2-40B4-BE49-F238E27FC236}">
                <a16:creationId xmlns:a16="http://schemas.microsoft.com/office/drawing/2014/main" id="{4B9342EA-93E3-C941-7FFC-475B5F9991D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 b="33409"/>
          <a:stretch/>
        </p:blipFill>
        <p:spPr>
          <a:xfrm>
            <a:off x="1852147" y="5909804"/>
            <a:ext cx="785578" cy="371934"/>
          </a:xfrm>
          <a:prstGeom prst="rect">
            <a:avLst/>
          </a:prstGeom>
        </p:spPr>
      </p:pic>
      <p:pic>
        <p:nvPicPr>
          <p:cNvPr id="6" name="Grafik 5" descr="Ein Bild, das Text, Schild enthält.&#10;&#10;Automatisch generierte Beschreibung">
            <a:extLst>
              <a:ext uri="{FF2B5EF4-FFF2-40B4-BE49-F238E27FC236}">
                <a16:creationId xmlns:a16="http://schemas.microsoft.com/office/drawing/2014/main" id="{101714A8-3EF0-8280-2283-BFE80DC61CC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22378" y="5787429"/>
            <a:ext cx="1389077" cy="649698"/>
          </a:xfrm>
          <a:prstGeom prst="rect">
            <a:avLst/>
          </a:prstGeom>
        </p:spPr>
      </p:pic>
      <p:sp>
        <p:nvSpPr>
          <p:cNvPr id="7" name="Textfeld 6">
            <a:extLst>
              <a:ext uri="{FF2B5EF4-FFF2-40B4-BE49-F238E27FC236}">
                <a16:creationId xmlns:a16="http://schemas.microsoft.com/office/drawing/2014/main" id="{5103A156-CB91-DDC9-3797-429D520209CD}"/>
              </a:ext>
            </a:extLst>
          </p:cNvPr>
          <p:cNvSpPr txBox="1"/>
          <p:nvPr userDrawn="1"/>
        </p:nvSpPr>
        <p:spPr>
          <a:xfrm>
            <a:off x="1793182" y="5717122"/>
            <a:ext cx="956098" cy="169277"/>
          </a:xfrm>
          <a:prstGeom prst="rect">
            <a:avLst/>
          </a:prstGeom>
          <a:noFill/>
        </p:spPr>
        <p:txBody>
          <a:bodyPr wrap="square" rtlCol="0">
            <a:spAutoFit/>
          </a:bodyPr>
          <a:lstStyle/>
          <a:p>
            <a:r>
              <a:rPr lang="de-DE" sz="500" dirty="0"/>
              <a:t>EINE INITIATIVE VON</a:t>
            </a:r>
          </a:p>
        </p:txBody>
      </p:sp>
      <p:pic>
        <p:nvPicPr>
          <p:cNvPr id="8" name="Grafik 7">
            <a:extLst>
              <a:ext uri="{FF2B5EF4-FFF2-40B4-BE49-F238E27FC236}">
                <a16:creationId xmlns:a16="http://schemas.microsoft.com/office/drawing/2014/main" id="{8E805F5A-0FEB-DF77-6DE5-3D4A689EFC5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6275" y="5934476"/>
            <a:ext cx="1484756" cy="563704"/>
          </a:xfrm>
          <a:prstGeom prst="rect">
            <a:avLst/>
          </a:prstGeom>
        </p:spPr>
      </p:pic>
    </p:spTree>
    <p:extLst>
      <p:ext uri="{BB962C8B-B14F-4D97-AF65-F5344CB8AC3E}">
        <p14:creationId xmlns:p14="http://schemas.microsoft.com/office/powerpoint/2010/main" val="27213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Tex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02A55F-0197-4C83-BB45-08A03B070338}"/>
              </a:ext>
            </a:extLst>
          </p:cNvPr>
          <p:cNvSpPr>
            <a:spLocks noGrp="1"/>
          </p:cNvSpPr>
          <p:nvPr>
            <p:ph idx="1"/>
          </p:nvPr>
        </p:nvSpPr>
        <p:spPr>
          <a:xfrm>
            <a:off x="937352" y="2303308"/>
            <a:ext cx="10838479" cy="3480547"/>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685800" indent="-228600">
              <a:buClr>
                <a:srgbClr val="F07D00"/>
              </a:buClr>
              <a:buFont typeface="Wingdings" panose="05000000000000000000" pitchFamily="2" charset="2"/>
              <a:buChar char="§"/>
              <a:defRPr sz="1600">
                <a:solidFill>
                  <a:schemeClr val="bg1">
                    <a:lumMod val="50000"/>
                  </a:schemeClr>
                </a:solidFill>
              </a:defRPr>
            </a:lvl2pPr>
            <a:lvl3pPr marL="1143000" indent="-228600">
              <a:buClr>
                <a:srgbClr val="F07D00"/>
              </a:buClr>
              <a:buFont typeface="Wingdings" panose="05000000000000000000" pitchFamily="2" charset="2"/>
              <a:buChar char="§"/>
              <a:defRPr sz="1600">
                <a:solidFill>
                  <a:schemeClr val="bg1">
                    <a:lumMod val="50000"/>
                  </a:schemeClr>
                </a:solidFill>
              </a:defRPr>
            </a:lvl3pPr>
            <a:lvl4pPr marL="1600200" indent="-228600">
              <a:buClr>
                <a:srgbClr val="F07D00"/>
              </a:buClr>
              <a:buFont typeface="Wingdings" panose="05000000000000000000" pitchFamily="2" charset="2"/>
              <a:buChar char="§"/>
              <a:defRPr sz="1400">
                <a:solidFill>
                  <a:schemeClr val="bg1">
                    <a:lumMod val="50000"/>
                  </a:schemeClr>
                </a:solidFill>
              </a:defRPr>
            </a:lvl4pPr>
            <a:lvl5pPr marL="20574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8E6BC0E7-CDC8-436A-81CB-2D7496DC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5" name="Grafik 14">
            <a:extLst>
              <a:ext uri="{FF2B5EF4-FFF2-40B4-BE49-F238E27FC236}">
                <a16:creationId xmlns:a16="http://schemas.microsoft.com/office/drawing/2014/main" id="{5283BA61-FED3-4200-950F-EBDBB362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6" name="Datumsplatzhalter 3">
            <a:extLst>
              <a:ext uri="{FF2B5EF4-FFF2-40B4-BE49-F238E27FC236}">
                <a16:creationId xmlns:a16="http://schemas.microsoft.com/office/drawing/2014/main" id="{D5809FD1-AE39-43F6-A576-C7B548A43793}"/>
              </a:ext>
            </a:extLst>
          </p:cNvPr>
          <p:cNvSpPr>
            <a:spLocks noGrp="1"/>
          </p:cNvSpPr>
          <p:nvPr>
            <p:ph type="dt" sz="half" idx="10"/>
          </p:nvPr>
        </p:nvSpPr>
        <p:spPr>
          <a:xfrm>
            <a:off x="9905666" y="6356350"/>
            <a:ext cx="1085550" cy="365125"/>
          </a:xfrm>
        </p:spPr>
        <p:txBody>
          <a:bodyPr/>
          <a:lstStyle>
            <a:lvl1pPr algn="r">
              <a:defRPr/>
            </a:lvl1pPr>
          </a:lstStyle>
          <a:p>
            <a:fld id="{CA3FDBE9-D549-4214-8D01-A23E9DCC7647}" type="datetime1">
              <a:rPr lang="de-DE" smtClean="0"/>
              <a:t>24.01.2023</a:t>
            </a:fld>
            <a:endParaRPr lang="de-DE" dirty="0"/>
          </a:p>
        </p:txBody>
      </p:sp>
      <p:sp>
        <p:nvSpPr>
          <p:cNvPr id="17" name="Foliennummernplatzhalter 5">
            <a:extLst>
              <a:ext uri="{FF2B5EF4-FFF2-40B4-BE49-F238E27FC236}">
                <a16:creationId xmlns:a16="http://schemas.microsoft.com/office/drawing/2014/main" id="{937C1AB4-6E17-456B-9291-8DCA10C7F545}"/>
              </a:ext>
            </a:extLst>
          </p:cNvPr>
          <p:cNvSpPr>
            <a:spLocks noGrp="1"/>
          </p:cNvSpPr>
          <p:nvPr>
            <p:ph type="sldNum" sz="quarter" idx="12"/>
          </p:nvPr>
        </p:nvSpPr>
        <p:spPr>
          <a:xfrm>
            <a:off x="11090031" y="6356350"/>
            <a:ext cx="685800" cy="365125"/>
          </a:xfrm>
        </p:spPr>
        <p:txBody>
          <a:bodyPr/>
          <a:lstStyle/>
          <a:p>
            <a:fld id="{1001D6E4-277C-454F-8BDB-A51DA561E3F3}" type="slidenum">
              <a:rPr lang="de-DE" smtClean="0"/>
              <a:t>‹Nr.›</a:t>
            </a:fld>
            <a:endParaRPr lang="de-DE"/>
          </a:p>
        </p:txBody>
      </p:sp>
      <p:sp>
        <p:nvSpPr>
          <p:cNvPr id="4" name="Inhaltsplatzhalter 3">
            <a:extLst>
              <a:ext uri="{FF2B5EF4-FFF2-40B4-BE49-F238E27FC236}">
                <a16:creationId xmlns:a16="http://schemas.microsoft.com/office/drawing/2014/main" id="{3FB1C620-0EDC-440C-B66B-A984F7E6167D}"/>
              </a:ext>
            </a:extLst>
          </p:cNvPr>
          <p:cNvSpPr>
            <a:spLocks noGrp="1"/>
          </p:cNvSpPr>
          <p:nvPr>
            <p:ph sz="quarter" idx="13"/>
          </p:nvPr>
        </p:nvSpPr>
        <p:spPr>
          <a:xfrm>
            <a:off x="937352" y="1319788"/>
            <a:ext cx="10838478" cy="279856"/>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0" name="Textplatzhalter 9">
            <a:extLst>
              <a:ext uri="{FF2B5EF4-FFF2-40B4-BE49-F238E27FC236}">
                <a16:creationId xmlns:a16="http://schemas.microsoft.com/office/drawing/2014/main" id="{C314050D-81D7-42E4-A97D-9D0FB43FC8FC}"/>
              </a:ext>
            </a:extLst>
          </p:cNvPr>
          <p:cNvSpPr>
            <a:spLocks noGrp="1"/>
          </p:cNvSpPr>
          <p:nvPr>
            <p:ph type="body" sz="quarter" idx="14"/>
          </p:nvPr>
        </p:nvSpPr>
        <p:spPr>
          <a:xfrm>
            <a:off x="937352" y="1599643"/>
            <a:ext cx="10838478" cy="516517"/>
          </a:xfrm>
        </p:spPr>
        <p:txBody>
          <a:bodyPr>
            <a:normAutofit/>
          </a:bodyPr>
          <a:lstStyle>
            <a:lvl1pPr marL="0" indent="0">
              <a:buNone/>
              <a:defRPr sz="3000" spc="0">
                <a:solidFill>
                  <a:srgbClr val="F07D00"/>
                </a:solidFill>
              </a:defRPr>
            </a:lvl1pPr>
            <a:lvl2pPr marL="457200" indent="0">
              <a:buNone/>
              <a:defRPr/>
            </a:lvl2pPr>
          </a:lstStyle>
          <a:p>
            <a:pPr lvl="0"/>
            <a:r>
              <a:rPr lang="de-DE" dirty="0"/>
              <a:t>Mastertextformat bearbeiten</a:t>
            </a:r>
          </a:p>
        </p:txBody>
      </p:sp>
      <p:pic>
        <p:nvPicPr>
          <p:cNvPr id="11" name="Grafik 10">
            <a:extLst>
              <a:ext uri="{FF2B5EF4-FFF2-40B4-BE49-F238E27FC236}">
                <a16:creationId xmlns:a16="http://schemas.microsoft.com/office/drawing/2014/main" id="{DDF8F8E3-DCF8-4EC5-AF32-98D84B2188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215" y="289386"/>
            <a:ext cx="1805848" cy="685610"/>
          </a:xfrm>
          <a:prstGeom prst="rect">
            <a:avLst/>
          </a:prstGeom>
        </p:spPr>
      </p:pic>
    </p:spTree>
    <p:extLst>
      <p:ext uri="{BB962C8B-B14F-4D97-AF65-F5344CB8AC3E}">
        <p14:creationId xmlns:p14="http://schemas.microsoft.com/office/powerpoint/2010/main" val="51944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Text Bild">
    <p:spTree>
      <p:nvGrpSpPr>
        <p:cNvPr id="1" name=""/>
        <p:cNvGrpSpPr/>
        <p:nvPr/>
      </p:nvGrpSpPr>
      <p:grpSpPr>
        <a:xfrm>
          <a:off x="0" y="0"/>
          <a:ext cx="0" cy="0"/>
          <a:chOff x="0" y="0"/>
          <a:chExt cx="0" cy="0"/>
        </a:xfrm>
      </p:grpSpPr>
      <p:sp>
        <p:nvSpPr>
          <p:cNvPr id="14" name="Bildplatzhalter 10">
            <a:extLst>
              <a:ext uri="{FF2B5EF4-FFF2-40B4-BE49-F238E27FC236}">
                <a16:creationId xmlns:a16="http://schemas.microsoft.com/office/drawing/2014/main" id="{7E3DD6B3-BFB9-4A90-B400-1F6B0F7B5E90}"/>
              </a:ext>
            </a:extLst>
          </p:cNvPr>
          <p:cNvSpPr>
            <a:spLocks noGrp="1"/>
          </p:cNvSpPr>
          <p:nvPr>
            <p:ph type="pic" sz="quarter" idx="15"/>
          </p:nvPr>
        </p:nvSpPr>
        <p:spPr>
          <a:xfrm>
            <a:off x="937350" y="2303308"/>
            <a:ext cx="3150826" cy="3480547"/>
          </a:xfrm>
          <a:prstGeom prst="rect">
            <a:avLst/>
          </a:prstGeom>
        </p:spPr>
        <p:txBody>
          <a:bodyPr vert="horz">
            <a:normAutofit/>
          </a:bodyPr>
          <a:lstStyle>
            <a:lvl1pPr marL="0" indent="0">
              <a:buFontTx/>
              <a:buNone/>
              <a:defRPr sz="2000">
                <a:solidFill>
                  <a:schemeClr val="bg1">
                    <a:lumMod val="50000"/>
                  </a:schemeClr>
                </a:solidFill>
              </a:defRPr>
            </a:lvl1pPr>
          </a:lstStyle>
          <a:p>
            <a:pPr lvl="0"/>
            <a:endParaRPr lang="de-DE" noProof="0" dirty="0"/>
          </a:p>
        </p:txBody>
      </p:sp>
      <p:pic>
        <p:nvPicPr>
          <p:cNvPr id="23" name="Grafik 22">
            <a:extLst>
              <a:ext uri="{FF2B5EF4-FFF2-40B4-BE49-F238E27FC236}">
                <a16:creationId xmlns:a16="http://schemas.microsoft.com/office/drawing/2014/main" id="{3C0603DA-9149-4DF9-AAF2-FE2F57DD23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24" name="Grafik 23">
            <a:extLst>
              <a:ext uri="{FF2B5EF4-FFF2-40B4-BE49-F238E27FC236}">
                <a16:creationId xmlns:a16="http://schemas.microsoft.com/office/drawing/2014/main" id="{4B876029-FAB2-4460-8A9B-8A534824C5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25" name="Datumsplatzhalter 3">
            <a:extLst>
              <a:ext uri="{FF2B5EF4-FFF2-40B4-BE49-F238E27FC236}">
                <a16:creationId xmlns:a16="http://schemas.microsoft.com/office/drawing/2014/main" id="{6FE25671-C9BF-4AB2-9456-E1E89F00C44E}"/>
              </a:ext>
            </a:extLst>
          </p:cNvPr>
          <p:cNvSpPr>
            <a:spLocks noGrp="1"/>
          </p:cNvSpPr>
          <p:nvPr>
            <p:ph type="dt" sz="half" idx="10"/>
          </p:nvPr>
        </p:nvSpPr>
        <p:spPr>
          <a:xfrm>
            <a:off x="9905666" y="6356350"/>
            <a:ext cx="1085550" cy="365125"/>
          </a:xfrm>
        </p:spPr>
        <p:txBody>
          <a:bodyPr/>
          <a:lstStyle>
            <a:lvl1pPr algn="r">
              <a:defRPr/>
            </a:lvl1pPr>
          </a:lstStyle>
          <a:p>
            <a:fld id="{98FED5B0-2A70-47E9-83E8-81A9435CA2F3}" type="datetime1">
              <a:rPr lang="de-DE" smtClean="0"/>
              <a:t>24.01.2023</a:t>
            </a:fld>
            <a:endParaRPr lang="de-DE" dirty="0"/>
          </a:p>
        </p:txBody>
      </p:sp>
      <p:sp>
        <p:nvSpPr>
          <p:cNvPr id="26" name="Foliennummernplatzhalter 5">
            <a:extLst>
              <a:ext uri="{FF2B5EF4-FFF2-40B4-BE49-F238E27FC236}">
                <a16:creationId xmlns:a16="http://schemas.microsoft.com/office/drawing/2014/main" id="{23F501BB-FA47-47C7-8D2E-85CAE66E1C9F}"/>
              </a:ext>
            </a:extLst>
          </p:cNvPr>
          <p:cNvSpPr>
            <a:spLocks noGrp="1"/>
          </p:cNvSpPr>
          <p:nvPr>
            <p:ph type="sldNum" sz="quarter" idx="12"/>
          </p:nvPr>
        </p:nvSpPr>
        <p:spPr>
          <a:xfrm>
            <a:off x="11090031" y="6356350"/>
            <a:ext cx="685800" cy="365125"/>
          </a:xfrm>
        </p:spPr>
        <p:txBody>
          <a:bodyPr/>
          <a:lstStyle/>
          <a:p>
            <a:fld id="{1001D6E4-277C-454F-8BDB-A51DA561E3F3}" type="slidenum">
              <a:rPr lang="de-DE" smtClean="0"/>
              <a:t>‹Nr.›</a:t>
            </a:fld>
            <a:endParaRPr lang="de-DE"/>
          </a:p>
        </p:txBody>
      </p:sp>
      <p:sp>
        <p:nvSpPr>
          <p:cNvPr id="27" name="Inhaltsplatzhalter 2">
            <a:extLst>
              <a:ext uri="{FF2B5EF4-FFF2-40B4-BE49-F238E27FC236}">
                <a16:creationId xmlns:a16="http://schemas.microsoft.com/office/drawing/2014/main" id="{13AEB578-8687-4424-993E-F668A5FBC852}"/>
              </a:ext>
            </a:extLst>
          </p:cNvPr>
          <p:cNvSpPr>
            <a:spLocks noGrp="1"/>
          </p:cNvSpPr>
          <p:nvPr>
            <p:ph idx="1"/>
          </p:nvPr>
        </p:nvSpPr>
        <p:spPr>
          <a:xfrm>
            <a:off x="4323203" y="2303308"/>
            <a:ext cx="7452627" cy="3480547"/>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685800" indent="-228600">
              <a:buClr>
                <a:srgbClr val="F07D00"/>
              </a:buClr>
              <a:buFont typeface="Wingdings" panose="05000000000000000000" pitchFamily="2" charset="2"/>
              <a:buChar char="§"/>
              <a:defRPr sz="1600">
                <a:solidFill>
                  <a:schemeClr val="bg1">
                    <a:lumMod val="50000"/>
                  </a:schemeClr>
                </a:solidFill>
              </a:defRPr>
            </a:lvl2pPr>
            <a:lvl3pPr marL="1143000" indent="-228600">
              <a:buClr>
                <a:srgbClr val="F07D00"/>
              </a:buClr>
              <a:buFont typeface="Wingdings" panose="05000000000000000000" pitchFamily="2" charset="2"/>
              <a:buChar char="§"/>
              <a:defRPr sz="1600">
                <a:solidFill>
                  <a:schemeClr val="bg1">
                    <a:lumMod val="50000"/>
                  </a:schemeClr>
                </a:solidFill>
              </a:defRPr>
            </a:lvl3pPr>
            <a:lvl4pPr marL="1600200" indent="-228600">
              <a:buClr>
                <a:srgbClr val="F07D00"/>
              </a:buClr>
              <a:buFont typeface="Wingdings" panose="05000000000000000000" pitchFamily="2" charset="2"/>
              <a:buChar char="§"/>
              <a:defRPr sz="1400">
                <a:solidFill>
                  <a:schemeClr val="bg1">
                    <a:lumMod val="50000"/>
                  </a:schemeClr>
                </a:solidFill>
              </a:defRPr>
            </a:lvl4pPr>
            <a:lvl5pPr marL="20574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Inhaltsplatzhalter 3">
            <a:extLst>
              <a:ext uri="{FF2B5EF4-FFF2-40B4-BE49-F238E27FC236}">
                <a16:creationId xmlns:a16="http://schemas.microsoft.com/office/drawing/2014/main" id="{788C6D97-9CE9-4251-98E3-AE6BBB456736}"/>
              </a:ext>
            </a:extLst>
          </p:cNvPr>
          <p:cNvSpPr>
            <a:spLocks noGrp="1"/>
          </p:cNvSpPr>
          <p:nvPr>
            <p:ph sz="quarter" idx="13"/>
          </p:nvPr>
        </p:nvSpPr>
        <p:spPr>
          <a:xfrm>
            <a:off x="937352" y="1319788"/>
            <a:ext cx="10838478" cy="279856"/>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6" name="Textplatzhalter 9">
            <a:extLst>
              <a:ext uri="{FF2B5EF4-FFF2-40B4-BE49-F238E27FC236}">
                <a16:creationId xmlns:a16="http://schemas.microsoft.com/office/drawing/2014/main" id="{55E7B22C-E909-419D-94B7-423EDF693B03}"/>
              </a:ext>
            </a:extLst>
          </p:cNvPr>
          <p:cNvSpPr>
            <a:spLocks noGrp="1"/>
          </p:cNvSpPr>
          <p:nvPr>
            <p:ph type="body" sz="quarter" idx="14"/>
          </p:nvPr>
        </p:nvSpPr>
        <p:spPr>
          <a:xfrm>
            <a:off x="937352" y="1599643"/>
            <a:ext cx="10838478" cy="516517"/>
          </a:xfrm>
        </p:spPr>
        <p:txBody>
          <a:bodyPr>
            <a:normAutofit/>
          </a:bodyPr>
          <a:lstStyle>
            <a:lvl1pPr marL="0" indent="0">
              <a:buNone/>
              <a:defRPr sz="3000" spc="0">
                <a:solidFill>
                  <a:srgbClr val="F07D00"/>
                </a:solidFill>
              </a:defRPr>
            </a:lvl1pPr>
            <a:lvl2pPr marL="457200" indent="0">
              <a:buNone/>
              <a:defRPr/>
            </a:lvl2pPr>
          </a:lstStyle>
          <a:p>
            <a:pPr lvl="0"/>
            <a:r>
              <a:rPr lang="de-DE" dirty="0"/>
              <a:t>Mastertextformat bearbeiten</a:t>
            </a:r>
          </a:p>
        </p:txBody>
      </p:sp>
      <p:pic>
        <p:nvPicPr>
          <p:cNvPr id="12" name="Grafik 11">
            <a:extLst>
              <a:ext uri="{FF2B5EF4-FFF2-40B4-BE49-F238E27FC236}">
                <a16:creationId xmlns:a16="http://schemas.microsoft.com/office/drawing/2014/main" id="{5F0CFB6F-3C38-476F-AE9C-59D5C6A0BA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215" y="289386"/>
            <a:ext cx="1805848" cy="685610"/>
          </a:xfrm>
          <a:prstGeom prst="rect">
            <a:avLst/>
          </a:prstGeom>
        </p:spPr>
      </p:pic>
    </p:spTree>
    <p:extLst>
      <p:ext uri="{BB962C8B-B14F-4D97-AF65-F5344CB8AC3E}">
        <p14:creationId xmlns:p14="http://schemas.microsoft.com/office/powerpoint/2010/main" val="126763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Text Text">
    <p:spTree>
      <p:nvGrpSpPr>
        <p:cNvPr id="1" name=""/>
        <p:cNvGrpSpPr/>
        <p:nvPr/>
      </p:nvGrpSpPr>
      <p:grpSpPr>
        <a:xfrm>
          <a:off x="0" y="0"/>
          <a:ext cx="0" cy="0"/>
          <a:chOff x="0" y="0"/>
          <a:chExt cx="0" cy="0"/>
        </a:xfrm>
      </p:grpSpPr>
      <p:pic>
        <p:nvPicPr>
          <p:cNvPr id="25" name="Grafik 24">
            <a:extLst>
              <a:ext uri="{FF2B5EF4-FFF2-40B4-BE49-F238E27FC236}">
                <a16:creationId xmlns:a16="http://schemas.microsoft.com/office/drawing/2014/main" id="{5263D76C-5968-4039-BDF8-8B56354AA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26" name="Grafik 25">
            <a:extLst>
              <a:ext uri="{FF2B5EF4-FFF2-40B4-BE49-F238E27FC236}">
                <a16:creationId xmlns:a16="http://schemas.microsoft.com/office/drawing/2014/main" id="{C8557170-22ED-40E3-B5D0-E91B18E3C8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27" name="Datumsplatzhalter 3">
            <a:extLst>
              <a:ext uri="{FF2B5EF4-FFF2-40B4-BE49-F238E27FC236}">
                <a16:creationId xmlns:a16="http://schemas.microsoft.com/office/drawing/2014/main" id="{B264CCE7-2211-4C44-8A32-89A2F3CAE27B}"/>
              </a:ext>
            </a:extLst>
          </p:cNvPr>
          <p:cNvSpPr>
            <a:spLocks noGrp="1"/>
          </p:cNvSpPr>
          <p:nvPr>
            <p:ph type="dt" sz="half" idx="10"/>
          </p:nvPr>
        </p:nvSpPr>
        <p:spPr>
          <a:xfrm>
            <a:off x="9905666" y="6356350"/>
            <a:ext cx="1085550" cy="365125"/>
          </a:xfrm>
        </p:spPr>
        <p:txBody>
          <a:bodyPr/>
          <a:lstStyle>
            <a:lvl1pPr algn="r">
              <a:defRPr/>
            </a:lvl1pPr>
          </a:lstStyle>
          <a:p>
            <a:fld id="{3B17271B-E65D-4745-AD65-A0AA9997F863}" type="datetime1">
              <a:rPr lang="de-DE" smtClean="0"/>
              <a:t>24.01.2023</a:t>
            </a:fld>
            <a:endParaRPr lang="de-DE" dirty="0"/>
          </a:p>
        </p:txBody>
      </p:sp>
      <p:sp>
        <p:nvSpPr>
          <p:cNvPr id="28" name="Foliennummernplatzhalter 5">
            <a:extLst>
              <a:ext uri="{FF2B5EF4-FFF2-40B4-BE49-F238E27FC236}">
                <a16:creationId xmlns:a16="http://schemas.microsoft.com/office/drawing/2014/main" id="{30A95412-0E2A-4618-9223-B0A225A5ED34}"/>
              </a:ext>
            </a:extLst>
          </p:cNvPr>
          <p:cNvSpPr>
            <a:spLocks noGrp="1"/>
          </p:cNvSpPr>
          <p:nvPr>
            <p:ph type="sldNum" sz="quarter" idx="12"/>
          </p:nvPr>
        </p:nvSpPr>
        <p:spPr>
          <a:xfrm>
            <a:off x="11090031" y="6356350"/>
            <a:ext cx="685800" cy="365125"/>
          </a:xfrm>
        </p:spPr>
        <p:txBody>
          <a:bodyPr/>
          <a:lstStyle/>
          <a:p>
            <a:fld id="{1001D6E4-277C-454F-8BDB-A51DA561E3F3}" type="slidenum">
              <a:rPr lang="de-DE" smtClean="0"/>
              <a:t>‹Nr.›</a:t>
            </a:fld>
            <a:endParaRPr lang="de-DE"/>
          </a:p>
        </p:txBody>
      </p:sp>
      <p:sp>
        <p:nvSpPr>
          <p:cNvPr id="30" name="Inhaltsplatzhalter 2">
            <a:extLst>
              <a:ext uri="{FF2B5EF4-FFF2-40B4-BE49-F238E27FC236}">
                <a16:creationId xmlns:a16="http://schemas.microsoft.com/office/drawing/2014/main" id="{98C9FC86-BA62-48CC-9313-96192E34FE6D}"/>
              </a:ext>
            </a:extLst>
          </p:cNvPr>
          <p:cNvSpPr>
            <a:spLocks noGrp="1"/>
          </p:cNvSpPr>
          <p:nvPr>
            <p:ph idx="1"/>
          </p:nvPr>
        </p:nvSpPr>
        <p:spPr>
          <a:xfrm>
            <a:off x="937353" y="2303308"/>
            <a:ext cx="5240709" cy="3480548"/>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685800" indent="-228600">
              <a:buClr>
                <a:srgbClr val="F07D00"/>
              </a:buClr>
              <a:buFont typeface="Wingdings" panose="05000000000000000000" pitchFamily="2" charset="2"/>
              <a:buChar char="§"/>
              <a:defRPr sz="1600">
                <a:solidFill>
                  <a:schemeClr val="bg1">
                    <a:lumMod val="50000"/>
                  </a:schemeClr>
                </a:solidFill>
              </a:defRPr>
            </a:lvl2pPr>
            <a:lvl3pPr marL="1143000" indent="-228600">
              <a:buClr>
                <a:srgbClr val="F07D00"/>
              </a:buClr>
              <a:buFont typeface="Wingdings" panose="05000000000000000000" pitchFamily="2" charset="2"/>
              <a:buChar char="§"/>
              <a:defRPr sz="1600">
                <a:solidFill>
                  <a:schemeClr val="bg1">
                    <a:lumMod val="50000"/>
                  </a:schemeClr>
                </a:solidFill>
              </a:defRPr>
            </a:lvl3pPr>
            <a:lvl4pPr marL="1600200" indent="-228600">
              <a:buClr>
                <a:srgbClr val="F07D00"/>
              </a:buClr>
              <a:buFont typeface="Wingdings" panose="05000000000000000000" pitchFamily="2" charset="2"/>
              <a:buChar char="§"/>
              <a:defRPr sz="1400">
                <a:solidFill>
                  <a:schemeClr val="bg1">
                    <a:lumMod val="50000"/>
                  </a:schemeClr>
                </a:solidFill>
              </a:defRPr>
            </a:lvl4pPr>
            <a:lvl5pPr marL="20574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1" name="Inhaltsplatzhalter 2">
            <a:extLst>
              <a:ext uri="{FF2B5EF4-FFF2-40B4-BE49-F238E27FC236}">
                <a16:creationId xmlns:a16="http://schemas.microsoft.com/office/drawing/2014/main" id="{DBD66245-5588-462D-8A0D-58C7E31A3ECE}"/>
              </a:ext>
            </a:extLst>
          </p:cNvPr>
          <p:cNvSpPr>
            <a:spLocks noGrp="1"/>
          </p:cNvSpPr>
          <p:nvPr>
            <p:ph idx="19"/>
          </p:nvPr>
        </p:nvSpPr>
        <p:spPr>
          <a:xfrm>
            <a:off x="6535121" y="2303308"/>
            <a:ext cx="5240709" cy="3480548"/>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685800" indent="-228600">
              <a:buClr>
                <a:srgbClr val="F07D00"/>
              </a:buClr>
              <a:buFont typeface="Wingdings" panose="05000000000000000000" pitchFamily="2" charset="2"/>
              <a:buChar char="§"/>
              <a:defRPr sz="1600">
                <a:solidFill>
                  <a:schemeClr val="bg1">
                    <a:lumMod val="50000"/>
                  </a:schemeClr>
                </a:solidFill>
              </a:defRPr>
            </a:lvl2pPr>
            <a:lvl3pPr marL="1143000" indent="-228600">
              <a:buClr>
                <a:srgbClr val="F07D00"/>
              </a:buClr>
              <a:buFont typeface="Wingdings" panose="05000000000000000000" pitchFamily="2" charset="2"/>
              <a:buChar char="§"/>
              <a:defRPr sz="1600">
                <a:solidFill>
                  <a:schemeClr val="bg1">
                    <a:lumMod val="50000"/>
                  </a:schemeClr>
                </a:solidFill>
              </a:defRPr>
            </a:lvl3pPr>
            <a:lvl4pPr marL="1600200" indent="-228600">
              <a:buClr>
                <a:srgbClr val="F07D00"/>
              </a:buClr>
              <a:buFont typeface="Wingdings" panose="05000000000000000000" pitchFamily="2" charset="2"/>
              <a:buChar char="§"/>
              <a:defRPr sz="1400">
                <a:solidFill>
                  <a:schemeClr val="bg1">
                    <a:lumMod val="50000"/>
                  </a:schemeClr>
                </a:solidFill>
              </a:defRPr>
            </a:lvl4pPr>
            <a:lvl5pPr marL="20574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Inhaltsplatzhalter 3">
            <a:extLst>
              <a:ext uri="{FF2B5EF4-FFF2-40B4-BE49-F238E27FC236}">
                <a16:creationId xmlns:a16="http://schemas.microsoft.com/office/drawing/2014/main" id="{353D3DF2-0E04-4336-AD0C-D1AC273C5237}"/>
              </a:ext>
            </a:extLst>
          </p:cNvPr>
          <p:cNvSpPr>
            <a:spLocks noGrp="1"/>
          </p:cNvSpPr>
          <p:nvPr>
            <p:ph sz="quarter" idx="13"/>
          </p:nvPr>
        </p:nvSpPr>
        <p:spPr>
          <a:xfrm>
            <a:off x="937352" y="1319788"/>
            <a:ext cx="10838478" cy="279856"/>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3" name="Textplatzhalter 9">
            <a:extLst>
              <a:ext uri="{FF2B5EF4-FFF2-40B4-BE49-F238E27FC236}">
                <a16:creationId xmlns:a16="http://schemas.microsoft.com/office/drawing/2014/main" id="{A66A46E2-9DCC-46CF-8CA9-89F1CD923852}"/>
              </a:ext>
            </a:extLst>
          </p:cNvPr>
          <p:cNvSpPr>
            <a:spLocks noGrp="1"/>
          </p:cNvSpPr>
          <p:nvPr>
            <p:ph type="body" sz="quarter" idx="14"/>
          </p:nvPr>
        </p:nvSpPr>
        <p:spPr>
          <a:xfrm>
            <a:off x="937352" y="1599643"/>
            <a:ext cx="10838478" cy="516517"/>
          </a:xfrm>
        </p:spPr>
        <p:txBody>
          <a:bodyPr>
            <a:normAutofit/>
          </a:bodyPr>
          <a:lstStyle>
            <a:lvl1pPr marL="0" indent="0">
              <a:buNone/>
              <a:defRPr sz="3000" spc="0">
                <a:solidFill>
                  <a:srgbClr val="F07D00"/>
                </a:solidFill>
              </a:defRPr>
            </a:lvl1pPr>
            <a:lvl2pPr marL="457200" indent="0">
              <a:buNone/>
              <a:defRPr/>
            </a:lvl2pPr>
          </a:lstStyle>
          <a:p>
            <a:pPr lvl="0"/>
            <a:r>
              <a:rPr lang="de-DE" dirty="0"/>
              <a:t>Mastertextformat bearbeiten</a:t>
            </a:r>
          </a:p>
        </p:txBody>
      </p:sp>
      <p:pic>
        <p:nvPicPr>
          <p:cNvPr id="11" name="Grafik 10">
            <a:extLst>
              <a:ext uri="{FF2B5EF4-FFF2-40B4-BE49-F238E27FC236}">
                <a16:creationId xmlns:a16="http://schemas.microsoft.com/office/drawing/2014/main" id="{6044C35D-0DEF-4CB5-B66A-B6428768EA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215" y="289386"/>
            <a:ext cx="1805848" cy="685610"/>
          </a:xfrm>
          <a:prstGeom prst="rect">
            <a:avLst/>
          </a:prstGeom>
        </p:spPr>
      </p:pic>
    </p:spTree>
    <p:extLst>
      <p:ext uri="{BB962C8B-B14F-4D97-AF65-F5344CB8AC3E}">
        <p14:creationId xmlns:p14="http://schemas.microsoft.com/office/powerpoint/2010/main" val="288013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ahl 1">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917706-8091-46DD-ADD9-7CF61E1F93D5}"/>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0"/>
            <a:ext cx="12192000" cy="6858000"/>
          </a:xfrm>
          <a:prstGeom prst="rect">
            <a:avLst/>
          </a:prstGeom>
        </p:spPr>
      </p:pic>
      <p:pic>
        <p:nvPicPr>
          <p:cNvPr id="15" name="Grafik 14">
            <a:extLst>
              <a:ext uri="{FF2B5EF4-FFF2-40B4-BE49-F238E27FC236}">
                <a16:creationId xmlns:a16="http://schemas.microsoft.com/office/drawing/2014/main" id="{6355F800-A749-47B4-BB48-3CC35C491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6" name="Grafik 15">
            <a:extLst>
              <a:ext uri="{FF2B5EF4-FFF2-40B4-BE49-F238E27FC236}">
                <a16:creationId xmlns:a16="http://schemas.microsoft.com/office/drawing/2014/main" id="{B278FD5E-D248-4D27-A9C0-C8C5C7B84F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8" name="Datumsplatzhalter 3">
            <a:extLst>
              <a:ext uri="{FF2B5EF4-FFF2-40B4-BE49-F238E27FC236}">
                <a16:creationId xmlns:a16="http://schemas.microsoft.com/office/drawing/2014/main" id="{0697BA98-839F-4F78-BA7C-AD78A2D2598B}"/>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A6C5771C-DD09-4016-80F7-4588BA0E13CF}" type="datetime1">
              <a:rPr lang="de-DE" smtClean="0"/>
              <a:pPr/>
              <a:t>24.01.2023</a:t>
            </a:fld>
            <a:endParaRPr lang="de-DE" dirty="0"/>
          </a:p>
        </p:txBody>
      </p:sp>
      <p:sp>
        <p:nvSpPr>
          <p:cNvPr id="23" name="Foliennummernplatzhalter 5">
            <a:extLst>
              <a:ext uri="{FF2B5EF4-FFF2-40B4-BE49-F238E27FC236}">
                <a16:creationId xmlns:a16="http://schemas.microsoft.com/office/drawing/2014/main" id="{A7C9122D-6948-4D9C-8605-9C38468FC0E3}"/>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12" name="Textplatzhalter 9">
            <a:extLst>
              <a:ext uri="{FF2B5EF4-FFF2-40B4-BE49-F238E27FC236}">
                <a16:creationId xmlns:a16="http://schemas.microsoft.com/office/drawing/2014/main" id="{3C5EA5BF-6776-4897-A710-10A4DD5FD698}"/>
              </a:ext>
            </a:extLst>
          </p:cNvPr>
          <p:cNvSpPr>
            <a:spLocks noGrp="1"/>
          </p:cNvSpPr>
          <p:nvPr>
            <p:ph type="body" sz="quarter" idx="14"/>
          </p:nvPr>
        </p:nvSpPr>
        <p:spPr>
          <a:xfrm>
            <a:off x="0" y="1757698"/>
            <a:ext cx="12192000" cy="516517"/>
          </a:xfrm>
        </p:spPr>
        <p:txBody>
          <a:bodyPr>
            <a:normAutofit/>
          </a:bodyPr>
          <a:lstStyle>
            <a:lvl1pPr marL="0" indent="0" algn="ctr">
              <a:buFont typeface="Wingdings" panose="05000000000000000000" pitchFamily="2" charset="2"/>
              <a:buNone/>
              <a:defRPr sz="3000" spc="0">
                <a:solidFill>
                  <a:srgbClr val="004C89"/>
                </a:solidFill>
              </a:defRPr>
            </a:lvl1pPr>
            <a:lvl2pPr marL="457200" indent="0">
              <a:buNone/>
              <a:defRPr/>
            </a:lvl2pPr>
          </a:lstStyle>
          <a:p>
            <a:pPr lvl="0"/>
            <a:r>
              <a:rPr lang="de-DE" dirty="0"/>
              <a:t>Mastertextformat bearbeiten</a:t>
            </a:r>
          </a:p>
        </p:txBody>
      </p:sp>
      <p:sp>
        <p:nvSpPr>
          <p:cNvPr id="13" name="Textplatzhalter 9">
            <a:extLst>
              <a:ext uri="{FF2B5EF4-FFF2-40B4-BE49-F238E27FC236}">
                <a16:creationId xmlns:a16="http://schemas.microsoft.com/office/drawing/2014/main" id="{D72185C2-D313-474C-B12D-DC97F9DC82AE}"/>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spc="300">
                <a:solidFill>
                  <a:srgbClr val="004C89"/>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31185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halt 1">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A2D0BF38-8F44-4C97-AE2D-2EC42B4B57F7}"/>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0"/>
            <a:ext cx="12192000" cy="6858000"/>
          </a:xfrm>
          <a:prstGeom prst="rect">
            <a:avLst/>
          </a:prstGeom>
        </p:spPr>
      </p:pic>
      <p:pic>
        <p:nvPicPr>
          <p:cNvPr id="9" name="Grafik 8">
            <a:extLst>
              <a:ext uri="{FF2B5EF4-FFF2-40B4-BE49-F238E27FC236}">
                <a16:creationId xmlns:a16="http://schemas.microsoft.com/office/drawing/2014/main" id="{6965ACD0-8B32-462F-9851-FDB96CAF4A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0" name="Grafik 9">
            <a:extLst>
              <a:ext uri="{FF2B5EF4-FFF2-40B4-BE49-F238E27FC236}">
                <a16:creationId xmlns:a16="http://schemas.microsoft.com/office/drawing/2014/main" id="{2ECE798A-2AFF-47B1-BEF9-39C72BC9F5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5" name="Datumsplatzhalter 3">
            <a:extLst>
              <a:ext uri="{FF2B5EF4-FFF2-40B4-BE49-F238E27FC236}">
                <a16:creationId xmlns:a16="http://schemas.microsoft.com/office/drawing/2014/main" id="{BAE0EF5E-49B5-4D48-BF92-DA3E2D83FFB8}"/>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B7455264-88DD-4D13-A452-DD4C39AF4F19}" type="datetime1">
              <a:rPr lang="de-DE" smtClean="0"/>
              <a:pPr/>
              <a:t>24.01.2023</a:t>
            </a:fld>
            <a:endParaRPr lang="de-DE" dirty="0"/>
          </a:p>
        </p:txBody>
      </p:sp>
      <p:sp>
        <p:nvSpPr>
          <p:cNvPr id="16" name="Foliennummernplatzhalter 5">
            <a:extLst>
              <a:ext uri="{FF2B5EF4-FFF2-40B4-BE49-F238E27FC236}">
                <a16:creationId xmlns:a16="http://schemas.microsoft.com/office/drawing/2014/main" id="{79C89EE8-8023-4898-9A80-36F4BA8FD4CE}"/>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20" name="Inhaltsplatzhalter 2">
            <a:extLst>
              <a:ext uri="{FF2B5EF4-FFF2-40B4-BE49-F238E27FC236}">
                <a16:creationId xmlns:a16="http://schemas.microsoft.com/office/drawing/2014/main" id="{5D7490C3-AAFE-430C-A61B-7BED7923B399}"/>
              </a:ext>
            </a:extLst>
          </p:cNvPr>
          <p:cNvSpPr>
            <a:spLocks noGrp="1"/>
          </p:cNvSpPr>
          <p:nvPr>
            <p:ph idx="13"/>
          </p:nvPr>
        </p:nvSpPr>
        <p:spPr>
          <a:xfrm>
            <a:off x="937353" y="1801002"/>
            <a:ext cx="10838478" cy="3959911"/>
          </a:xfrm>
        </p:spPr>
        <p:txBody>
          <a:bodyPr>
            <a:normAutofit/>
          </a:bodyPr>
          <a:lstStyle>
            <a:lvl1pPr marL="228600" indent="-228600">
              <a:buClr>
                <a:srgbClr val="004C89"/>
              </a:buClr>
              <a:buFont typeface="Wingdings" panose="05000000000000000000" pitchFamily="2" charset="2"/>
              <a:buChar char="§"/>
              <a:defRPr sz="1800">
                <a:solidFill>
                  <a:srgbClr val="004C89"/>
                </a:solidFill>
              </a:defRPr>
            </a:lvl1pPr>
            <a:lvl2pPr marL="685800" indent="-228600">
              <a:buClr>
                <a:srgbClr val="004C89"/>
              </a:buClr>
              <a:buFont typeface="Wingdings" panose="05000000000000000000" pitchFamily="2" charset="2"/>
              <a:buChar char="§"/>
              <a:defRPr sz="1600">
                <a:solidFill>
                  <a:srgbClr val="004C89"/>
                </a:solidFill>
              </a:defRPr>
            </a:lvl2pPr>
            <a:lvl3pPr marL="1143000" indent="-228600">
              <a:buClr>
                <a:srgbClr val="004C89"/>
              </a:buClr>
              <a:buFont typeface="Wingdings" panose="05000000000000000000" pitchFamily="2" charset="2"/>
              <a:buChar char="§"/>
              <a:defRPr sz="1600">
                <a:solidFill>
                  <a:srgbClr val="004C89"/>
                </a:solidFill>
              </a:defRPr>
            </a:lvl3pPr>
            <a:lvl4pPr marL="1600200" indent="-228600">
              <a:buClr>
                <a:srgbClr val="004C89"/>
              </a:buClr>
              <a:buFont typeface="Wingdings" panose="05000000000000000000" pitchFamily="2" charset="2"/>
              <a:buChar char="§"/>
              <a:defRPr sz="1400">
                <a:solidFill>
                  <a:srgbClr val="004C89"/>
                </a:solidFill>
              </a:defRPr>
            </a:lvl4pPr>
            <a:lvl5pPr marL="2057400" indent="-228600">
              <a:buClr>
                <a:srgbClr val="004C89"/>
              </a:buClr>
              <a:buFont typeface="Wingdings" panose="05000000000000000000" pitchFamily="2" charset="2"/>
              <a:buChar char="§"/>
              <a:defRPr sz="1400">
                <a:solidFill>
                  <a:srgbClr val="004C89"/>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3">
            <a:extLst>
              <a:ext uri="{FF2B5EF4-FFF2-40B4-BE49-F238E27FC236}">
                <a16:creationId xmlns:a16="http://schemas.microsoft.com/office/drawing/2014/main" id="{568CF753-C178-49E6-BB85-67D66034D637}"/>
              </a:ext>
            </a:extLst>
          </p:cNvPr>
          <p:cNvSpPr>
            <a:spLocks noGrp="1"/>
          </p:cNvSpPr>
          <p:nvPr>
            <p:ph sz="quarter" idx="14"/>
          </p:nvPr>
        </p:nvSpPr>
        <p:spPr>
          <a:xfrm>
            <a:off x="937352" y="817231"/>
            <a:ext cx="10838478"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2" name="Textplatzhalter 9">
            <a:extLst>
              <a:ext uri="{FF2B5EF4-FFF2-40B4-BE49-F238E27FC236}">
                <a16:creationId xmlns:a16="http://schemas.microsoft.com/office/drawing/2014/main" id="{CF76EFA8-C2D3-4608-BE55-D31E5ECDB862}"/>
              </a:ext>
            </a:extLst>
          </p:cNvPr>
          <p:cNvSpPr>
            <a:spLocks noGrp="1"/>
          </p:cNvSpPr>
          <p:nvPr>
            <p:ph type="body" sz="quarter" idx="15"/>
          </p:nvPr>
        </p:nvSpPr>
        <p:spPr>
          <a:xfrm>
            <a:off x="937352" y="1097087"/>
            <a:ext cx="10838478" cy="516517"/>
          </a:xfrm>
        </p:spPr>
        <p:txBody>
          <a:bodyPr>
            <a:normAutofit/>
          </a:bodyPr>
          <a:lstStyle>
            <a:lvl1pPr marL="0" indent="0">
              <a:buNone/>
              <a:defRPr sz="3000" spc="0">
                <a:solidFill>
                  <a:srgbClr val="004C89"/>
                </a:solidFill>
              </a:defRPr>
            </a:lvl1pPr>
            <a:lvl2pPr marL="457200" indent="0">
              <a:buNone/>
              <a:defRPr/>
            </a:lvl2pPr>
          </a:lstStyle>
          <a:p>
            <a:pPr lvl="0"/>
            <a:r>
              <a:rPr lang="de-DE" dirty="0"/>
              <a:t>Mastertextformat bearbeiten</a:t>
            </a:r>
          </a:p>
        </p:txBody>
      </p:sp>
    </p:spTree>
    <p:extLst>
      <p:ext uri="{BB962C8B-B14F-4D97-AF65-F5344CB8AC3E}">
        <p14:creationId xmlns:p14="http://schemas.microsoft.com/office/powerpoint/2010/main" val="51497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Zahl 1">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917706-8091-46DD-ADD9-7CF61E1F93D5}"/>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0"/>
            <a:ext cx="12191999" cy="6858000"/>
          </a:xfrm>
          <a:prstGeom prst="rect">
            <a:avLst/>
          </a:prstGeom>
        </p:spPr>
      </p:pic>
      <p:pic>
        <p:nvPicPr>
          <p:cNvPr id="15" name="Grafik 14">
            <a:extLst>
              <a:ext uri="{FF2B5EF4-FFF2-40B4-BE49-F238E27FC236}">
                <a16:creationId xmlns:a16="http://schemas.microsoft.com/office/drawing/2014/main" id="{6355F800-A749-47B4-BB48-3CC35C491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6" name="Grafik 15">
            <a:extLst>
              <a:ext uri="{FF2B5EF4-FFF2-40B4-BE49-F238E27FC236}">
                <a16:creationId xmlns:a16="http://schemas.microsoft.com/office/drawing/2014/main" id="{B278FD5E-D248-4D27-A9C0-C8C5C7B84F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8" name="Datumsplatzhalter 3">
            <a:extLst>
              <a:ext uri="{FF2B5EF4-FFF2-40B4-BE49-F238E27FC236}">
                <a16:creationId xmlns:a16="http://schemas.microsoft.com/office/drawing/2014/main" id="{0697BA98-839F-4F78-BA7C-AD78A2D2598B}"/>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A6C5771C-DD09-4016-80F7-4588BA0E13CF}" type="datetime1">
              <a:rPr lang="de-DE" smtClean="0"/>
              <a:pPr/>
              <a:t>24.01.2023</a:t>
            </a:fld>
            <a:endParaRPr lang="de-DE" dirty="0"/>
          </a:p>
        </p:txBody>
      </p:sp>
      <p:sp>
        <p:nvSpPr>
          <p:cNvPr id="23" name="Foliennummernplatzhalter 5">
            <a:extLst>
              <a:ext uri="{FF2B5EF4-FFF2-40B4-BE49-F238E27FC236}">
                <a16:creationId xmlns:a16="http://schemas.microsoft.com/office/drawing/2014/main" id="{A7C9122D-6948-4D9C-8605-9C38468FC0E3}"/>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12" name="Textplatzhalter 9">
            <a:extLst>
              <a:ext uri="{FF2B5EF4-FFF2-40B4-BE49-F238E27FC236}">
                <a16:creationId xmlns:a16="http://schemas.microsoft.com/office/drawing/2014/main" id="{3C5EA5BF-6776-4897-A710-10A4DD5FD698}"/>
              </a:ext>
            </a:extLst>
          </p:cNvPr>
          <p:cNvSpPr>
            <a:spLocks noGrp="1"/>
          </p:cNvSpPr>
          <p:nvPr>
            <p:ph type="body" sz="quarter" idx="14"/>
          </p:nvPr>
        </p:nvSpPr>
        <p:spPr>
          <a:xfrm>
            <a:off x="0" y="1757698"/>
            <a:ext cx="12192000" cy="516517"/>
          </a:xfrm>
        </p:spPr>
        <p:txBody>
          <a:bodyPr>
            <a:normAutofit/>
          </a:bodyPr>
          <a:lstStyle>
            <a:lvl1pPr marL="0" indent="0" algn="ctr">
              <a:buFont typeface="Wingdings" panose="05000000000000000000" pitchFamily="2" charset="2"/>
              <a:buNone/>
              <a:defRPr sz="3000" spc="0">
                <a:solidFill>
                  <a:srgbClr val="004C89"/>
                </a:solidFill>
              </a:defRPr>
            </a:lvl1pPr>
            <a:lvl2pPr marL="457200" indent="0">
              <a:buNone/>
              <a:defRPr/>
            </a:lvl2pPr>
          </a:lstStyle>
          <a:p>
            <a:pPr lvl="0"/>
            <a:r>
              <a:rPr lang="de-DE" dirty="0"/>
              <a:t>Mastertextformat bearbeiten</a:t>
            </a:r>
          </a:p>
        </p:txBody>
      </p:sp>
      <p:sp>
        <p:nvSpPr>
          <p:cNvPr id="13" name="Textplatzhalter 9">
            <a:extLst>
              <a:ext uri="{FF2B5EF4-FFF2-40B4-BE49-F238E27FC236}">
                <a16:creationId xmlns:a16="http://schemas.microsoft.com/office/drawing/2014/main" id="{D72185C2-D313-474C-B12D-DC97F9DC82AE}"/>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spc="300">
                <a:solidFill>
                  <a:srgbClr val="004C89"/>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92991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halt 1">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DDB86CEF-14A6-4749-84C5-8B7735078A2C}"/>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0"/>
            <a:ext cx="12191999" cy="6858000"/>
          </a:xfrm>
          <a:prstGeom prst="rect">
            <a:avLst/>
          </a:prstGeom>
        </p:spPr>
      </p:pic>
      <p:pic>
        <p:nvPicPr>
          <p:cNvPr id="9" name="Grafik 8">
            <a:extLst>
              <a:ext uri="{FF2B5EF4-FFF2-40B4-BE49-F238E27FC236}">
                <a16:creationId xmlns:a16="http://schemas.microsoft.com/office/drawing/2014/main" id="{6965ACD0-8B32-462F-9851-FDB96CAF4A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0" name="Grafik 9">
            <a:extLst>
              <a:ext uri="{FF2B5EF4-FFF2-40B4-BE49-F238E27FC236}">
                <a16:creationId xmlns:a16="http://schemas.microsoft.com/office/drawing/2014/main" id="{2ECE798A-2AFF-47B1-BEF9-39C72BC9F5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5" name="Datumsplatzhalter 3">
            <a:extLst>
              <a:ext uri="{FF2B5EF4-FFF2-40B4-BE49-F238E27FC236}">
                <a16:creationId xmlns:a16="http://schemas.microsoft.com/office/drawing/2014/main" id="{BAE0EF5E-49B5-4D48-BF92-DA3E2D83FFB8}"/>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B7455264-88DD-4D13-A452-DD4C39AF4F19}" type="datetime1">
              <a:rPr lang="de-DE" smtClean="0"/>
              <a:pPr/>
              <a:t>24.01.2023</a:t>
            </a:fld>
            <a:endParaRPr lang="de-DE" dirty="0"/>
          </a:p>
        </p:txBody>
      </p:sp>
      <p:sp>
        <p:nvSpPr>
          <p:cNvPr id="16" name="Foliennummernplatzhalter 5">
            <a:extLst>
              <a:ext uri="{FF2B5EF4-FFF2-40B4-BE49-F238E27FC236}">
                <a16:creationId xmlns:a16="http://schemas.microsoft.com/office/drawing/2014/main" id="{79C89EE8-8023-4898-9A80-36F4BA8FD4CE}"/>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20" name="Inhaltsplatzhalter 2">
            <a:extLst>
              <a:ext uri="{FF2B5EF4-FFF2-40B4-BE49-F238E27FC236}">
                <a16:creationId xmlns:a16="http://schemas.microsoft.com/office/drawing/2014/main" id="{5D7490C3-AAFE-430C-A61B-7BED7923B399}"/>
              </a:ext>
            </a:extLst>
          </p:cNvPr>
          <p:cNvSpPr>
            <a:spLocks noGrp="1"/>
          </p:cNvSpPr>
          <p:nvPr>
            <p:ph idx="13"/>
          </p:nvPr>
        </p:nvSpPr>
        <p:spPr>
          <a:xfrm>
            <a:off x="937353" y="1801002"/>
            <a:ext cx="10838478" cy="3959911"/>
          </a:xfrm>
        </p:spPr>
        <p:txBody>
          <a:bodyPr>
            <a:normAutofit/>
          </a:bodyPr>
          <a:lstStyle>
            <a:lvl1pPr marL="228600" indent="-228600">
              <a:buClr>
                <a:srgbClr val="004C89"/>
              </a:buClr>
              <a:buFont typeface="Wingdings" panose="05000000000000000000" pitchFamily="2" charset="2"/>
              <a:buChar char="§"/>
              <a:defRPr sz="1800">
                <a:solidFill>
                  <a:srgbClr val="004C89"/>
                </a:solidFill>
              </a:defRPr>
            </a:lvl1pPr>
            <a:lvl2pPr marL="685800" indent="-228600">
              <a:buClr>
                <a:srgbClr val="004C89"/>
              </a:buClr>
              <a:buFont typeface="Wingdings" panose="05000000000000000000" pitchFamily="2" charset="2"/>
              <a:buChar char="§"/>
              <a:defRPr sz="1600">
                <a:solidFill>
                  <a:srgbClr val="004C89"/>
                </a:solidFill>
              </a:defRPr>
            </a:lvl2pPr>
            <a:lvl3pPr marL="1143000" indent="-228600">
              <a:buClr>
                <a:srgbClr val="004C89"/>
              </a:buClr>
              <a:buFont typeface="Wingdings" panose="05000000000000000000" pitchFamily="2" charset="2"/>
              <a:buChar char="§"/>
              <a:defRPr sz="1600">
                <a:solidFill>
                  <a:srgbClr val="004C89"/>
                </a:solidFill>
              </a:defRPr>
            </a:lvl3pPr>
            <a:lvl4pPr marL="1600200" indent="-228600">
              <a:buClr>
                <a:srgbClr val="004C89"/>
              </a:buClr>
              <a:buFont typeface="Wingdings" panose="05000000000000000000" pitchFamily="2" charset="2"/>
              <a:buChar char="§"/>
              <a:defRPr sz="1400">
                <a:solidFill>
                  <a:srgbClr val="004C89"/>
                </a:solidFill>
              </a:defRPr>
            </a:lvl4pPr>
            <a:lvl5pPr marL="2057400" indent="-228600">
              <a:buClr>
                <a:srgbClr val="004C89"/>
              </a:buClr>
              <a:buFont typeface="Wingdings" panose="05000000000000000000" pitchFamily="2" charset="2"/>
              <a:buChar char="§"/>
              <a:defRPr sz="1400">
                <a:solidFill>
                  <a:srgbClr val="004C89"/>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3">
            <a:extLst>
              <a:ext uri="{FF2B5EF4-FFF2-40B4-BE49-F238E27FC236}">
                <a16:creationId xmlns:a16="http://schemas.microsoft.com/office/drawing/2014/main" id="{568CF753-C178-49E6-BB85-67D66034D637}"/>
              </a:ext>
            </a:extLst>
          </p:cNvPr>
          <p:cNvSpPr>
            <a:spLocks noGrp="1"/>
          </p:cNvSpPr>
          <p:nvPr>
            <p:ph sz="quarter" idx="14"/>
          </p:nvPr>
        </p:nvSpPr>
        <p:spPr>
          <a:xfrm>
            <a:off x="937352" y="817231"/>
            <a:ext cx="10838478"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2" name="Textplatzhalter 9">
            <a:extLst>
              <a:ext uri="{FF2B5EF4-FFF2-40B4-BE49-F238E27FC236}">
                <a16:creationId xmlns:a16="http://schemas.microsoft.com/office/drawing/2014/main" id="{CF76EFA8-C2D3-4608-BE55-D31E5ECDB862}"/>
              </a:ext>
            </a:extLst>
          </p:cNvPr>
          <p:cNvSpPr>
            <a:spLocks noGrp="1"/>
          </p:cNvSpPr>
          <p:nvPr>
            <p:ph type="body" sz="quarter" idx="15"/>
          </p:nvPr>
        </p:nvSpPr>
        <p:spPr>
          <a:xfrm>
            <a:off x="937352" y="1097087"/>
            <a:ext cx="10838478" cy="516517"/>
          </a:xfrm>
        </p:spPr>
        <p:txBody>
          <a:bodyPr>
            <a:normAutofit/>
          </a:bodyPr>
          <a:lstStyle>
            <a:lvl1pPr marL="0" indent="0">
              <a:buNone/>
              <a:defRPr sz="3000" spc="0">
                <a:solidFill>
                  <a:srgbClr val="004C89"/>
                </a:solidFill>
              </a:defRPr>
            </a:lvl1pPr>
            <a:lvl2pPr marL="457200" indent="0">
              <a:buNone/>
              <a:defRPr/>
            </a:lvl2pPr>
          </a:lstStyle>
          <a:p>
            <a:pPr lvl="0"/>
            <a:r>
              <a:rPr lang="de-DE" dirty="0"/>
              <a:t>Mastertextformat bearbeiten</a:t>
            </a:r>
          </a:p>
        </p:txBody>
      </p:sp>
    </p:spTree>
    <p:extLst>
      <p:ext uri="{BB962C8B-B14F-4D97-AF65-F5344CB8AC3E}">
        <p14:creationId xmlns:p14="http://schemas.microsoft.com/office/powerpoint/2010/main" val="288752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Zahl 1">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917706-8091-46DD-ADD9-7CF61E1F93D5}"/>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1"/>
            <a:ext cx="12191999" cy="6858000"/>
          </a:xfrm>
          <a:prstGeom prst="rect">
            <a:avLst/>
          </a:prstGeom>
        </p:spPr>
      </p:pic>
      <p:pic>
        <p:nvPicPr>
          <p:cNvPr id="15" name="Grafik 14">
            <a:extLst>
              <a:ext uri="{FF2B5EF4-FFF2-40B4-BE49-F238E27FC236}">
                <a16:creationId xmlns:a16="http://schemas.microsoft.com/office/drawing/2014/main" id="{6355F800-A749-47B4-BB48-3CC35C491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6" name="Grafik 15">
            <a:extLst>
              <a:ext uri="{FF2B5EF4-FFF2-40B4-BE49-F238E27FC236}">
                <a16:creationId xmlns:a16="http://schemas.microsoft.com/office/drawing/2014/main" id="{B278FD5E-D248-4D27-A9C0-C8C5C7B84F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8" name="Datumsplatzhalter 3">
            <a:extLst>
              <a:ext uri="{FF2B5EF4-FFF2-40B4-BE49-F238E27FC236}">
                <a16:creationId xmlns:a16="http://schemas.microsoft.com/office/drawing/2014/main" id="{0697BA98-839F-4F78-BA7C-AD78A2D2598B}"/>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A6C5771C-DD09-4016-80F7-4588BA0E13CF}" type="datetime1">
              <a:rPr lang="de-DE" smtClean="0"/>
              <a:pPr/>
              <a:t>24.01.2023</a:t>
            </a:fld>
            <a:endParaRPr lang="de-DE" dirty="0"/>
          </a:p>
        </p:txBody>
      </p:sp>
      <p:sp>
        <p:nvSpPr>
          <p:cNvPr id="23" name="Foliennummernplatzhalter 5">
            <a:extLst>
              <a:ext uri="{FF2B5EF4-FFF2-40B4-BE49-F238E27FC236}">
                <a16:creationId xmlns:a16="http://schemas.microsoft.com/office/drawing/2014/main" id="{A7C9122D-6948-4D9C-8605-9C38468FC0E3}"/>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12" name="Textplatzhalter 9">
            <a:extLst>
              <a:ext uri="{FF2B5EF4-FFF2-40B4-BE49-F238E27FC236}">
                <a16:creationId xmlns:a16="http://schemas.microsoft.com/office/drawing/2014/main" id="{3C5EA5BF-6776-4897-A710-10A4DD5FD698}"/>
              </a:ext>
            </a:extLst>
          </p:cNvPr>
          <p:cNvSpPr>
            <a:spLocks noGrp="1"/>
          </p:cNvSpPr>
          <p:nvPr>
            <p:ph type="body" sz="quarter" idx="14"/>
          </p:nvPr>
        </p:nvSpPr>
        <p:spPr>
          <a:xfrm>
            <a:off x="0" y="1757698"/>
            <a:ext cx="12192000" cy="516517"/>
          </a:xfrm>
        </p:spPr>
        <p:txBody>
          <a:bodyPr>
            <a:normAutofit/>
          </a:bodyPr>
          <a:lstStyle>
            <a:lvl1pPr marL="0" indent="0" algn="ctr">
              <a:buFont typeface="Wingdings" panose="05000000000000000000" pitchFamily="2" charset="2"/>
              <a:buNone/>
              <a:defRPr sz="3000" spc="0">
                <a:solidFill>
                  <a:srgbClr val="004C89"/>
                </a:solidFill>
              </a:defRPr>
            </a:lvl1pPr>
            <a:lvl2pPr marL="457200" indent="0">
              <a:buNone/>
              <a:defRPr/>
            </a:lvl2pPr>
          </a:lstStyle>
          <a:p>
            <a:pPr lvl="0"/>
            <a:r>
              <a:rPr lang="de-DE" dirty="0"/>
              <a:t>Mastertextformat bearbeiten</a:t>
            </a:r>
          </a:p>
        </p:txBody>
      </p:sp>
      <p:sp>
        <p:nvSpPr>
          <p:cNvPr id="13" name="Textplatzhalter 9">
            <a:extLst>
              <a:ext uri="{FF2B5EF4-FFF2-40B4-BE49-F238E27FC236}">
                <a16:creationId xmlns:a16="http://schemas.microsoft.com/office/drawing/2014/main" id="{D72185C2-D313-474C-B12D-DC97F9DC82AE}"/>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spc="300">
                <a:solidFill>
                  <a:srgbClr val="004C89"/>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91130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641AB01-DC86-437A-91B3-E3F293839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6C8132AB-3AF0-4A95-9A64-BB826978B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573ADFEC-1AA9-4B14-B056-3F355242D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656DF-2F65-4B20-94FE-5BB3319804F5}" type="datetime1">
              <a:rPr lang="de-DE" smtClean="0"/>
              <a:t>24.01.2023</a:t>
            </a:fld>
            <a:endParaRPr lang="de-DE"/>
          </a:p>
        </p:txBody>
      </p:sp>
      <p:sp>
        <p:nvSpPr>
          <p:cNvPr id="5" name="Fußzeilenplatzhalter 4">
            <a:extLst>
              <a:ext uri="{FF2B5EF4-FFF2-40B4-BE49-F238E27FC236}">
                <a16:creationId xmlns:a16="http://schemas.microsoft.com/office/drawing/2014/main" id="{BAF35FD7-0860-4964-BC07-28B01752E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E293D30-9353-419C-A62F-5D01690FE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1D6E4-277C-454F-8BDB-A51DA561E3F3}" type="slidenum">
              <a:rPr lang="de-DE" smtClean="0"/>
              <a:t>‹Nr.›</a:t>
            </a:fld>
            <a:endParaRPr lang="de-DE"/>
          </a:p>
        </p:txBody>
      </p:sp>
    </p:spTree>
    <p:extLst>
      <p:ext uri="{BB962C8B-B14F-4D97-AF65-F5344CB8AC3E}">
        <p14:creationId xmlns:p14="http://schemas.microsoft.com/office/powerpoint/2010/main" val="121006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74" r:id="rId6"/>
    <p:sldLayoutId id="2147483675" r:id="rId7"/>
    <p:sldLayoutId id="2147483676" r:id="rId8"/>
    <p:sldLayoutId id="2147483677" r:id="rId9"/>
    <p:sldLayoutId id="2147483678" r:id="rId10"/>
    <p:sldLayoutId id="2147483679" r:id="rId11"/>
    <p:sldLayoutId id="2147483680" r:id="rId12"/>
    <p:sldLayoutId id="2147483671" r:id="rId13"/>
    <p:sldLayoutId id="2147483681" r:id="rId14"/>
    <p:sldLayoutId id="2147483682" r:id="rId15"/>
    <p:sldLayoutId id="2147483683" r:id="rId16"/>
    <p:sldLayoutId id="2147483684" r:id="rId17"/>
  </p:sldLayoutIdLst>
  <p:hf hdr="0" ftr="0" dt="0"/>
  <p:txStyles>
    <p:titleStyle>
      <a:lvl1pPr algn="l" defTabSz="914400" rtl="0" eaLnBrk="1" latinLnBrk="0" hangingPunct="1">
        <a:lnSpc>
          <a:spcPct val="90000"/>
        </a:lnSpc>
        <a:spcBef>
          <a:spcPct val="0"/>
        </a:spcBef>
        <a:buNone/>
        <a:defRPr sz="3000" kern="1200">
          <a:solidFill>
            <a:srgbClr val="F07D00"/>
          </a:solidFill>
          <a:latin typeface="+mn-lt"/>
          <a:ea typeface="+mj-ea"/>
          <a:cs typeface="+mj-cs"/>
        </a:defRPr>
      </a:lvl1pPr>
    </p:titleStyle>
    <p:body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hyperlink" Target="https://www.goethe.de/de/wwt.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4.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6.png"/><Relationship Id="rId11" Type="http://schemas.openxmlformats.org/officeDocument/2006/relationships/hyperlink" Target="https://unternehmen-berufsanerkennung.de/fuer-unternehmen/umsetzungshilfe/downloads" TargetMode="External"/><Relationship Id="rId5" Type="http://schemas.openxmlformats.org/officeDocument/2006/relationships/image" Target="../media/image30.png"/><Relationship Id="rId10" Type="http://schemas.openxmlformats.org/officeDocument/2006/relationships/image" Target="../media/image50.png"/><Relationship Id="rId4" Type="http://schemas.openxmlformats.org/officeDocument/2006/relationships/image" Target="../media/image32.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image" Target="../media/image51.png"/><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42.pn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hyperlink" Target="https://www.arbeitsagentur.de/unternehmen/arbeitgeber-service" TargetMode="External"/><Relationship Id="rId13" Type="http://schemas.openxmlformats.org/officeDocument/2006/relationships/hyperlink" Target="https://www.make-it-in-germany.com/de/visum/covid-19-in-deutschland/sonderregelungen-zu-einreise-und-aufenthalt/" TargetMode="External"/><Relationship Id="rId3" Type="http://schemas.openxmlformats.org/officeDocument/2006/relationships/hyperlink" Target="https://www.make-it-in-germany.com/de/" TargetMode="External"/><Relationship Id="rId7" Type="http://schemas.openxmlformats.org/officeDocument/2006/relationships/hyperlink" Target="https://www.arbeitsagentur.de/unternehmen" TargetMode="External"/><Relationship Id="rId12" Type="http://schemas.openxmlformats.org/officeDocument/2006/relationships/hyperlink" Target="https://www.make-it-in-germany.com/de/leben-in-deutschland/beratung/suche-ansprechpartn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https://www.anerkennung-in-deutschland.de/html/de/" TargetMode="External"/><Relationship Id="rId11" Type="http://schemas.openxmlformats.org/officeDocument/2006/relationships/hyperlink" Target="https://unternehmen-berufsanerkennung.de/" TargetMode="External"/><Relationship Id="rId5" Type="http://schemas.openxmlformats.org/officeDocument/2006/relationships/hyperlink" Target="https://www.make-it-in-germany.com/de/visum/ansprechpartner-vor-ort/deutschland/" TargetMode="External"/><Relationship Id="rId10" Type="http://schemas.openxmlformats.org/officeDocument/2006/relationships/hyperlink" Target="https://www.handwerkskammer.de/5620,0,index.html?ctx=2" TargetMode="External"/><Relationship Id="rId4" Type="http://schemas.openxmlformats.org/officeDocument/2006/relationships/hyperlink" Target="https://www.make-it-in-germany.com/de/visum/ansprechpartner-vor-ort-weltkarte" TargetMode="External"/><Relationship Id="rId9" Type="http://schemas.openxmlformats.org/officeDocument/2006/relationships/hyperlink" Target="https://www.netzwerk-iq.d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mwi.de/Redaktion/DE/Publikationen/Ausbildung-und-Beruf/moeglichkeiten-der-fachkraefteeinwanderung.pdf?__blob=publicationFile&amp;v=6"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18.xml"/><Relationship Id="rId7" Type="http://schemas.openxmlformats.org/officeDocument/2006/relationships/hyperlink" Target="mailto:intepe@hwk-berlin.de" TargetMode="External"/><Relationship Id="rId12" Type="http://schemas.openxmlformats.org/officeDocument/2006/relationships/image" Target="../media/image57.jpg"/><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hyperlink" Target="mailto:andrea.haindl@hwk-stuttgart.de" TargetMode="External"/><Relationship Id="rId11" Type="http://schemas.openxmlformats.org/officeDocument/2006/relationships/image" Target="../media/image56.jpg"/><Relationship Id="rId5" Type="http://schemas.openxmlformats.org/officeDocument/2006/relationships/hyperlink" Target="mailto:anette.groschupp@hwk-stuttgart.de" TargetMode="External"/><Relationship Id="rId10" Type="http://schemas.openxmlformats.org/officeDocument/2006/relationships/image" Target="../media/image55.jpg"/><Relationship Id="rId4" Type="http://schemas.openxmlformats.org/officeDocument/2006/relationships/hyperlink" Target="mailto:andreas.anschuetz@hwk-muenchen.de" TargetMode="External"/><Relationship Id="rId9" Type="http://schemas.openxmlformats.org/officeDocument/2006/relationships/image" Target="../media/image54.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E0F7BA-030C-48B9-8FC2-5214C289A25D}"/>
              </a:ext>
            </a:extLst>
          </p:cNvPr>
          <p:cNvSpPr>
            <a:spLocks noGrp="1"/>
          </p:cNvSpPr>
          <p:nvPr>
            <p:ph sz="quarter" idx="13"/>
          </p:nvPr>
        </p:nvSpPr>
        <p:spPr>
          <a:xfrm>
            <a:off x="5814798" y="2795816"/>
            <a:ext cx="6150778" cy="426767"/>
          </a:xfrm>
        </p:spPr>
        <p:txBody>
          <a:bodyPr/>
          <a:lstStyle/>
          <a:p>
            <a:r>
              <a:rPr lang="de-DE" dirty="0"/>
              <a:t>Chance für die Fachkräftesicherung im Handwerk</a:t>
            </a:r>
          </a:p>
          <a:p>
            <a:endParaRPr lang="de-DE" dirty="0"/>
          </a:p>
        </p:txBody>
      </p:sp>
      <p:sp>
        <p:nvSpPr>
          <p:cNvPr id="3" name="Textplatzhalter 2">
            <a:extLst>
              <a:ext uri="{FF2B5EF4-FFF2-40B4-BE49-F238E27FC236}">
                <a16:creationId xmlns:a16="http://schemas.microsoft.com/office/drawing/2014/main" id="{AEFF95D9-CDB0-47D2-86C9-50731E1B9E45}"/>
              </a:ext>
            </a:extLst>
          </p:cNvPr>
          <p:cNvSpPr>
            <a:spLocks noGrp="1"/>
          </p:cNvSpPr>
          <p:nvPr>
            <p:ph type="body" sz="quarter" idx="14"/>
          </p:nvPr>
        </p:nvSpPr>
        <p:spPr>
          <a:xfrm>
            <a:off x="5814798" y="1738264"/>
            <a:ext cx="6150779" cy="961300"/>
          </a:xfrm>
        </p:spPr>
        <p:txBody>
          <a:bodyPr>
            <a:noAutofit/>
          </a:bodyPr>
          <a:lstStyle/>
          <a:p>
            <a:r>
              <a:rPr lang="de-DE" cap="all" dirty="0"/>
              <a:t>Fachkräfteeinwanderungs-gesetz und Berufsanerkennung</a:t>
            </a:r>
          </a:p>
          <a:p>
            <a:endParaRPr lang="de-DE" dirty="0"/>
          </a:p>
        </p:txBody>
      </p:sp>
    </p:spTree>
    <p:extLst>
      <p:ext uri="{BB962C8B-B14F-4D97-AF65-F5344CB8AC3E}">
        <p14:creationId xmlns:p14="http://schemas.microsoft.com/office/powerpoint/2010/main" val="356867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10</a:t>
            </a:fld>
            <a:endParaRPr lang="de-DE"/>
          </a:p>
        </p:txBody>
      </p:sp>
      <p:sp>
        <p:nvSpPr>
          <p:cNvPr id="14" name="Textfeld 13">
            <a:extLst>
              <a:ext uri="{FF2B5EF4-FFF2-40B4-BE49-F238E27FC236}">
                <a16:creationId xmlns:a16="http://schemas.microsoft.com/office/drawing/2014/main" id="{8BC8B55B-788D-EC1C-C05E-4F97CE6F245A}"/>
              </a:ext>
            </a:extLst>
          </p:cNvPr>
          <p:cNvSpPr txBox="1"/>
          <p:nvPr/>
        </p:nvSpPr>
        <p:spPr>
          <a:xfrm>
            <a:off x="937352" y="2213869"/>
            <a:ext cx="10152679" cy="954107"/>
          </a:xfrm>
          <a:prstGeom prst="rect">
            <a:avLst/>
          </a:prstGeom>
          <a:noFill/>
        </p:spPr>
        <p:txBody>
          <a:bodyPr wrap="square" rtlCol="0">
            <a:spAutoFit/>
          </a:bodyPr>
          <a:lstStyle/>
          <a:p>
            <a:pPr marL="285750" indent="-285750">
              <a:buClr>
                <a:srgbClr val="EF7D00"/>
              </a:buClr>
              <a:buFont typeface="Wingdings" panose="05000000000000000000" pitchFamily="2" charset="2"/>
              <a:buChar char="§"/>
            </a:pPr>
            <a:r>
              <a:rPr lang="de-DE" sz="1700" dirty="0">
                <a:solidFill>
                  <a:schemeClr val="bg1">
                    <a:lumMod val="50000"/>
                  </a:schemeClr>
                </a:solidFill>
              </a:rPr>
              <a:t>Nicht reglementierte Berufe: Ausgleich der festgestellten Defizite kann durch Beschäftigung als Fachkraft im anzuerkennenden Beruf angestrebt werden</a:t>
            </a:r>
            <a:endParaRPr lang="de-DE" sz="1700" dirty="0">
              <a:solidFill>
                <a:schemeClr val="bg1">
                  <a:lumMod val="50000"/>
                </a:schemeClr>
              </a:solidFill>
              <a:sym typeface="Wingdings" panose="05000000000000000000" pitchFamily="2" charset="2"/>
            </a:endParaRPr>
          </a:p>
          <a:p>
            <a:pPr marL="285750" indent="-285750">
              <a:spcBef>
                <a:spcPts val="600"/>
              </a:spcBef>
              <a:buClr>
                <a:srgbClr val="EF7D00"/>
              </a:buClr>
              <a:buFont typeface="Wingdings" panose="05000000000000000000" pitchFamily="2" charset="2"/>
              <a:buChar char="§"/>
            </a:pPr>
            <a:r>
              <a:rPr lang="de-DE" sz="1700" dirty="0">
                <a:solidFill>
                  <a:schemeClr val="bg1">
                    <a:lumMod val="50000"/>
                  </a:schemeClr>
                </a:solidFill>
                <a:sym typeface="Wingdings" panose="05000000000000000000" pitchFamily="2" charset="2"/>
              </a:rPr>
              <a:t>Zusätzliche Voraussetzungen:</a:t>
            </a:r>
            <a:endParaRPr lang="de-DE" sz="1700" dirty="0">
              <a:solidFill>
                <a:schemeClr val="bg1">
                  <a:lumMod val="50000"/>
                </a:schemeClr>
              </a:solidFill>
            </a:endParaRPr>
          </a:p>
        </p:txBody>
      </p:sp>
      <p:grpSp>
        <p:nvGrpSpPr>
          <p:cNvPr id="15" name="Gruppieren 14">
            <a:extLst>
              <a:ext uri="{FF2B5EF4-FFF2-40B4-BE49-F238E27FC236}">
                <a16:creationId xmlns:a16="http://schemas.microsoft.com/office/drawing/2014/main" id="{4FF9A5D7-8AF2-780C-F7DC-6F1EB226C542}"/>
              </a:ext>
            </a:extLst>
          </p:cNvPr>
          <p:cNvGrpSpPr/>
          <p:nvPr/>
        </p:nvGrpSpPr>
        <p:grpSpPr>
          <a:xfrm>
            <a:off x="990827" y="2923082"/>
            <a:ext cx="1970988" cy="1794423"/>
            <a:chOff x="990827" y="2923082"/>
            <a:chExt cx="1970988" cy="1794423"/>
          </a:xfrm>
        </p:grpSpPr>
        <p:pic>
          <p:nvPicPr>
            <p:cNvPr id="16" name="Grafik 15">
              <a:extLst>
                <a:ext uri="{FF2B5EF4-FFF2-40B4-BE49-F238E27FC236}">
                  <a16:creationId xmlns:a16="http://schemas.microsoft.com/office/drawing/2014/main" id="{BCF8600D-5070-5AEF-84EC-D51DE4DF09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02154" y="2923082"/>
              <a:ext cx="1348334" cy="1533886"/>
            </a:xfrm>
            <a:prstGeom prst="rect">
              <a:avLst/>
            </a:prstGeom>
          </p:spPr>
        </p:pic>
        <p:sp>
          <p:nvSpPr>
            <p:cNvPr id="17" name="Textfeld 16">
              <a:extLst>
                <a:ext uri="{FF2B5EF4-FFF2-40B4-BE49-F238E27FC236}">
                  <a16:creationId xmlns:a16="http://schemas.microsoft.com/office/drawing/2014/main" id="{973F5FB7-B0FB-2616-CA1A-1851545C7CC3}"/>
                </a:ext>
              </a:extLst>
            </p:cNvPr>
            <p:cNvSpPr txBox="1"/>
            <p:nvPr/>
          </p:nvSpPr>
          <p:spPr>
            <a:xfrm>
              <a:off x="990827" y="4101952"/>
              <a:ext cx="1970988" cy="615553"/>
            </a:xfrm>
            <a:prstGeom prst="rect">
              <a:avLst/>
            </a:prstGeom>
            <a:noFill/>
          </p:spPr>
          <p:txBody>
            <a:bodyPr wrap="none" rtlCol="0">
              <a:spAutoFit/>
            </a:bodyPr>
            <a:lstStyle/>
            <a:p>
              <a:pPr algn="ctr"/>
              <a:r>
                <a:rPr lang="de-DE" sz="1700" dirty="0">
                  <a:solidFill>
                    <a:schemeClr val="bg1">
                      <a:lumMod val="50000"/>
                    </a:schemeClr>
                  </a:solidFill>
                </a:rPr>
                <a:t>Konkretes</a:t>
              </a:r>
              <a:br>
                <a:rPr lang="de-DE" sz="1700" dirty="0">
                  <a:solidFill>
                    <a:schemeClr val="bg1">
                      <a:lumMod val="50000"/>
                    </a:schemeClr>
                  </a:solidFill>
                </a:rPr>
              </a:br>
              <a:r>
                <a:rPr lang="de-DE" sz="1700" dirty="0">
                  <a:solidFill>
                    <a:schemeClr val="bg1">
                      <a:lumMod val="50000"/>
                    </a:schemeClr>
                  </a:solidFill>
                </a:rPr>
                <a:t>Arbeitsplatzangebot</a:t>
              </a:r>
            </a:p>
          </p:txBody>
        </p:sp>
      </p:grpSp>
      <p:grpSp>
        <p:nvGrpSpPr>
          <p:cNvPr id="18" name="Gruppieren 17">
            <a:extLst>
              <a:ext uri="{FF2B5EF4-FFF2-40B4-BE49-F238E27FC236}">
                <a16:creationId xmlns:a16="http://schemas.microsoft.com/office/drawing/2014/main" id="{F2EAC70A-D54E-96FF-D52C-D1A958F6B27C}"/>
              </a:ext>
            </a:extLst>
          </p:cNvPr>
          <p:cNvGrpSpPr/>
          <p:nvPr/>
        </p:nvGrpSpPr>
        <p:grpSpPr>
          <a:xfrm>
            <a:off x="3148201" y="3172837"/>
            <a:ext cx="2483180" cy="1544668"/>
            <a:chOff x="3148201" y="3172837"/>
            <a:chExt cx="2483180" cy="1544668"/>
          </a:xfrm>
        </p:grpSpPr>
        <p:pic>
          <p:nvPicPr>
            <p:cNvPr id="19" name="Grafik 18">
              <a:extLst>
                <a:ext uri="{FF2B5EF4-FFF2-40B4-BE49-F238E27FC236}">
                  <a16:creationId xmlns:a16="http://schemas.microsoft.com/office/drawing/2014/main" id="{0F5735F0-0C8A-8C87-8452-05EE4864A5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72603" y="3172837"/>
              <a:ext cx="1034376" cy="1034376"/>
            </a:xfrm>
            <a:prstGeom prst="rect">
              <a:avLst/>
            </a:prstGeom>
          </p:spPr>
        </p:pic>
        <p:sp>
          <p:nvSpPr>
            <p:cNvPr id="20" name="Textfeld 19">
              <a:extLst>
                <a:ext uri="{FF2B5EF4-FFF2-40B4-BE49-F238E27FC236}">
                  <a16:creationId xmlns:a16="http://schemas.microsoft.com/office/drawing/2014/main" id="{6CFCBE74-57E6-699D-C3E9-8ACA1CF2B4A3}"/>
                </a:ext>
              </a:extLst>
            </p:cNvPr>
            <p:cNvSpPr txBox="1"/>
            <p:nvPr/>
          </p:nvSpPr>
          <p:spPr>
            <a:xfrm>
              <a:off x="3148201" y="4101952"/>
              <a:ext cx="2483180" cy="615553"/>
            </a:xfrm>
            <a:prstGeom prst="rect">
              <a:avLst/>
            </a:prstGeom>
            <a:noFill/>
          </p:spPr>
          <p:txBody>
            <a:bodyPr wrap="none" rtlCol="0">
              <a:spAutoFit/>
            </a:bodyPr>
            <a:lstStyle/>
            <a:p>
              <a:pPr algn="ctr"/>
              <a:r>
                <a:rPr lang="de-DE" sz="1700" dirty="0">
                  <a:solidFill>
                    <a:schemeClr val="bg1">
                      <a:lumMod val="50000"/>
                    </a:schemeClr>
                  </a:solidFill>
                </a:rPr>
                <a:t>Überwiegend betriebliche</a:t>
              </a:r>
              <a:br>
                <a:rPr lang="de-DE" sz="1700" dirty="0">
                  <a:solidFill>
                    <a:schemeClr val="bg1">
                      <a:lumMod val="50000"/>
                    </a:schemeClr>
                  </a:solidFill>
                </a:rPr>
              </a:br>
              <a:r>
                <a:rPr lang="de-DE" sz="1700" dirty="0">
                  <a:solidFill>
                    <a:schemeClr val="bg1">
                      <a:lumMod val="50000"/>
                    </a:schemeClr>
                  </a:solidFill>
                </a:rPr>
                <a:t>Qualifizierung notwendig</a:t>
              </a:r>
            </a:p>
          </p:txBody>
        </p:sp>
      </p:grpSp>
      <p:grpSp>
        <p:nvGrpSpPr>
          <p:cNvPr id="21" name="Gruppieren 20">
            <a:extLst>
              <a:ext uri="{FF2B5EF4-FFF2-40B4-BE49-F238E27FC236}">
                <a16:creationId xmlns:a16="http://schemas.microsoft.com/office/drawing/2014/main" id="{1CE3B69E-C0A4-592B-4F38-89EC7E19DFD2}"/>
              </a:ext>
            </a:extLst>
          </p:cNvPr>
          <p:cNvGrpSpPr/>
          <p:nvPr/>
        </p:nvGrpSpPr>
        <p:grpSpPr>
          <a:xfrm>
            <a:off x="8207203" y="3205895"/>
            <a:ext cx="2983253" cy="1511610"/>
            <a:chOff x="8207203" y="3205895"/>
            <a:chExt cx="2983253" cy="1511610"/>
          </a:xfrm>
        </p:grpSpPr>
        <p:pic>
          <p:nvPicPr>
            <p:cNvPr id="22" name="Grafik 21">
              <a:extLst>
                <a:ext uri="{FF2B5EF4-FFF2-40B4-BE49-F238E27FC236}">
                  <a16:creationId xmlns:a16="http://schemas.microsoft.com/office/drawing/2014/main" id="{E2C1369B-15E1-EB52-9087-B8A7278FCC0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21019" y="3205895"/>
              <a:ext cx="955620" cy="955620"/>
            </a:xfrm>
            <a:prstGeom prst="rect">
              <a:avLst/>
            </a:prstGeom>
          </p:spPr>
        </p:pic>
        <p:sp>
          <p:nvSpPr>
            <p:cNvPr id="23" name="Textfeld 22">
              <a:extLst>
                <a:ext uri="{FF2B5EF4-FFF2-40B4-BE49-F238E27FC236}">
                  <a16:creationId xmlns:a16="http://schemas.microsoft.com/office/drawing/2014/main" id="{818A8FAD-8C69-C37B-6E73-96951F9D187A}"/>
                </a:ext>
              </a:extLst>
            </p:cNvPr>
            <p:cNvSpPr txBox="1"/>
            <p:nvPr/>
          </p:nvSpPr>
          <p:spPr>
            <a:xfrm>
              <a:off x="8207203" y="4101952"/>
              <a:ext cx="2983253" cy="615553"/>
            </a:xfrm>
            <a:prstGeom prst="rect">
              <a:avLst/>
            </a:prstGeom>
            <a:noFill/>
          </p:spPr>
          <p:txBody>
            <a:bodyPr wrap="none" rtlCol="0">
              <a:spAutoFit/>
            </a:bodyPr>
            <a:lstStyle/>
            <a:p>
              <a:pPr algn="ctr"/>
              <a:r>
                <a:rPr lang="de-DE" sz="1700" dirty="0">
                  <a:solidFill>
                    <a:schemeClr val="bg1">
                      <a:lumMod val="50000"/>
                    </a:schemeClr>
                  </a:solidFill>
                </a:rPr>
                <a:t>Arbeitsvertragliche Zusicherung</a:t>
              </a:r>
              <a:br>
                <a:rPr lang="de-DE" sz="1700" dirty="0">
                  <a:solidFill>
                    <a:schemeClr val="bg1">
                      <a:lumMod val="50000"/>
                    </a:schemeClr>
                  </a:solidFill>
                </a:rPr>
              </a:br>
              <a:r>
                <a:rPr lang="de-DE" sz="1700" dirty="0">
                  <a:solidFill>
                    <a:schemeClr val="bg1">
                      <a:lumMod val="50000"/>
                    </a:schemeClr>
                  </a:solidFill>
                </a:rPr>
                <a:t>der Arbeitgebenden</a:t>
              </a:r>
            </a:p>
          </p:txBody>
        </p:sp>
      </p:grpSp>
      <p:sp>
        <p:nvSpPr>
          <p:cNvPr id="24" name="Textfeld 23">
            <a:extLst>
              <a:ext uri="{FF2B5EF4-FFF2-40B4-BE49-F238E27FC236}">
                <a16:creationId xmlns:a16="http://schemas.microsoft.com/office/drawing/2014/main" id="{1012D9CB-989A-450F-3ED9-73FACDB0E626}"/>
              </a:ext>
            </a:extLst>
          </p:cNvPr>
          <p:cNvSpPr txBox="1"/>
          <p:nvPr/>
        </p:nvSpPr>
        <p:spPr>
          <a:xfrm>
            <a:off x="937351" y="4815774"/>
            <a:ext cx="10152679" cy="1138773"/>
          </a:xfrm>
          <a:prstGeom prst="rect">
            <a:avLst/>
          </a:prstGeom>
          <a:noFill/>
        </p:spPr>
        <p:txBody>
          <a:bodyPr wrap="square" rtlCol="0">
            <a:spAutoFit/>
          </a:bodyPr>
          <a:lstStyle/>
          <a:p>
            <a:pPr marL="285750" indent="-285750">
              <a:buClr>
                <a:srgbClr val="EF7D00"/>
              </a:buClr>
              <a:buFont typeface="Wingdings" panose="05000000000000000000" pitchFamily="2" charset="2"/>
              <a:buChar char="§"/>
            </a:pPr>
            <a:r>
              <a:rPr lang="de-DE" sz="1700" dirty="0">
                <a:solidFill>
                  <a:schemeClr val="bg1">
                    <a:lumMod val="50000"/>
                  </a:schemeClr>
                </a:solidFill>
              </a:rPr>
              <a:t>Aufenthaltserlaubnis zum Zweck der Anerkennung der ausländischen Berufsqualifikation wird i. d. R. für bis zu 18 Monate erteilt (Verlängerung von bis zu sechs Monaten möglich)</a:t>
            </a:r>
          </a:p>
          <a:p>
            <a:pPr marL="285750" indent="-285750">
              <a:buClr>
                <a:srgbClr val="EF7D00"/>
              </a:buClr>
              <a:buFont typeface="Wingdings" panose="05000000000000000000" pitchFamily="2" charset="2"/>
              <a:buChar char="§"/>
            </a:pPr>
            <a:r>
              <a:rPr lang="de-DE" sz="1700" dirty="0">
                <a:solidFill>
                  <a:schemeClr val="bg1">
                    <a:lumMod val="50000"/>
                  </a:schemeClr>
                </a:solidFill>
              </a:rPr>
              <a:t>Möglichkeit einer Nebenbeschäftigung von bis zu 10 Stunden je Woche bei allen Aufenthalten unabhängig von der betrieblichen Maßnahme </a:t>
            </a:r>
            <a:r>
              <a:rPr lang="de-DE" sz="1700" dirty="0">
                <a:solidFill>
                  <a:schemeClr val="bg1">
                    <a:lumMod val="50000"/>
                  </a:schemeClr>
                </a:solidFill>
                <a:sym typeface="Wingdings" panose="05000000000000000000" pitchFamily="2" charset="2"/>
              </a:rPr>
              <a:t> u. U. Ausübung auch ohne zeitliche Einschränkung möglich</a:t>
            </a:r>
            <a:endParaRPr lang="de-DE" sz="1700" dirty="0">
              <a:solidFill>
                <a:schemeClr val="bg1">
                  <a:lumMod val="50000"/>
                </a:schemeClr>
              </a:solidFill>
            </a:endParaRPr>
          </a:p>
        </p:txBody>
      </p:sp>
      <p:grpSp>
        <p:nvGrpSpPr>
          <p:cNvPr id="25" name="Gruppieren 24">
            <a:extLst>
              <a:ext uri="{FF2B5EF4-FFF2-40B4-BE49-F238E27FC236}">
                <a16:creationId xmlns:a16="http://schemas.microsoft.com/office/drawing/2014/main" id="{122711D8-6F39-3AB8-6FD9-32389B24D67C}"/>
              </a:ext>
            </a:extLst>
          </p:cNvPr>
          <p:cNvGrpSpPr/>
          <p:nvPr/>
        </p:nvGrpSpPr>
        <p:grpSpPr>
          <a:xfrm>
            <a:off x="5977367" y="3097535"/>
            <a:ext cx="1883849" cy="1624212"/>
            <a:chOff x="5977367" y="3097535"/>
            <a:chExt cx="1883849" cy="1624212"/>
          </a:xfrm>
        </p:grpSpPr>
        <p:sp>
          <p:nvSpPr>
            <p:cNvPr id="26" name="Textfeld 25">
              <a:extLst>
                <a:ext uri="{FF2B5EF4-FFF2-40B4-BE49-F238E27FC236}">
                  <a16:creationId xmlns:a16="http://schemas.microsoft.com/office/drawing/2014/main" id="{36CC5AF0-7766-3644-6682-950E8537DABD}"/>
                </a:ext>
              </a:extLst>
            </p:cNvPr>
            <p:cNvSpPr txBox="1"/>
            <p:nvPr/>
          </p:nvSpPr>
          <p:spPr>
            <a:xfrm>
              <a:off x="5977367" y="4106194"/>
              <a:ext cx="1883849" cy="615553"/>
            </a:xfrm>
            <a:prstGeom prst="rect">
              <a:avLst/>
            </a:prstGeom>
            <a:noFill/>
          </p:spPr>
          <p:txBody>
            <a:bodyPr wrap="none" rtlCol="0">
              <a:spAutoFit/>
            </a:bodyPr>
            <a:lstStyle/>
            <a:p>
              <a:pPr algn="ctr"/>
              <a:r>
                <a:rPr lang="de-DE" sz="1700" dirty="0">
                  <a:solidFill>
                    <a:schemeClr val="bg1">
                      <a:lumMod val="50000"/>
                    </a:schemeClr>
                  </a:solidFill>
                </a:rPr>
                <a:t>Qualifizierungsplan</a:t>
              </a:r>
            </a:p>
            <a:p>
              <a:pPr algn="ctr"/>
              <a:r>
                <a:rPr lang="de-DE" sz="1700" dirty="0">
                  <a:solidFill>
                    <a:schemeClr val="bg1">
                      <a:lumMod val="50000"/>
                    </a:schemeClr>
                  </a:solidFill>
                </a:rPr>
                <a:t>des Betriebs</a:t>
              </a:r>
            </a:p>
          </p:txBody>
        </p:sp>
        <p:pic>
          <p:nvPicPr>
            <p:cNvPr id="27" name="Grafik 26">
              <a:extLst>
                <a:ext uri="{FF2B5EF4-FFF2-40B4-BE49-F238E27FC236}">
                  <a16:creationId xmlns:a16="http://schemas.microsoft.com/office/drawing/2014/main" id="{A8DE3712-0604-8252-C94C-F35ACE1AF61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55783" y="3097535"/>
              <a:ext cx="1172340" cy="1172340"/>
            </a:xfrm>
            <a:prstGeom prst="rect">
              <a:avLst/>
            </a:prstGeom>
          </p:spPr>
        </p:pic>
      </p:grpSp>
      <p:sp>
        <p:nvSpPr>
          <p:cNvPr id="7" name="Textplatzhalter 3">
            <a:extLst>
              <a:ext uri="{FF2B5EF4-FFF2-40B4-BE49-F238E27FC236}">
                <a16:creationId xmlns:a16="http://schemas.microsoft.com/office/drawing/2014/main" id="{98E3B0E0-6DDE-AD6A-C56E-52FABF35BD55}"/>
              </a:ext>
            </a:extLst>
          </p:cNvPr>
          <p:cNvSpPr txBox="1">
            <a:spLocks/>
          </p:cNvSpPr>
          <p:nvPr/>
        </p:nvSpPr>
        <p:spPr>
          <a:xfrm>
            <a:off x="676761" y="493794"/>
            <a:ext cx="10152678" cy="111489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F07D00"/>
              </a:buClr>
              <a:buFont typeface="Wingdings" panose="05000000000000000000" pitchFamily="2" charset="2"/>
              <a:buNone/>
              <a:defRPr sz="3000" b="1" kern="1200" spc="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F07D00"/>
              </a:buClr>
              <a:buFont typeface="Wingdings" panose="05000000000000000000" pitchFamily="2" charset="2"/>
              <a:buNone/>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Maßnahmen zur Anerkennung ausländischer Berufsqualifikationen</a:t>
            </a:r>
            <a:endParaRPr lang="de-DE" dirty="0"/>
          </a:p>
        </p:txBody>
      </p:sp>
      <p:sp>
        <p:nvSpPr>
          <p:cNvPr id="9" name="Inhaltsplatzhalter 1">
            <a:extLst>
              <a:ext uri="{FF2B5EF4-FFF2-40B4-BE49-F238E27FC236}">
                <a16:creationId xmlns:a16="http://schemas.microsoft.com/office/drawing/2014/main" id="{22E54F86-DF86-BA2D-538D-3932863D9DF8}"/>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Tree>
    <p:extLst>
      <p:ext uri="{BB962C8B-B14F-4D97-AF65-F5344CB8AC3E}">
        <p14:creationId xmlns:p14="http://schemas.microsoft.com/office/powerpoint/2010/main" val="282852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11</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a:xfrm>
            <a:off x="676761" y="313219"/>
            <a:ext cx="9932915" cy="1114899"/>
          </a:xfrm>
        </p:spPr>
        <p:txBody>
          <a:bodyPr/>
          <a:lstStyle/>
          <a:p>
            <a:r>
              <a:rPr lang="de-DE" dirty="0"/>
              <a:t>Beschleunigtes Fachkräfteverfahren</a:t>
            </a:r>
          </a:p>
        </p:txBody>
      </p:sp>
      <p:sp>
        <p:nvSpPr>
          <p:cNvPr id="28" name="Inhaltsplatzhalter 1">
            <a:extLst>
              <a:ext uri="{FF2B5EF4-FFF2-40B4-BE49-F238E27FC236}">
                <a16:creationId xmlns:a16="http://schemas.microsoft.com/office/drawing/2014/main" id="{110617A1-AA3F-314F-19CE-30F755A3DB9D}"/>
              </a:ext>
            </a:extLst>
          </p:cNvPr>
          <p:cNvSpPr>
            <a:spLocks noGrp="1"/>
          </p:cNvSpPr>
          <p:nvPr>
            <p:ph idx="1"/>
          </p:nvPr>
        </p:nvSpPr>
        <p:spPr>
          <a:xfrm>
            <a:off x="1092807" y="4355005"/>
            <a:ext cx="1831144" cy="1568122"/>
          </a:xfrm>
        </p:spPr>
        <p:txBody>
          <a:bodyPr>
            <a:normAutofit fontScale="70000" lnSpcReduction="20000"/>
          </a:bodyPr>
          <a:lstStyle/>
          <a:p>
            <a:pPr marL="0" indent="0" algn="ctr">
              <a:lnSpc>
                <a:spcPct val="120000"/>
              </a:lnSpc>
              <a:spcBef>
                <a:spcPts val="0"/>
              </a:spcBef>
              <a:buNone/>
            </a:pPr>
            <a:r>
              <a:rPr lang="de-DE" sz="2000" dirty="0">
                <a:solidFill>
                  <a:srgbClr val="F07D00"/>
                </a:solidFill>
              </a:rPr>
              <a:t>Vereinbarung zwischen </a:t>
            </a:r>
            <a:r>
              <a:rPr lang="de-DE" sz="2000" b="1" dirty="0">
                <a:solidFill>
                  <a:srgbClr val="F07D00"/>
                </a:solidFill>
              </a:rPr>
              <a:t>Ausländerbehörde</a:t>
            </a:r>
            <a:r>
              <a:rPr lang="de-DE" sz="2000" dirty="0">
                <a:solidFill>
                  <a:srgbClr val="F07D00"/>
                </a:solidFill>
              </a:rPr>
              <a:t> und </a:t>
            </a:r>
            <a:r>
              <a:rPr lang="de-DE" sz="2000" b="1" dirty="0">
                <a:solidFill>
                  <a:srgbClr val="F07D00"/>
                </a:solidFill>
              </a:rPr>
              <a:t>Betrieb </a:t>
            </a:r>
            <a:r>
              <a:rPr lang="de-DE" sz="2000" dirty="0">
                <a:solidFill>
                  <a:srgbClr val="F07D00"/>
                </a:solidFill>
              </a:rPr>
              <a:t>auf Basis einer </a:t>
            </a:r>
            <a:r>
              <a:rPr lang="de-DE" sz="2000" b="1" dirty="0">
                <a:solidFill>
                  <a:srgbClr val="F07D00"/>
                </a:solidFill>
              </a:rPr>
              <a:t>Vollmacht der Fachkraft</a:t>
            </a:r>
            <a:endParaRPr lang="de-DE" sz="2000" dirty="0"/>
          </a:p>
        </p:txBody>
      </p:sp>
      <p:sp>
        <p:nvSpPr>
          <p:cNvPr id="29" name="Inhaltsplatzhalter 1">
            <a:extLst>
              <a:ext uri="{FF2B5EF4-FFF2-40B4-BE49-F238E27FC236}">
                <a16:creationId xmlns:a16="http://schemas.microsoft.com/office/drawing/2014/main" id="{9DCFB5E1-DB59-DB4C-1F7C-30EB02DF66D4}"/>
              </a:ext>
            </a:extLst>
          </p:cNvPr>
          <p:cNvSpPr txBox="1">
            <a:spLocks/>
          </p:cNvSpPr>
          <p:nvPr/>
        </p:nvSpPr>
        <p:spPr>
          <a:xfrm>
            <a:off x="2805149" y="4355005"/>
            <a:ext cx="1856936" cy="1568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de-DE" sz="1600" b="1" dirty="0">
                <a:solidFill>
                  <a:srgbClr val="F07D00"/>
                </a:solidFill>
              </a:rPr>
              <a:t>Anerkennungs-verfahren</a:t>
            </a:r>
          </a:p>
        </p:txBody>
      </p:sp>
      <p:sp>
        <p:nvSpPr>
          <p:cNvPr id="30" name="Inhaltsplatzhalter 1">
            <a:extLst>
              <a:ext uri="{FF2B5EF4-FFF2-40B4-BE49-F238E27FC236}">
                <a16:creationId xmlns:a16="http://schemas.microsoft.com/office/drawing/2014/main" id="{2AF13687-B926-76A1-7407-0FE4BF761BF8}"/>
              </a:ext>
            </a:extLst>
          </p:cNvPr>
          <p:cNvSpPr txBox="1">
            <a:spLocks/>
          </p:cNvSpPr>
          <p:nvPr/>
        </p:nvSpPr>
        <p:spPr>
          <a:xfrm>
            <a:off x="6298144" y="4355005"/>
            <a:ext cx="1856936" cy="156059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de-DE" sz="2000" dirty="0">
                <a:solidFill>
                  <a:srgbClr val="F07D00"/>
                </a:solidFill>
              </a:rPr>
              <a:t>Betrieb erhält </a:t>
            </a:r>
            <a:r>
              <a:rPr lang="de-DE" sz="2000" b="1" dirty="0">
                <a:solidFill>
                  <a:srgbClr val="F07D00"/>
                </a:solidFill>
              </a:rPr>
              <a:t>Vorabzustimmung</a:t>
            </a:r>
          </a:p>
          <a:p>
            <a:pPr marL="0" indent="0" algn="ctr">
              <a:lnSpc>
                <a:spcPct val="120000"/>
              </a:lnSpc>
              <a:spcBef>
                <a:spcPts val="0"/>
              </a:spcBef>
              <a:buNone/>
            </a:pPr>
            <a:r>
              <a:rPr lang="de-DE" sz="2000" dirty="0">
                <a:solidFill>
                  <a:srgbClr val="F07D00"/>
                </a:solidFill>
              </a:rPr>
              <a:t>der Ausländer-behörde zur Weiterleitung an Fachkraft</a:t>
            </a:r>
          </a:p>
        </p:txBody>
      </p:sp>
      <p:sp>
        <p:nvSpPr>
          <p:cNvPr id="31" name="Inhaltsplatzhalter 1">
            <a:extLst>
              <a:ext uri="{FF2B5EF4-FFF2-40B4-BE49-F238E27FC236}">
                <a16:creationId xmlns:a16="http://schemas.microsoft.com/office/drawing/2014/main" id="{AD8758BC-69D2-915F-ACD7-278754F3A638}"/>
              </a:ext>
            </a:extLst>
          </p:cNvPr>
          <p:cNvSpPr txBox="1">
            <a:spLocks/>
          </p:cNvSpPr>
          <p:nvPr/>
        </p:nvSpPr>
        <p:spPr>
          <a:xfrm>
            <a:off x="8045027" y="4355005"/>
            <a:ext cx="1856938" cy="1568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de-DE" sz="1600" b="1" dirty="0">
                <a:solidFill>
                  <a:srgbClr val="F07D00"/>
                </a:solidFill>
              </a:rPr>
              <a:t>Entscheidung</a:t>
            </a:r>
            <a:r>
              <a:rPr lang="de-DE" sz="1600" dirty="0">
                <a:solidFill>
                  <a:srgbClr val="F07D00"/>
                </a:solidFill>
              </a:rPr>
              <a:t> über Visumsantrag </a:t>
            </a:r>
            <a:r>
              <a:rPr lang="de-DE" sz="1600" b="1" dirty="0">
                <a:solidFill>
                  <a:srgbClr val="F07D00"/>
                </a:solidFill>
              </a:rPr>
              <a:t>innerhalb</a:t>
            </a:r>
            <a:r>
              <a:rPr lang="de-DE" sz="1600" dirty="0">
                <a:solidFill>
                  <a:srgbClr val="F07D00"/>
                </a:solidFill>
              </a:rPr>
              <a:t> von </a:t>
            </a:r>
            <a:r>
              <a:rPr lang="de-DE" sz="1600" b="1" dirty="0">
                <a:solidFill>
                  <a:srgbClr val="F07D00"/>
                </a:solidFill>
              </a:rPr>
              <a:t>drei Wochen</a:t>
            </a:r>
            <a:endParaRPr lang="de-DE" sz="1600" b="1" dirty="0"/>
          </a:p>
        </p:txBody>
      </p:sp>
      <p:sp>
        <p:nvSpPr>
          <p:cNvPr id="32" name="Inhaltsplatzhalter 1">
            <a:extLst>
              <a:ext uri="{FF2B5EF4-FFF2-40B4-BE49-F238E27FC236}">
                <a16:creationId xmlns:a16="http://schemas.microsoft.com/office/drawing/2014/main" id="{6ADC3DFF-8D22-A151-3D79-E175972C04BC}"/>
              </a:ext>
            </a:extLst>
          </p:cNvPr>
          <p:cNvSpPr txBox="1">
            <a:spLocks/>
          </p:cNvSpPr>
          <p:nvPr/>
        </p:nvSpPr>
        <p:spPr>
          <a:xfrm>
            <a:off x="9801437" y="4355005"/>
            <a:ext cx="1856937" cy="1568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de-DE" sz="1600" dirty="0">
                <a:solidFill>
                  <a:srgbClr val="F07D00"/>
                </a:solidFill>
              </a:rPr>
              <a:t>Verfahren umfasst </a:t>
            </a:r>
            <a:r>
              <a:rPr lang="de-DE" sz="1600" b="1" dirty="0">
                <a:solidFill>
                  <a:srgbClr val="F07D00"/>
                </a:solidFill>
              </a:rPr>
              <a:t>geehelichte</a:t>
            </a:r>
          </a:p>
          <a:p>
            <a:pPr marL="0" indent="0" algn="ctr">
              <a:lnSpc>
                <a:spcPct val="100000"/>
              </a:lnSpc>
              <a:spcBef>
                <a:spcPts val="0"/>
              </a:spcBef>
              <a:buNone/>
            </a:pPr>
            <a:r>
              <a:rPr lang="de-DE" sz="1600" b="1" dirty="0">
                <a:solidFill>
                  <a:srgbClr val="F07D00"/>
                </a:solidFill>
              </a:rPr>
              <a:t>Person</a:t>
            </a:r>
            <a:r>
              <a:rPr lang="de-DE" sz="1600" dirty="0">
                <a:solidFill>
                  <a:srgbClr val="F07D00"/>
                </a:solidFill>
              </a:rPr>
              <a:t> sowie </a:t>
            </a:r>
            <a:r>
              <a:rPr lang="de-DE" sz="1600" b="1" dirty="0">
                <a:solidFill>
                  <a:srgbClr val="F07D00"/>
                </a:solidFill>
              </a:rPr>
              <a:t>minderjährige</a:t>
            </a:r>
          </a:p>
          <a:p>
            <a:pPr marL="0" indent="0" algn="ctr">
              <a:lnSpc>
                <a:spcPct val="100000"/>
              </a:lnSpc>
              <a:spcBef>
                <a:spcPts val="0"/>
              </a:spcBef>
              <a:buNone/>
            </a:pPr>
            <a:r>
              <a:rPr lang="de-DE" sz="1600" b="1" dirty="0">
                <a:solidFill>
                  <a:srgbClr val="F07D00"/>
                </a:solidFill>
              </a:rPr>
              <a:t>ledige Kinder</a:t>
            </a:r>
          </a:p>
        </p:txBody>
      </p:sp>
      <p:pic>
        <p:nvPicPr>
          <p:cNvPr id="33" name="Grafik 32">
            <a:extLst>
              <a:ext uri="{FF2B5EF4-FFF2-40B4-BE49-F238E27FC236}">
                <a16:creationId xmlns:a16="http://schemas.microsoft.com/office/drawing/2014/main" id="{90C62215-17DE-D5EC-8C98-ACF5445FC8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0052" y="2205711"/>
            <a:ext cx="1313698" cy="1313698"/>
          </a:xfrm>
          <a:prstGeom prst="rect">
            <a:avLst/>
          </a:prstGeom>
        </p:spPr>
      </p:pic>
      <p:pic>
        <p:nvPicPr>
          <p:cNvPr id="34" name="Grafik 33">
            <a:extLst>
              <a:ext uri="{FF2B5EF4-FFF2-40B4-BE49-F238E27FC236}">
                <a16:creationId xmlns:a16="http://schemas.microsoft.com/office/drawing/2014/main" id="{3B26BE07-CBC3-1A90-8CB4-2EC702FFE9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15210" y="2135541"/>
            <a:ext cx="1313697" cy="1313697"/>
          </a:xfrm>
          <a:prstGeom prst="rect">
            <a:avLst/>
          </a:prstGeom>
        </p:spPr>
      </p:pic>
      <p:pic>
        <p:nvPicPr>
          <p:cNvPr id="35" name="Grafik 34">
            <a:extLst>
              <a:ext uri="{FF2B5EF4-FFF2-40B4-BE49-F238E27FC236}">
                <a16:creationId xmlns:a16="http://schemas.microsoft.com/office/drawing/2014/main" id="{6CD83E0E-873E-830F-A323-39BEA6FDD31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36850" y="2130481"/>
            <a:ext cx="1313696" cy="1313696"/>
          </a:xfrm>
          <a:prstGeom prst="rect">
            <a:avLst/>
          </a:prstGeom>
        </p:spPr>
      </p:pic>
      <p:pic>
        <p:nvPicPr>
          <p:cNvPr id="36" name="Grafik 35">
            <a:extLst>
              <a:ext uri="{FF2B5EF4-FFF2-40B4-BE49-F238E27FC236}">
                <a16:creationId xmlns:a16="http://schemas.microsoft.com/office/drawing/2014/main" id="{D1605012-B536-237A-D1D1-6D89EC6CB7B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91904" y="1862961"/>
            <a:ext cx="1963183" cy="1963183"/>
          </a:xfrm>
          <a:prstGeom prst="rect">
            <a:avLst/>
          </a:prstGeom>
        </p:spPr>
      </p:pic>
      <p:pic>
        <p:nvPicPr>
          <p:cNvPr id="37" name="Grafik 36">
            <a:extLst>
              <a:ext uri="{FF2B5EF4-FFF2-40B4-BE49-F238E27FC236}">
                <a16:creationId xmlns:a16="http://schemas.microsoft.com/office/drawing/2014/main" id="{4136DD10-6992-3504-D45F-F18D3F7DC9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3057" y="2130481"/>
            <a:ext cx="1313696" cy="1313696"/>
          </a:xfrm>
          <a:prstGeom prst="rect">
            <a:avLst/>
          </a:prstGeom>
        </p:spPr>
      </p:pic>
      <p:sp>
        <p:nvSpPr>
          <p:cNvPr id="38" name="Pfeil: Chevron 37">
            <a:extLst>
              <a:ext uri="{FF2B5EF4-FFF2-40B4-BE49-F238E27FC236}">
                <a16:creationId xmlns:a16="http://schemas.microsoft.com/office/drawing/2014/main" id="{FC383977-D87C-CEAF-9AF5-3C5C72262EA8}"/>
              </a:ext>
            </a:extLst>
          </p:cNvPr>
          <p:cNvSpPr/>
          <p:nvPr/>
        </p:nvSpPr>
        <p:spPr>
          <a:xfrm>
            <a:off x="1067014" y="3429000"/>
            <a:ext cx="1856936" cy="627039"/>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1</a:t>
            </a:r>
          </a:p>
        </p:txBody>
      </p:sp>
      <p:sp>
        <p:nvSpPr>
          <p:cNvPr id="39" name="Pfeil: Chevron 38">
            <a:extLst>
              <a:ext uri="{FF2B5EF4-FFF2-40B4-BE49-F238E27FC236}">
                <a16:creationId xmlns:a16="http://schemas.microsoft.com/office/drawing/2014/main" id="{49D95BAF-5A7C-1E52-4F62-9D0C035A7A3E}"/>
              </a:ext>
            </a:extLst>
          </p:cNvPr>
          <p:cNvSpPr/>
          <p:nvPr/>
        </p:nvSpPr>
        <p:spPr>
          <a:xfrm>
            <a:off x="2805149" y="3443197"/>
            <a:ext cx="1856936" cy="611861"/>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2</a:t>
            </a:r>
          </a:p>
        </p:txBody>
      </p:sp>
      <p:sp>
        <p:nvSpPr>
          <p:cNvPr id="40" name="Pfeil: Chevron 39">
            <a:extLst>
              <a:ext uri="{FF2B5EF4-FFF2-40B4-BE49-F238E27FC236}">
                <a16:creationId xmlns:a16="http://schemas.microsoft.com/office/drawing/2014/main" id="{3303E187-A713-D369-3EBB-9C8A3FA9AFB6}"/>
              </a:ext>
            </a:extLst>
          </p:cNvPr>
          <p:cNvSpPr/>
          <p:nvPr/>
        </p:nvSpPr>
        <p:spPr>
          <a:xfrm>
            <a:off x="4541734" y="3444178"/>
            <a:ext cx="1856936" cy="611861"/>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3</a:t>
            </a:r>
          </a:p>
        </p:txBody>
      </p:sp>
      <p:sp>
        <p:nvSpPr>
          <p:cNvPr id="41" name="Pfeil: Chevron 40">
            <a:extLst>
              <a:ext uri="{FF2B5EF4-FFF2-40B4-BE49-F238E27FC236}">
                <a16:creationId xmlns:a16="http://schemas.microsoft.com/office/drawing/2014/main" id="{B8F65CEF-6001-D72F-3DB4-F48761C99080}"/>
              </a:ext>
            </a:extLst>
          </p:cNvPr>
          <p:cNvSpPr/>
          <p:nvPr/>
        </p:nvSpPr>
        <p:spPr>
          <a:xfrm>
            <a:off x="6298144" y="3444178"/>
            <a:ext cx="1856936" cy="611861"/>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4</a:t>
            </a:r>
          </a:p>
        </p:txBody>
      </p:sp>
      <p:sp>
        <p:nvSpPr>
          <p:cNvPr id="42" name="Pfeil: Chevron 41">
            <a:extLst>
              <a:ext uri="{FF2B5EF4-FFF2-40B4-BE49-F238E27FC236}">
                <a16:creationId xmlns:a16="http://schemas.microsoft.com/office/drawing/2014/main" id="{EBF578AD-0054-EE01-4878-EDA3861DDE55}"/>
              </a:ext>
            </a:extLst>
          </p:cNvPr>
          <p:cNvSpPr/>
          <p:nvPr/>
        </p:nvSpPr>
        <p:spPr>
          <a:xfrm>
            <a:off x="8045029" y="3444178"/>
            <a:ext cx="1856936" cy="611861"/>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5</a:t>
            </a:r>
          </a:p>
        </p:txBody>
      </p:sp>
      <p:sp>
        <p:nvSpPr>
          <p:cNvPr id="43" name="Pfeil: Chevron 42">
            <a:extLst>
              <a:ext uri="{FF2B5EF4-FFF2-40B4-BE49-F238E27FC236}">
                <a16:creationId xmlns:a16="http://schemas.microsoft.com/office/drawing/2014/main" id="{A081B313-4562-17A1-3C3A-13C0ABD31E38}"/>
              </a:ext>
            </a:extLst>
          </p:cNvPr>
          <p:cNvSpPr/>
          <p:nvPr/>
        </p:nvSpPr>
        <p:spPr>
          <a:xfrm>
            <a:off x="9801439" y="3444178"/>
            <a:ext cx="1856936" cy="611861"/>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6</a:t>
            </a:r>
          </a:p>
        </p:txBody>
      </p:sp>
      <p:sp>
        <p:nvSpPr>
          <p:cNvPr id="44" name="Inhaltsplatzhalter 1">
            <a:extLst>
              <a:ext uri="{FF2B5EF4-FFF2-40B4-BE49-F238E27FC236}">
                <a16:creationId xmlns:a16="http://schemas.microsoft.com/office/drawing/2014/main" id="{4E8644EA-811B-FD7B-3C0B-F3DE7F38C83E}"/>
              </a:ext>
            </a:extLst>
          </p:cNvPr>
          <p:cNvSpPr txBox="1">
            <a:spLocks/>
          </p:cNvSpPr>
          <p:nvPr/>
        </p:nvSpPr>
        <p:spPr>
          <a:xfrm>
            <a:off x="4441208" y="4358769"/>
            <a:ext cx="1856936" cy="1568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de-DE" sz="1600" dirty="0">
                <a:solidFill>
                  <a:srgbClr val="F07D00"/>
                </a:solidFill>
              </a:rPr>
              <a:t>Zustimmung</a:t>
            </a:r>
            <a:r>
              <a:rPr lang="de-DE" sz="1600" b="1" dirty="0">
                <a:solidFill>
                  <a:srgbClr val="F07D00"/>
                </a:solidFill>
              </a:rPr>
              <a:t> Bundesagentur für</a:t>
            </a:r>
          </a:p>
          <a:p>
            <a:pPr marL="0" indent="0" algn="ctr">
              <a:lnSpc>
                <a:spcPct val="100000"/>
              </a:lnSpc>
              <a:spcBef>
                <a:spcPts val="0"/>
              </a:spcBef>
              <a:buNone/>
            </a:pPr>
            <a:r>
              <a:rPr lang="de-DE" sz="1600" b="1" dirty="0">
                <a:solidFill>
                  <a:srgbClr val="F07D00"/>
                </a:solidFill>
              </a:rPr>
              <a:t>Arbeit</a:t>
            </a:r>
          </a:p>
        </p:txBody>
      </p:sp>
      <p:pic>
        <p:nvPicPr>
          <p:cNvPr id="45" name="Grafik 44">
            <a:extLst>
              <a:ext uri="{FF2B5EF4-FFF2-40B4-BE49-F238E27FC236}">
                <a16:creationId xmlns:a16="http://schemas.microsoft.com/office/drawing/2014/main" id="{CE947A53-1809-7FE6-EFB3-3313F5FFAA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5439" y="2115302"/>
            <a:ext cx="1313698" cy="1313698"/>
          </a:xfrm>
          <a:prstGeom prst="rect">
            <a:avLst/>
          </a:prstGeom>
        </p:spPr>
      </p:pic>
      <p:sp>
        <p:nvSpPr>
          <p:cNvPr id="5" name="Inhaltsplatzhalter 1">
            <a:extLst>
              <a:ext uri="{FF2B5EF4-FFF2-40B4-BE49-F238E27FC236}">
                <a16:creationId xmlns:a16="http://schemas.microsoft.com/office/drawing/2014/main" id="{8C3C9856-EB61-96A1-1135-0994D135D877}"/>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Tree>
    <p:extLst>
      <p:ext uri="{BB962C8B-B14F-4D97-AF65-F5344CB8AC3E}">
        <p14:creationId xmlns:p14="http://schemas.microsoft.com/office/powerpoint/2010/main" val="7336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p:bldP spid="30" grpId="0"/>
      <p:bldP spid="31" grpId="0"/>
      <p:bldP spid="32" grpId="0"/>
      <p:bldP spid="38" grpId="0" animBg="1"/>
      <p:bldP spid="39" grpId="0" animBg="1"/>
      <p:bldP spid="40" grpId="0" animBg="1"/>
      <p:bldP spid="41" grpId="0" animBg="1"/>
      <p:bldP spid="42" grpId="0" animBg="1"/>
      <p:bldP spid="43"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12</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Beschleunigtes Fachkräfteverfahren</a:t>
            </a:r>
          </a:p>
        </p:txBody>
      </p:sp>
      <p:pic>
        <p:nvPicPr>
          <p:cNvPr id="27" name="Grafik 26" descr="Wegweiser">
            <a:extLst>
              <a:ext uri="{FF2B5EF4-FFF2-40B4-BE49-F238E27FC236}">
                <a16:creationId xmlns:a16="http://schemas.microsoft.com/office/drawing/2014/main" id="{B472B445-4B85-8F2D-455D-26FF0FA368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598" y="2374824"/>
            <a:ext cx="6939043" cy="4910940"/>
          </a:xfrm>
          <a:prstGeom prst="rect">
            <a:avLst/>
          </a:prstGeom>
        </p:spPr>
      </p:pic>
      <p:pic>
        <p:nvPicPr>
          <p:cNvPr id="46" name="Grafik 45" descr="Post-it-Notizen">
            <a:extLst>
              <a:ext uri="{FF2B5EF4-FFF2-40B4-BE49-F238E27FC236}">
                <a16:creationId xmlns:a16="http://schemas.microsoft.com/office/drawing/2014/main" id="{44CAD1B5-0803-FA3F-4C91-A4F6CA1648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5843" y="1782837"/>
            <a:ext cx="4063565" cy="4063565"/>
          </a:xfrm>
          <a:prstGeom prst="rect">
            <a:avLst/>
          </a:prstGeom>
        </p:spPr>
      </p:pic>
      <p:sp>
        <p:nvSpPr>
          <p:cNvPr id="47" name="Textfeld 46">
            <a:extLst>
              <a:ext uri="{FF2B5EF4-FFF2-40B4-BE49-F238E27FC236}">
                <a16:creationId xmlns:a16="http://schemas.microsoft.com/office/drawing/2014/main" id="{BB8EE09D-80F3-BAA7-52CF-25CE62224F53}"/>
              </a:ext>
            </a:extLst>
          </p:cNvPr>
          <p:cNvSpPr txBox="1"/>
          <p:nvPr/>
        </p:nvSpPr>
        <p:spPr>
          <a:xfrm>
            <a:off x="5066259" y="3476310"/>
            <a:ext cx="1123255" cy="830997"/>
          </a:xfrm>
          <a:prstGeom prst="rect">
            <a:avLst/>
          </a:prstGeom>
          <a:noFill/>
        </p:spPr>
        <p:txBody>
          <a:bodyPr wrap="square" rtlCol="0">
            <a:spAutoFit/>
          </a:bodyPr>
          <a:lstStyle/>
          <a:p>
            <a:pPr algn="ctr"/>
            <a:r>
              <a:rPr lang="de-DE" sz="2400" b="1" dirty="0">
                <a:solidFill>
                  <a:srgbClr val="646363"/>
                </a:solidFill>
              </a:rPr>
              <a:t>75</a:t>
            </a:r>
            <a:br>
              <a:rPr lang="de-DE" sz="2400" b="1" dirty="0">
                <a:solidFill>
                  <a:srgbClr val="646363"/>
                </a:solidFill>
              </a:rPr>
            </a:br>
            <a:r>
              <a:rPr lang="de-DE" sz="2400" b="1" dirty="0">
                <a:solidFill>
                  <a:srgbClr val="646363"/>
                </a:solidFill>
              </a:rPr>
              <a:t>EUR</a:t>
            </a:r>
          </a:p>
        </p:txBody>
      </p:sp>
      <p:sp>
        <p:nvSpPr>
          <p:cNvPr id="48" name="Textfeld 47">
            <a:extLst>
              <a:ext uri="{FF2B5EF4-FFF2-40B4-BE49-F238E27FC236}">
                <a16:creationId xmlns:a16="http://schemas.microsoft.com/office/drawing/2014/main" id="{BB296B42-E80A-73B3-476A-B0224536A60B}"/>
              </a:ext>
            </a:extLst>
          </p:cNvPr>
          <p:cNvSpPr txBox="1"/>
          <p:nvPr/>
        </p:nvSpPr>
        <p:spPr>
          <a:xfrm>
            <a:off x="7044131" y="4030145"/>
            <a:ext cx="1224936" cy="830997"/>
          </a:xfrm>
          <a:prstGeom prst="rect">
            <a:avLst/>
          </a:prstGeom>
          <a:noFill/>
        </p:spPr>
        <p:txBody>
          <a:bodyPr wrap="square" rtlCol="0">
            <a:spAutoFit/>
          </a:bodyPr>
          <a:lstStyle/>
          <a:p>
            <a:pPr algn="ctr"/>
            <a:r>
              <a:rPr lang="de-DE" sz="2400" b="1" dirty="0">
                <a:solidFill>
                  <a:srgbClr val="646363"/>
                </a:solidFill>
              </a:rPr>
              <a:t>100-600 EUR</a:t>
            </a:r>
          </a:p>
        </p:txBody>
      </p:sp>
      <p:sp>
        <p:nvSpPr>
          <p:cNvPr id="49" name="Textfeld 48">
            <a:extLst>
              <a:ext uri="{FF2B5EF4-FFF2-40B4-BE49-F238E27FC236}">
                <a16:creationId xmlns:a16="http://schemas.microsoft.com/office/drawing/2014/main" id="{351B32DE-B7FC-B31B-6BB3-1A0546A77C3E}"/>
              </a:ext>
            </a:extLst>
          </p:cNvPr>
          <p:cNvSpPr txBox="1"/>
          <p:nvPr/>
        </p:nvSpPr>
        <p:spPr>
          <a:xfrm>
            <a:off x="6540757" y="2374824"/>
            <a:ext cx="1336211" cy="830997"/>
          </a:xfrm>
          <a:prstGeom prst="rect">
            <a:avLst/>
          </a:prstGeom>
          <a:noFill/>
        </p:spPr>
        <p:txBody>
          <a:bodyPr wrap="square" rtlCol="0">
            <a:spAutoFit/>
          </a:bodyPr>
          <a:lstStyle/>
          <a:p>
            <a:pPr algn="ctr"/>
            <a:r>
              <a:rPr lang="de-DE" sz="2400" b="1" dirty="0">
                <a:solidFill>
                  <a:srgbClr val="646363"/>
                </a:solidFill>
              </a:rPr>
              <a:t>411</a:t>
            </a:r>
            <a:br>
              <a:rPr lang="de-DE" sz="2400" b="1" dirty="0">
                <a:solidFill>
                  <a:srgbClr val="646363"/>
                </a:solidFill>
              </a:rPr>
            </a:br>
            <a:r>
              <a:rPr lang="de-DE" sz="2400" b="1" dirty="0">
                <a:solidFill>
                  <a:srgbClr val="646363"/>
                </a:solidFill>
              </a:rPr>
              <a:t>EUR</a:t>
            </a:r>
          </a:p>
        </p:txBody>
      </p:sp>
      <p:sp>
        <p:nvSpPr>
          <p:cNvPr id="50" name="Textfeld 49">
            <a:extLst>
              <a:ext uri="{FF2B5EF4-FFF2-40B4-BE49-F238E27FC236}">
                <a16:creationId xmlns:a16="http://schemas.microsoft.com/office/drawing/2014/main" id="{682CB418-41BE-77B6-B1E3-A5C4ECBB44B6}"/>
              </a:ext>
            </a:extLst>
          </p:cNvPr>
          <p:cNvSpPr txBox="1"/>
          <p:nvPr/>
        </p:nvSpPr>
        <p:spPr>
          <a:xfrm>
            <a:off x="6528057" y="4790645"/>
            <a:ext cx="542859" cy="584775"/>
          </a:xfrm>
          <a:prstGeom prst="rect">
            <a:avLst/>
          </a:prstGeom>
          <a:noFill/>
        </p:spPr>
        <p:txBody>
          <a:bodyPr wrap="square" rtlCol="0">
            <a:spAutoFit/>
          </a:bodyPr>
          <a:lstStyle/>
          <a:p>
            <a:r>
              <a:rPr lang="de-DE" sz="3200" b="1" dirty="0">
                <a:solidFill>
                  <a:srgbClr val="646363"/>
                </a:solidFill>
              </a:rPr>
              <a:t>…</a:t>
            </a:r>
          </a:p>
        </p:txBody>
      </p:sp>
      <p:sp>
        <p:nvSpPr>
          <p:cNvPr id="51" name="Textfeld 50">
            <a:extLst>
              <a:ext uri="{FF2B5EF4-FFF2-40B4-BE49-F238E27FC236}">
                <a16:creationId xmlns:a16="http://schemas.microsoft.com/office/drawing/2014/main" id="{614F4DC0-FB34-A416-40A3-B21365398020}"/>
              </a:ext>
            </a:extLst>
          </p:cNvPr>
          <p:cNvSpPr txBox="1"/>
          <p:nvPr/>
        </p:nvSpPr>
        <p:spPr>
          <a:xfrm>
            <a:off x="799008" y="3486358"/>
            <a:ext cx="1841723" cy="830997"/>
          </a:xfrm>
          <a:prstGeom prst="rect">
            <a:avLst/>
          </a:prstGeom>
          <a:noFill/>
        </p:spPr>
        <p:txBody>
          <a:bodyPr wrap="none" rtlCol="0">
            <a:spAutoFit/>
          </a:bodyPr>
          <a:lstStyle/>
          <a:p>
            <a:r>
              <a:rPr lang="de-DE" sz="2400" b="1" cap="all" dirty="0">
                <a:solidFill>
                  <a:srgbClr val="646363"/>
                </a:solidFill>
              </a:rPr>
              <a:t>Ausländer-</a:t>
            </a:r>
            <a:br>
              <a:rPr lang="de-DE" sz="2400" b="1" cap="all" dirty="0">
                <a:solidFill>
                  <a:srgbClr val="646363"/>
                </a:solidFill>
              </a:rPr>
            </a:br>
            <a:r>
              <a:rPr lang="de-DE" sz="2400" b="1" cap="all" dirty="0">
                <a:solidFill>
                  <a:srgbClr val="646363"/>
                </a:solidFill>
              </a:rPr>
              <a:t>behörde</a:t>
            </a:r>
          </a:p>
        </p:txBody>
      </p:sp>
      <p:sp>
        <p:nvSpPr>
          <p:cNvPr id="52" name="Textfeld 51">
            <a:extLst>
              <a:ext uri="{FF2B5EF4-FFF2-40B4-BE49-F238E27FC236}">
                <a16:creationId xmlns:a16="http://schemas.microsoft.com/office/drawing/2014/main" id="{835CDF9E-B052-2FB8-9266-A40455E4890D}"/>
              </a:ext>
            </a:extLst>
          </p:cNvPr>
          <p:cNvSpPr txBox="1"/>
          <p:nvPr/>
        </p:nvSpPr>
        <p:spPr>
          <a:xfrm>
            <a:off x="2761345" y="4697174"/>
            <a:ext cx="1914498" cy="830997"/>
          </a:xfrm>
          <a:prstGeom prst="rect">
            <a:avLst/>
          </a:prstGeom>
          <a:noFill/>
        </p:spPr>
        <p:txBody>
          <a:bodyPr wrap="none" rtlCol="0">
            <a:spAutoFit/>
          </a:bodyPr>
          <a:lstStyle/>
          <a:p>
            <a:r>
              <a:rPr lang="de-DE" sz="2400" b="1" cap="all" dirty="0">
                <a:solidFill>
                  <a:srgbClr val="646363"/>
                </a:solidFill>
              </a:rPr>
              <a:t>Auslands-</a:t>
            </a:r>
            <a:br>
              <a:rPr lang="de-DE" sz="2400" b="1" cap="all" dirty="0">
                <a:solidFill>
                  <a:srgbClr val="646363"/>
                </a:solidFill>
              </a:rPr>
            </a:br>
            <a:r>
              <a:rPr lang="de-DE" sz="2400" b="1" cap="all" dirty="0">
                <a:solidFill>
                  <a:srgbClr val="646363"/>
                </a:solidFill>
              </a:rPr>
              <a:t>vertretung</a:t>
            </a:r>
          </a:p>
        </p:txBody>
      </p:sp>
      <p:pic>
        <p:nvPicPr>
          <p:cNvPr id="53" name="Grafik 52" descr="Klemmbrett">
            <a:extLst>
              <a:ext uri="{FF2B5EF4-FFF2-40B4-BE49-F238E27FC236}">
                <a16:creationId xmlns:a16="http://schemas.microsoft.com/office/drawing/2014/main" id="{E2D5504C-7C3B-CDF3-1683-083D3DD86D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64602" y="1885315"/>
            <a:ext cx="4735814" cy="4735814"/>
          </a:xfrm>
          <a:prstGeom prst="rect">
            <a:avLst/>
          </a:prstGeom>
        </p:spPr>
      </p:pic>
      <p:sp>
        <p:nvSpPr>
          <p:cNvPr id="54" name="Textfeld 53">
            <a:extLst>
              <a:ext uri="{FF2B5EF4-FFF2-40B4-BE49-F238E27FC236}">
                <a16:creationId xmlns:a16="http://schemas.microsoft.com/office/drawing/2014/main" id="{B4A6623A-AB48-1C80-C094-357D5BF196A7}"/>
              </a:ext>
            </a:extLst>
          </p:cNvPr>
          <p:cNvSpPr txBox="1"/>
          <p:nvPr/>
        </p:nvSpPr>
        <p:spPr>
          <a:xfrm>
            <a:off x="9024615" y="3907413"/>
            <a:ext cx="2700415" cy="1697068"/>
          </a:xfrm>
          <a:prstGeom prst="rect">
            <a:avLst/>
          </a:prstGeom>
          <a:noFill/>
        </p:spPr>
        <p:txBody>
          <a:bodyPr wrap="square" rtlCol="0">
            <a:spAutoFit/>
          </a:bodyPr>
          <a:lstStyle/>
          <a:p>
            <a:pPr marL="285750" indent="-285750">
              <a:lnSpc>
                <a:spcPct val="150000"/>
              </a:lnSpc>
              <a:buClr>
                <a:srgbClr val="EF7D00"/>
              </a:buClr>
              <a:buFont typeface="Wingdings" panose="05000000000000000000" pitchFamily="2" charset="2"/>
              <a:buChar char="§"/>
            </a:pPr>
            <a:r>
              <a:rPr lang="de-DE" sz="2400" b="1" cap="all" dirty="0">
                <a:solidFill>
                  <a:srgbClr val="646363"/>
                </a:solidFill>
              </a:rPr>
              <a:t>Beschäftigung</a:t>
            </a:r>
          </a:p>
          <a:p>
            <a:pPr marL="285750" indent="-285750">
              <a:lnSpc>
                <a:spcPct val="150000"/>
              </a:lnSpc>
              <a:buClr>
                <a:srgbClr val="EF7D00"/>
              </a:buClr>
              <a:buFont typeface="Wingdings" panose="05000000000000000000" pitchFamily="2" charset="2"/>
              <a:buChar char="§"/>
            </a:pPr>
            <a:r>
              <a:rPr lang="de-DE" sz="2400" b="1" cap="all" dirty="0">
                <a:solidFill>
                  <a:srgbClr val="646363"/>
                </a:solidFill>
              </a:rPr>
              <a:t>Anerkennung</a:t>
            </a:r>
          </a:p>
          <a:p>
            <a:pPr marL="285750" indent="-285750">
              <a:lnSpc>
                <a:spcPct val="150000"/>
              </a:lnSpc>
              <a:buClr>
                <a:srgbClr val="EF7D00"/>
              </a:buClr>
              <a:buFont typeface="Wingdings" panose="05000000000000000000" pitchFamily="2" charset="2"/>
              <a:buChar char="§"/>
            </a:pPr>
            <a:r>
              <a:rPr lang="de-DE" sz="2400" b="1" cap="all" dirty="0">
                <a:solidFill>
                  <a:srgbClr val="646363"/>
                </a:solidFill>
              </a:rPr>
              <a:t>Ausbildung</a:t>
            </a:r>
          </a:p>
        </p:txBody>
      </p:sp>
      <p:sp>
        <p:nvSpPr>
          <p:cNvPr id="5" name="Inhaltsplatzhalter 1">
            <a:extLst>
              <a:ext uri="{FF2B5EF4-FFF2-40B4-BE49-F238E27FC236}">
                <a16:creationId xmlns:a16="http://schemas.microsoft.com/office/drawing/2014/main" id="{009249E3-180C-0939-B9E7-CAD429E37668}"/>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Tree>
    <p:extLst>
      <p:ext uri="{BB962C8B-B14F-4D97-AF65-F5344CB8AC3E}">
        <p14:creationId xmlns:p14="http://schemas.microsoft.com/office/powerpoint/2010/main" val="22984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liennummernplatzhalter 2">
            <a:extLst>
              <a:ext uri="{FF2B5EF4-FFF2-40B4-BE49-F238E27FC236}">
                <a16:creationId xmlns:a16="http://schemas.microsoft.com/office/drawing/2014/main" id="{495B0AAE-0399-ED24-82D9-B453B3852E77}"/>
              </a:ext>
            </a:extLst>
          </p:cNvPr>
          <p:cNvSpPr>
            <a:spLocks noGrp="1"/>
          </p:cNvSpPr>
          <p:nvPr>
            <p:ph type="sldNum" sz="quarter" idx="12"/>
          </p:nvPr>
        </p:nvSpPr>
        <p:spPr/>
        <p:txBody>
          <a:bodyPr/>
          <a:lstStyle/>
          <a:p>
            <a:fld id="{1001D6E4-277C-454F-8BDB-A51DA561E3F3}" type="slidenum">
              <a:rPr lang="de-DE" smtClean="0"/>
              <a:t>13</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Vor der Einreise</a:t>
            </a:r>
          </a:p>
        </p:txBody>
      </p:sp>
      <p:pic>
        <p:nvPicPr>
          <p:cNvPr id="16" name="Grafik 15">
            <a:extLst>
              <a:ext uri="{FF2B5EF4-FFF2-40B4-BE49-F238E27FC236}">
                <a16:creationId xmlns:a16="http://schemas.microsoft.com/office/drawing/2014/main" id="{511BEF5B-F830-E93B-C4DB-6F102FB267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7352" y="2477560"/>
            <a:ext cx="995378" cy="995378"/>
          </a:xfrm>
          <a:prstGeom prst="rect">
            <a:avLst/>
          </a:prstGeom>
        </p:spPr>
      </p:pic>
      <p:pic>
        <p:nvPicPr>
          <p:cNvPr id="17" name="Grafik 16">
            <a:extLst>
              <a:ext uri="{FF2B5EF4-FFF2-40B4-BE49-F238E27FC236}">
                <a16:creationId xmlns:a16="http://schemas.microsoft.com/office/drawing/2014/main" id="{47FA9072-F269-5AA3-C24B-F5E804BB4D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17601" y="2477412"/>
            <a:ext cx="995378" cy="995378"/>
          </a:xfrm>
          <a:prstGeom prst="rect">
            <a:avLst/>
          </a:prstGeom>
        </p:spPr>
      </p:pic>
      <p:pic>
        <p:nvPicPr>
          <p:cNvPr id="18" name="Grafik 17">
            <a:extLst>
              <a:ext uri="{FF2B5EF4-FFF2-40B4-BE49-F238E27FC236}">
                <a16:creationId xmlns:a16="http://schemas.microsoft.com/office/drawing/2014/main" id="{C066EACE-633F-B546-0C37-DDCC96AEA5D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36955" y="2476454"/>
            <a:ext cx="995379" cy="995379"/>
          </a:xfrm>
          <a:prstGeom prst="rect">
            <a:avLst/>
          </a:prstGeom>
        </p:spPr>
      </p:pic>
      <p:pic>
        <p:nvPicPr>
          <p:cNvPr id="19" name="Grafik 18">
            <a:extLst>
              <a:ext uri="{FF2B5EF4-FFF2-40B4-BE49-F238E27FC236}">
                <a16:creationId xmlns:a16="http://schemas.microsoft.com/office/drawing/2014/main" id="{B241E5C4-FC0B-644D-64B9-F4268BA4185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4154" y="3827805"/>
            <a:ext cx="995378" cy="995378"/>
          </a:xfrm>
          <a:prstGeom prst="rect">
            <a:avLst/>
          </a:prstGeom>
        </p:spPr>
      </p:pic>
      <p:pic>
        <p:nvPicPr>
          <p:cNvPr id="20" name="Grafik 19">
            <a:extLst>
              <a:ext uri="{FF2B5EF4-FFF2-40B4-BE49-F238E27FC236}">
                <a16:creationId xmlns:a16="http://schemas.microsoft.com/office/drawing/2014/main" id="{835A68AC-6AFD-F114-D7A3-EA3921E80E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336956" y="3822467"/>
            <a:ext cx="995378" cy="995378"/>
          </a:xfrm>
          <a:prstGeom prst="rect">
            <a:avLst/>
          </a:prstGeom>
        </p:spPr>
      </p:pic>
      <p:pic>
        <p:nvPicPr>
          <p:cNvPr id="21" name="Grafik 20">
            <a:extLst>
              <a:ext uri="{FF2B5EF4-FFF2-40B4-BE49-F238E27FC236}">
                <a16:creationId xmlns:a16="http://schemas.microsoft.com/office/drawing/2014/main" id="{CF6602AE-5705-3E50-D4C3-10A08A4A5DE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617408" y="5204254"/>
            <a:ext cx="995378" cy="995378"/>
          </a:xfrm>
          <a:prstGeom prst="rect">
            <a:avLst/>
          </a:prstGeom>
        </p:spPr>
      </p:pic>
      <p:sp>
        <p:nvSpPr>
          <p:cNvPr id="22" name="Textfeld 21">
            <a:extLst>
              <a:ext uri="{FF2B5EF4-FFF2-40B4-BE49-F238E27FC236}">
                <a16:creationId xmlns:a16="http://schemas.microsoft.com/office/drawing/2014/main" id="{327A78C7-A709-CADB-41F3-98E6FE002163}"/>
              </a:ext>
            </a:extLst>
          </p:cNvPr>
          <p:cNvSpPr txBox="1"/>
          <p:nvPr/>
        </p:nvSpPr>
        <p:spPr>
          <a:xfrm>
            <a:off x="1970261" y="2513584"/>
            <a:ext cx="2570704" cy="923330"/>
          </a:xfrm>
          <a:prstGeom prst="rect">
            <a:avLst/>
          </a:prstGeom>
          <a:noFill/>
        </p:spPr>
        <p:txBody>
          <a:bodyPr wrap="none" rtlCol="0">
            <a:spAutoFit/>
          </a:bodyPr>
          <a:lstStyle/>
          <a:p>
            <a:r>
              <a:rPr lang="de-DE" dirty="0">
                <a:solidFill>
                  <a:srgbClr val="646363"/>
                </a:solidFill>
              </a:rPr>
              <a:t>Kontaktaufnahme</a:t>
            </a:r>
            <a:br>
              <a:rPr lang="de-DE" dirty="0">
                <a:solidFill>
                  <a:srgbClr val="646363"/>
                </a:solidFill>
              </a:rPr>
            </a:br>
            <a:r>
              <a:rPr lang="de-DE" dirty="0">
                <a:solidFill>
                  <a:srgbClr val="646363"/>
                </a:solidFill>
              </a:rPr>
              <a:t>Arbeitgeber-Service</a:t>
            </a:r>
            <a:br>
              <a:rPr lang="de-DE" dirty="0">
                <a:solidFill>
                  <a:srgbClr val="646363"/>
                </a:solidFill>
              </a:rPr>
            </a:br>
            <a:r>
              <a:rPr lang="de-DE" dirty="0">
                <a:solidFill>
                  <a:srgbClr val="646363"/>
                </a:solidFill>
              </a:rPr>
              <a:t>Bundesagentur für Arbeit</a:t>
            </a:r>
          </a:p>
        </p:txBody>
      </p:sp>
      <p:sp>
        <p:nvSpPr>
          <p:cNvPr id="23" name="Textfeld 22">
            <a:extLst>
              <a:ext uri="{FF2B5EF4-FFF2-40B4-BE49-F238E27FC236}">
                <a16:creationId xmlns:a16="http://schemas.microsoft.com/office/drawing/2014/main" id="{083C9C2B-EAAD-B0D8-ACBF-A8169C124777}"/>
              </a:ext>
            </a:extLst>
          </p:cNvPr>
          <p:cNvSpPr txBox="1"/>
          <p:nvPr/>
        </p:nvSpPr>
        <p:spPr>
          <a:xfrm>
            <a:off x="5689615" y="2652060"/>
            <a:ext cx="2570704" cy="646331"/>
          </a:xfrm>
          <a:prstGeom prst="rect">
            <a:avLst/>
          </a:prstGeom>
          <a:noFill/>
        </p:spPr>
        <p:txBody>
          <a:bodyPr wrap="none" rtlCol="0">
            <a:spAutoFit/>
          </a:bodyPr>
          <a:lstStyle/>
          <a:p>
            <a:r>
              <a:rPr lang="de-DE" dirty="0">
                <a:solidFill>
                  <a:srgbClr val="646363"/>
                </a:solidFill>
              </a:rPr>
              <a:t>Bewerbungen über die</a:t>
            </a:r>
            <a:br>
              <a:rPr lang="de-DE" dirty="0">
                <a:solidFill>
                  <a:srgbClr val="646363"/>
                </a:solidFill>
              </a:rPr>
            </a:br>
            <a:r>
              <a:rPr lang="de-DE" dirty="0">
                <a:solidFill>
                  <a:srgbClr val="646363"/>
                </a:solidFill>
              </a:rPr>
              <a:t>Bundesagentur für Arbeit</a:t>
            </a:r>
          </a:p>
        </p:txBody>
      </p:sp>
      <p:sp>
        <p:nvSpPr>
          <p:cNvPr id="24" name="Textfeld 23">
            <a:extLst>
              <a:ext uri="{FF2B5EF4-FFF2-40B4-BE49-F238E27FC236}">
                <a16:creationId xmlns:a16="http://schemas.microsoft.com/office/drawing/2014/main" id="{07689468-8EE9-5807-4B63-729F0660CD75}"/>
              </a:ext>
            </a:extLst>
          </p:cNvPr>
          <p:cNvSpPr txBox="1"/>
          <p:nvPr/>
        </p:nvSpPr>
        <p:spPr>
          <a:xfrm>
            <a:off x="9408970" y="3996990"/>
            <a:ext cx="2642518" cy="646331"/>
          </a:xfrm>
          <a:prstGeom prst="rect">
            <a:avLst/>
          </a:prstGeom>
          <a:noFill/>
        </p:spPr>
        <p:txBody>
          <a:bodyPr wrap="none" rtlCol="0">
            <a:spAutoFit/>
          </a:bodyPr>
          <a:lstStyle/>
          <a:p>
            <a:r>
              <a:rPr lang="de-DE" dirty="0">
                <a:solidFill>
                  <a:srgbClr val="646363"/>
                </a:solidFill>
              </a:rPr>
              <a:t>Prüfung Arbeitsvertrag</a:t>
            </a:r>
            <a:br>
              <a:rPr lang="de-DE" dirty="0">
                <a:solidFill>
                  <a:srgbClr val="646363"/>
                </a:solidFill>
              </a:rPr>
            </a:br>
            <a:r>
              <a:rPr lang="de-DE" dirty="0">
                <a:solidFill>
                  <a:srgbClr val="646363"/>
                </a:solidFill>
              </a:rPr>
              <a:t>Bundesagentur für Arbeit</a:t>
            </a:r>
          </a:p>
        </p:txBody>
      </p:sp>
      <p:sp>
        <p:nvSpPr>
          <p:cNvPr id="25" name="Textfeld 24">
            <a:extLst>
              <a:ext uri="{FF2B5EF4-FFF2-40B4-BE49-F238E27FC236}">
                <a16:creationId xmlns:a16="http://schemas.microsoft.com/office/drawing/2014/main" id="{0399CD97-5666-E8D6-BADF-B564E98698C9}"/>
              </a:ext>
            </a:extLst>
          </p:cNvPr>
          <p:cNvSpPr txBox="1"/>
          <p:nvPr/>
        </p:nvSpPr>
        <p:spPr>
          <a:xfrm>
            <a:off x="9408970" y="2650977"/>
            <a:ext cx="2301977" cy="646331"/>
          </a:xfrm>
          <a:prstGeom prst="rect">
            <a:avLst/>
          </a:prstGeom>
          <a:noFill/>
        </p:spPr>
        <p:txBody>
          <a:bodyPr wrap="none" rtlCol="0">
            <a:spAutoFit/>
          </a:bodyPr>
          <a:lstStyle/>
          <a:p>
            <a:r>
              <a:rPr lang="de-DE" dirty="0">
                <a:solidFill>
                  <a:srgbClr val="646363"/>
                </a:solidFill>
              </a:rPr>
              <a:t>Bewerbungsgespräche</a:t>
            </a:r>
            <a:br>
              <a:rPr lang="de-DE" dirty="0">
                <a:solidFill>
                  <a:srgbClr val="646363"/>
                </a:solidFill>
              </a:rPr>
            </a:br>
            <a:r>
              <a:rPr lang="de-DE" dirty="0">
                <a:solidFill>
                  <a:srgbClr val="646363"/>
                </a:solidFill>
              </a:rPr>
              <a:t>digital</a:t>
            </a:r>
          </a:p>
        </p:txBody>
      </p:sp>
      <p:sp>
        <p:nvSpPr>
          <p:cNvPr id="28" name="Textfeld 27">
            <a:extLst>
              <a:ext uri="{FF2B5EF4-FFF2-40B4-BE49-F238E27FC236}">
                <a16:creationId xmlns:a16="http://schemas.microsoft.com/office/drawing/2014/main" id="{CD3E6336-DB9A-96BA-CFEB-0C5269B688E0}"/>
              </a:ext>
            </a:extLst>
          </p:cNvPr>
          <p:cNvSpPr txBox="1"/>
          <p:nvPr/>
        </p:nvSpPr>
        <p:spPr>
          <a:xfrm>
            <a:off x="5689615" y="5378777"/>
            <a:ext cx="2301784" cy="646331"/>
          </a:xfrm>
          <a:prstGeom prst="rect">
            <a:avLst/>
          </a:prstGeom>
          <a:noFill/>
        </p:spPr>
        <p:txBody>
          <a:bodyPr wrap="none" rtlCol="0">
            <a:spAutoFit/>
          </a:bodyPr>
          <a:lstStyle/>
          <a:p>
            <a:r>
              <a:rPr lang="de-DE" dirty="0">
                <a:solidFill>
                  <a:srgbClr val="646363"/>
                </a:solidFill>
              </a:rPr>
              <a:t>Sprachkurs im Ausland</a:t>
            </a:r>
            <a:br>
              <a:rPr lang="de-DE" dirty="0">
                <a:solidFill>
                  <a:srgbClr val="646363"/>
                </a:solidFill>
              </a:rPr>
            </a:br>
            <a:r>
              <a:rPr lang="de-DE" dirty="0">
                <a:solidFill>
                  <a:srgbClr val="646363"/>
                </a:solidFill>
              </a:rPr>
              <a:t>z. B. </a:t>
            </a:r>
            <a:r>
              <a:rPr lang="de-DE" dirty="0">
                <a:solidFill>
                  <a:srgbClr val="646363"/>
                </a:solidFill>
                <a:hlinkClick r:id="rId9"/>
              </a:rPr>
              <a:t>Goethe-Institut</a:t>
            </a:r>
            <a:endParaRPr lang="de-DE" dirty="0">
              <a:solidFill>
                <a:srgbClr val="646363"/>
              </a:solidFill>
            </a:endParaRPr>
          </a:p>
        </p:txBody>
      </p:sp>
      <p:sp>
        <p:nvSpPr>
          <p:cNvPr id="29" name="Textfeld 28">
            <a:extLst>
              <a:ext uri="{FF2B5EF4-FFF2-40B4-BE49-F238E27FC236}">
                <a16:creationId xmlns:a16="http://schemas.microsoft.com/office/drawing/2014/main" id="{DA9D2172-5D83-59A5-5863-C5A831D35FD2}"/>
              </a:ext>
            </a:extLst>
          </p:cNvPr>
          <p:cNvSpPr txBox="1"/>
          <p:nvPr/>
        </p:nvSpPr>
        <p:spPr>
          <a:xfrm>
            <a:off x="2006168" y="3864198"/>
            <a:ext cx="2080410" cy="923330"/>
          </a:xfrm>
          <a:prstGeom prst="rect">
            <a:avLst/>
          </a:prstGeom>
          <a:noFill/>
        </p:spPr>
        <p:txBody>
          <a:bodyPr wrap="square" rtlCol="0">
            <a:spAutoFit/>
          </a:bodyPr>
          <a:lstStyle/>
          <a:p>
            <a:r>
              <a:rPr lang="de-DE" dirty="0">
                <a:solidFill>
                  <a:srgbClr val="646363"/>
                </a:solidFill>
              </a:rPr>
              <a:t>Einreise zum jeweiligen Zweck</a:t>
            </a:r>
            <a:br>
              <a:rPr lang="de-DE" dirty="0">
                <a:solidFill>
                  <a:srgbClr val="646363"/>
                </a:solidFill>
              </a:rPr>
            </a:br>
            <a:r>
              <a:rPr lang="de-DE" dirty="0">
                <a:solidFill>
                  <a:srgbClr val="646363"/>
                </a:solidFill>
              </a:rPr>
              <a:t>vorbereiten</a:t>
            </a:r>
          </a:p>
        </p:txBody>
      </p:sp>
      <p:pic>
        <p:nvPicPr>
          <p:cNvPr id="30" name="Grafik 29">
            <a:extLst>
              <a:ext uri="{FF2B5EF4-FFF2-40B4-BE49-F238E27FC236}">
                <a16:creationId xmlns:a16="http://schemas.microsoft.com/office/drawing/2014/main" id="{720F376F-AD0E-353C-DA43-ED1B233CE7E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639040" y="3865345"/>
            <a:ext cx="952500" cy="952500"/>
          </a:xfrm>
          <a:prstGeom prst="rect">
            <a:avLst/>
          </a:prstGeom>
        </p:spPr>
      </p:pic>
      <p:sp>
        <p:nvSpPr>
          <p:cNvPr id="31" name="Textfeld 30">
            <a:extLst>
              <a:ext uri="{FF2B5EF4-FFF2-40B4-BE49-F238E27FC236}">
                <a16:creationId xmlns:a16="http://schemas.microsoft.com/office/drawing/2014/main" id="{1DB86F29-1BC9-43CA-0864-934880139E1C}"/>
              </a:ext>
            </a:extLst>
          </p:cNvPr>
          <p:cNvSpPr txBox="1"/>
          <p:nvPr/>
        </p:nvSpPr>
        <p:spPr>
          <a:xfrm>
            <a:off x="5689615" y="3996989"/>
            <a:ext cx="2061783" cy="646331"/>
          </a:xfrm>
          <a:prstGeom prst="rect">
            <a:avLst/>
          </a:prstGeom>
          <a:noFill/>
        </p:spPr>
        <p:txBody>
          <a:bodyPr wrap="none" rtlCol="0">
            <a:spAutoFit/>
          </a:bodyPr>
          <a:lstStyle/>
          <a:p>
            <a:r>
              <a:rPr lang="de-DE" dirty="0">
                <a:solidFill>
                  <a:srgbClr val="646363"/>
                </a:solidFill>
              </a:rPr>
              <a:t>Betrieblicher</a:t>
            </a:r>
            <a:br>
              <a:rPr lang="de-DE" dirty="0">
                <a:solidFill>
                  <a:srgbClr val="646363"/>
                </a:solidFill>
              </a:rPr>
            </a:br>
            <a:r>
              <a:rPr lang="de-DE" dirty="0">
                <a:solidFill>
                  <a:srgbClr val="646363"/>
                </a:solidFill>
              </a:rPr>
              <a:t>Qualifizierungsplan</a:t>
            </a:r>
          </a:p>
        </p:txBody>
      </p:sp>
      <p:sp>
        <p:nvSpPr>
          <p:cNvPr id="3" name="Inhaltsplatzhalter 1">
            <a:extLst>
              <a:ext uri="{FF2B5EF4-FFF2-40B4-BE49-F238E27FC236}">
                <a16:creationId xmlns:a16="http://schemas.microsoft.com/office/drawing/2014/main" id="{16A6B3BB-4289-CFD2-34EB-7CA4D974BD02}"/>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Konkrete Tipps für den Handwerksbetrieb</a:t>
            </a:r>
            <a:endParaRPr lang="de-DE" dirty="0"/>
          </a:p>
        </p:txBody>
      </p:sp>
    </p:spTree>
    <p:extLst>
      <p:ext uri="{BB962C8B-B14F-4D97-AF65-F5344CB8AC3E}">
        <p14:creationId xmlns:p14="http://schemas.microsoft.com/office/powerpoint/2010/main" val="72885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8" grpId="0"/>
      <p:bldP spid="29"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liennummernplatzhalter 2">
            <a:extLst>
              <a:ext uri="{FF2B5EF4-FFF2-40B4-BE49-F238E27FC236}">
                <a16:creationId xmlns:a16="http://schemas.microsoft.com/office/drawing/2014/main" id="{8BFE67C1-54A5-80FC-B97D-82417C961416}"/>
              </a:ext>
            </a:extLst>
          </p:cNvPr>
          <p:cNvSpPr>
            <a:spLocks noGrp="1"/>
          </p:cNvSpPr>
          <p:nvPr>
            <p:ph type="sldNum" sz="quarter" idx="12"/>
          </p:nvPr>
        </p:nvSpPr>
        <p:spPr/>
        <p:txBody>
          <a:bodyPr/>
          <a:lstStyle/>
          <a:p>
            <a:fld id="{1001D6E4-277C-454F-8BDB-A51DA561E3F3}" type="slidenum">
              <a:rPr lang="de-DE" smtClean="0"/>
              <a:t>14</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Nach der Einreise</a:t>
            </a:r>
          </a:p>
        </p:txBody>
      </p:sp>
      <p:pic>
        <p:nvPicPr>
          <p:cNvPr id="26" name="Grafik 25">
            <a:extLst>
              <a:ext uri="{FF2B5EF4-FFF2-40B4-BE49-F238E27FC236}">
                <a16:creationId xmlns:a16="http://schemas.microsoft.com/office/drawing/2014/main" id="{31C3FD17-A468-BD97-F614-B87F6FE77F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36303" y="3988343"/>
            <a:ext cx="952500" cy="952500"/>
          </a:xfrm>
          <a:prstGeom prst="rect">
            <a:avLst/>
          </a:prstGeom>
        </p:spPr>
      </p:pic>
      <p:pic>
        <p:nvPicPr>
          <p:cNvPr id="27" name="Grafik 26">
            <a:extLst>
              <a:ext uri="{FF2B5EF4-FFF2-40B4-BE49-F238E27FC236}">
                <a16:creationId xmlns:a16="http://schemas.microsoft.com/office/drawing/2014/main" id="{4D04A5D1-C1D2-7139-685C-F838C22ACF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7352" y="2432835"/>
            <a:ext cx="952500" cy="952500"/>
          </a:xfrm>
          <a:prstGeom prst="rect">
            <a:avLst/>
          </a:prstGeom>
        </p:spPr>
      </p:pic>
      <p:pic>
        <p:nvPicPr>
          <p:cNvPr id="32" name="Grafik 31">
            <a:extLst>
              <a:ext uri="{FF2B5EF4-FFF2-40B4-BE49-F238E27FC236}">
                <a16:creationId xmlns:a16="http://schemas.microsoft.com/office/drawing/2014/main" id="{44B1101D-2B0D-AB43-BA56-D6F0F2F5A0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88434" y="2439134"/>
            <a:ext cx="952500" cy="952500"/>
          </a:xfrm>
          <a:prstGeom prst="rect">
            <a:avLst/>
          </a:prstGeom>
        </p:spPr>
      </p:pic>
      <p:pic>
        <p:nvPicPr>
          <p:cNvPr id="33" name="Grafik 32">
            <a:extLst>
              <a:ext uri="{FF2B5EF4-FFF2-40B4-BE49-F238E27FC236}">
                <a16:creationId xmlns:a16="http://schemas.microsoft.com/office/drawing/2014/main" id="{33546579-4EBC-B64C-01B9-2AB06F7CA32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352" y="3988343"/>
            <a:ext cx="952500" cy="952500"/>
          </a:xfrm>
          <a:prstGeom prst="rect">
            <a:avLst/>
          </a:prstGeom>
        </p:spPr>
      </p:pic>
      <p:pic>
        <p:nvPicPr>
          <p:cNvPr id="34" name="Grafik 33">
            <a:extLst>
              <a:ext uri="{FF2B5EF4-FFF2-40B4-BE49-F238E27FC236}">
                <a16:creationId xmlns:a16="http://schemas.microsoft.com/office/drawing/2014/main" id="{907A4952-C2BA-E067-5D0D-3ED36209B66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585417" y="2428357"/>
            <a:ext cx="952500" cy="952500"/>
          </a:xfrm>
          <a:prstGeom prst="rect">
            <a:avLst/>
          </a:prstGeom>
        </p:spPr>
      </p:pic>
      <p:pic>
        <p:nvPicPr>
          <p:cNvPr id="35" name="Grafik 34">
            <a:extLst>
              <a:ext uri="{FF2B5EF4-FFF2-40B4-BE49-F238E27FC236}">
                <a16:creationId xmlns:a16="http://schemas.microsoft.com/office/drawing/2014/main" id="{83E1A882-CB36-EC79-AB20-EFC8E9E49B5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54848" y="3939473"/>
            <a:ext cx="952500" cy="952500"/>
          </a:xfrm>
          <a:prstGeom prst="rect">
            <a:avLst/>
          </a:prstGeom>
        </p:spPr>
      </p:pic>
      <p:pic>
        <p:nvPicPr>
          <p:cNvPr id="36" name="Grafik 35">
            <a:extLst>
              <a:ext uri="{FF2B5EF4-FFF2-40B4-BE49-F238E27FC236}">
                <a16:creationId xmlns:a16="http://schemas.microsoft.com/office/drawing/2014/main" id="{2BA1123A-F278-F24A-FD64-273E1FF8B92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585417" y="3939473"/>
            <a:ext cx="952500" cy="952500"/>
          </a:xfrm>
          <a:prstGeom prst="rect">
            <a:avLst/>
          </a:prstGeom>
        </p:spPr>
      </p:pic>
      <p:pic>
        <p:nvPicPr>
          <p:cNvPr id="37" name="Grafik 36">
            <a:extLst>
              <a:ext uri="{FF2B5EF4-FFF2-40B4-BE49-F238E27FC236}">
                <a16:creationId xmlns:a16="http://schemas.microsoft.com/office/drawing/2014/main" id="{01C9BA67-DD9C-34D6-EAC3-8858EDC8858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606979" y="2540000"/>
            <a:ext cx="971126" cy="715491"/>
          </a:xfrm>
          <a:prstGeom prst="rect">
            <a:avLst/>
          </a:prstGeom>
        </p:spPr>
      </p:pic>
      <p:sp>
        <p:nvSpPr>
          <p:cNvPr id="38" name="Textfeld 37">
            <a:extLst>
              <a:ext uri="{FF2B5EF4-FFF2-40B4-BE49-F238E27FC236}">
                <a16:creationId xmlns:a16="http://schemas.microsoft.com/office/drawing/2014/main" id="{F4063D35-2E7A-F89F-172C-53A0E46EF123}"/>
              </a:ext>
            </a:extLst>
          </p:cNvPr>
          <p:cNvSpPr txBox="1"/>
          <p:nvPr/>
        </p:nvSpPr>
        <p:spPr>
          <a:xfrm>
            <a:off x="1941983" y="2592219"/>
            <a:ext cx="1494320" cy="646331"/>
          </a:xfrm>
          <a:prstGeom prst="rect">
            <a:avLst/>
          </a:prstGeom>
          <a:noFill/>
        </p:spPr>
        <p:txBody>
          <a:bodyPr wrap="none" rtlCol="0">
            <a:spAutoFit/>
          </a:bodyPr>
          <a:lstStyle/>
          <a:p>
            <a:r>
              <a:rPr lang="de-DE" dirty="0">
                <a:solidFill>
                  <a:srgbClr val="646363"/>
                </a:solidFill>
              </a:rPr>
              <a:t>Qualifizierung</a:t>
            </a:r>
            <a:br>
              <a:rPr lang="de-DE" dirty="0">
                <a:solidFill>
                  <a:srgbClr val="646363"/>
                </a:solidFill>
              </a:rPr>
            </a:br>
            <a:r>
              <a:rPr lang="de-DE" dirty="0">
                <a:solidFill>
                  <a:srgbClr val="646363"/>
                </a:solidFill>
              </a:rPr>
              <a:t>im Betrieb</a:t>
            </a:r>
          </a:p>
        </p:txBody>
      </p:sp>
      <p:sp>
        <p:nvSpPr>
          <p:cNvPr id="39" name="Textfeld 38">
            <a:extLst>
              <a:ext uri="{FF2B5EF4-FFF2-40B4-BE49-F238E27FC236}">
                <a16:creationId xmlns:a16="http://schemas.microsoft.com/office/drawing/2014/main" id="{1DC6A4D9-5077-2000-26D0-8174F41A35CA}"/>
              </a:ext>
            </a:extLst>
          </p:cNvPr>
          <p:cNvSpPr txBox="1"/>
          <p:nvPr/>
        </p:nvSpPr>
        <p:spPr>
          <a:xfrm>
            <a:off x="4493065" y="2453719"/>
            <a:ext cx="1991251" cy="923330"/>
          </a:xfrm>
          <a:prstGeom prst="rect">
            <a:avLst/>
          </a:prstGeom>
          <a:noFill/>
        </p:spPr>
        <p:txBody>
          <a:bodyPr wrap="none" rtlCol="0">
            <a:spAutoFit/>
          </a:bodyPr>
          <a:lstStyle/>
          <a:p>
            <a:r>
              <a:rPr lang="de-DE" dirty="0">
                <a:solidFill>
                  <a:srgbClr val="646363"/>
                </a:solidFill>
              </a:rPr>
              <a:t>Betrieblicher</a:t>
            </a:r>
            <a:br>
              <a:rPr lang="de-DE" dirty="0">
                <a:solidFill>
                  <a:srgbClr val="646363"/>
                </a:solidFill>
              </a:rPr>
            </a:br>
            <a:r>
              <a:rPr lang="de-DE" dirty="0">
                <a:solidFill>
                  <a:srgbClr val="646363"/>
                </a:solidFill>
              </a:rPr>
              <a:t>Qualifizierungsplan</a:t>
            </a:r>
            <a:br>
              <a:rPr lang="de-DE" dirty="0">
                <a:solidFill>
                  <a:srgbClr val="646363"/>
                </a:solidFill>
              </a:rPr>
            </a:br>
            <a:r>
              <a:rPr lang="de-DE" dirty="0">
                <a:solidFill>
                  <a:srgbClr val="646363"/>
                </a:solidFill>
              </a:rPr>
              <a:t>kommt zum Einsatz</a:t>
            </a:r>
          </a:p>
        </p:txBody>
      </p:sp>
      <p:sp>
        <p:nvSpPr>
          <p:cNvPr id="40" name="Textfeld 39">
            <a:extLst>
              <a:ext uri="{FF2B5EF4-FFF2-40B4-BE49-F238E27FC236}">
                <a16:creationId xmlns:a16="http://schemas.microsoft.com/office/drawing/2014/main" id="{211B54DE-886D-7225-468B-6AFAE18A47F0}"/>
              </a:ext>
            </a:extLst>
          </p:cNvPr>
          <p:cNvSpPr txBox="1"/>
          <p:nvPr/>
        </p:nvSpPr>
        <p:spPr>
          <a:xfrm>
            <a:off x="7611610" y="2594635"/>
            <a:ext cx="1685461" cy="646331"/>
          </a:xfrm>
          <a:prstGeom prst="rect">
            <a:avLst/>
          </a:prstGeom>
          <a:noFill/>
        </p:spPr>
        <p:txBody>
          <a:bodyPr wrap="none" rtlCol="0">
            <a:spAutoFit/>
          </a:bodyPr>
          <a:lstStyle/>
          <a:p>
            <a:r>
              <a:rPr lang="de-DE" dirty="0">
                <a:solidFill>
                  <a:srgbClr val="646363"/>
                </a:solidFill>
              </a:rPr>
              <a:t>Verantwortliche</a:t>
            </a:r>
            <a:br>
              <a:rPr lang="de-DE" dirty="0">
                <a:solidFill>
                  <a:srgbClr val="646363"/>
                </a:solidFill>
              </a:rPr>
            </a:br>
            <a:r>
              <a:rPr lang="de-DE" dirty="0">
                <a:solidFill>
                  <a:srgbClr val="646363"/>
                </a:solidFill>
              </a:rPr>
              <a:t>benennen</a:t>
            </a:r>
          </a:p>
        </p:txBody>
      </p:sp>
      <p:sp>
        <p:nvSpPr>
          <p:cNvPr id="41" name="Textfeld 40">
            <a:extLst>
              <a:ext uri="{FF2B5EF4-FFF2-40B4-BE49-F238E27FC236}">
                <a16:creationId xmlns:a16="http://schemas.microsoft.com/office/drawing/2014/main" id="{78B3AB95-B659-49E9-A72C-F63C3B350B64}"/>
              </a:ext>
            </a:extLst>
          </p:cNvPr>
          <p:cNvSpPr txBox="1"/>
          <p:nvPr/>
        </p:nvSpPr>
        <p:spPr>
          <a:xfrm>
            <a:off x="10579787" y="2581442"/>
            <a:ext cx="1293944" cy="646331"/>
          </a:xfrm>
          <a:prstGeom prst="rect">
            <a:avLst/>
          </a:prstGeom>
          <a:noFill/>
        </p:spPr>
        <p:txBody>
          <a:bodyPr wrap="none" rtlCol="0">
            <a:spAutoFit/>
          </a:bodyPr>
          <a:lstStyle/>
          <a:p>
            <a:r>
              <a:rPr lang="de-DE" dirty="0">
                <a:solidFill>
                  <a:srgbClr val="646363"/>
                </a:solidFill>
              </a:rPr>
              <a:t>Rückmelde-</a:t>
            </a:r>
            <a:br>
              <a:rPr lang="de-DE" dirty="0">
                <a:solidFill>
                  <a:srgbClr val="646363"/>
                </a:solidFill>
              </a:rPr>
            </a:br>
            <a:r>
              <a:rPr lang="de-DE" dirty="0" err="1">
                <a:solidFill>
                  <a:srgbClr val="646363"/>
                </a:solidFill>
              </a:rPr>
              <a:t>gespräche</a:t>
            </a:r>
            <a:endParaRPr lang="de-DE" dirty="0">
              <a:solidFill>
                <a:srgbClr val="646363"/>
              </a:solidFill>
            </a:endParaRPr>
          </a:p>
        </p:txBody>
      </p:sp>
      <p:sp>
        <p:nvSpPr>
          <p:cNvPr id="42" name="Textfeld 41">
            <a:extLst>
              <a:ext uri="{FF2B5EF4-FFF2-40B4-BE49-F238E27FC236}">
                <a16:creationId xmlns:a16="http://schemas.microsoft.com/office/drawing/2014/main" id="{B3DC31CC-8907-FEA6-4B77-D82AD0628D9B}"/>
              </a:ext>
            </a:extLst>
          </p:cNvPr>
          <p:cNvSpPr txBox="1"/>
          <p:nvPr/>
        </p:nvSpPr>
        <p:spPr>
          <a:xfrm>
            <a:off x="1915181" y="4141427"/>
            <a:ext cx="1538113" cy="646331"/>
          </a:xfrm>
          <a:prstGeom prst="rect">
            <a:avLst/>
          </a:prstGeom>
          <a:noFill/>
        </p:spPr>
        <p:txBody>
          <a:bodyPr wrap="none" rtlCol="0">
            <a:spAutoFit/>
          </a:bodyPr>
          <a:lstStyle/>
          <a:p>
            <a:r>
              <a:rPr lang="de-DE" dirty="0">
                <a:solidFill>
                  <a:srgbClr val="646363"/>
                </a:solidFill>
                <a:hlinkClick r:id="rId11"/>
              </a:rPr>
              <a:t>UBA</a:t>
            </a:r>
            <a:r>
              <a:rPr lang="de-DE" baseline="30000" dirty="0">
                <a:solidFill>
                  <a:srgbClr val="646363"/>
                </a:solidFill>
                <a:hlinkClick r:id="rId11"/>
              </a:rPr>
              <a:t>HWK</a:t>
            </a:r>
            <a:r>
              <a:rPr lang="de-DE" dirty="0">
                <a:solidFill>
                  <a:srgbClr val="646363"/>
                </a:solidFill>
                <a:hlinkClick r:id="rId11"/>
              </a:rPr>
              <a:t>-Werk-</a:t>
            </a:r>
            <a:br>
              <a:rPr lang="de-DE" dirty="0">
                <a:solidFill>
                  <a:srgbClr val="646363"/>
                </a:solidFill>
                <a:hlinkClick r:id="rId11"/>
              </a:rPr>
            </a:br>
            <a:r>
              <a:rPr lang="de-DE" dirty="0" err="1">
                <a:solidFill>
                  <a:srgbClr val="646363"/>
                </a:solidFill>
                <a:hlinkClick r:id="rId11"/>
              </a:rPr>
              <a:t>zeugkasten</a:t>
            </a:r>
            <a:endParaRPr lang="de-DE" dirty="0">
              <a:solidFill>
                <a:srgbClr val="646363"/>
              </a:solidFill>
            </a:endParaRPr>
          </a:p>
        </p:txBody>
      </p:sp>
      <p:sp>
        <p:nvSpPr>
          <p:cNvPr id="43" name="Textfeld 42">
            <a:extLst>
              <a:ext uri="{FF2B5EF4-FFF2-40B4-BE49-F238E27FC236}">
                <a16:creationId xmlns:a16="http://schemas.microsoft.com/office/drawing/2014/main" id="{9B7DB8F4-0733-4307-5CBD-945E6EF54386}"/>
              </a:ext>
            </a:extLst>
          </p:cNvPr>
          <p:cNvSpPr txBox="1"/>
          <p:nvPr/>
        </p:nvSpPr>
        <p:spPr>
          <a:xfrm>
            <a:off x="4494121" y="4142133"/>
            <a:ext cx="1863011" cy="646331"/>
          </a:xfrm>
          <a:prstGeom prst="rect">
            <a:avLst/>
          </a:prstGeom>
          <a:noFill/>
        </p:spPr>
        <p:txBody>
          <a:bodyPr wrap="none" rtlCol="0">
            <a:spAutoFit/>
          </a:bodyPr>
          <a:lstStyle/>
          <a:p>
            <a:r>
              <a:rPr lang="de-DE" dirty="0">
                <a:solidFill>
                  <a:srgbClr val="646363"/>
                </a:solidFill>
              </a:rPr>
              <a:t>Betriebliche</a:t>
            </a:r>
            <a:br>
              <a:rPr lang="de-DE" dirty="0">
                <a:solidFill>
                  <a:srgbClr val="646363"/>
                </a:solidFill>
              </a:rPr>
            </a:br>
            <a:r>
              <a:rPr lang="de-DE" dirty="0">
                <a:solidFill>
                  <a:srgbClr val="646363"/>
                </a:solidFill>
              </a:rPr>
              <a:t>Integrationskultur</a:t>
            </a:r>
          </a:p>
        </p:txBody>
      </p:sp>
      <p:sp>
        <p:nvSpPr>
          <p:cNvPr id="44" name="Textfeld 43">
            <a:extLst>
              <a:ext uri="{FF2B5EF4-FFF2-40B4-BE49-F238E27FC236}">
                <a16:creationId xmlns:a16="http://schemas.microsoft.com/office/drawing/2014/main" id="{E3DCD62C-E8CA-2230-3A0D-2B16781851C5}"/>
              </a:ext>
            </a:extLst>
          </p:cNvPr>
          <p:cNvSpPr txBox="1"/>
          <p:nvPr/>
        </p:nvSpPr>
        <p:spPr>
          <a:xfrm>
            <a:off x="7611610" y="4141426"/>
            <a:ext cx="1903021" cy="646331"/>
          </a:xfrm>
          <a:prstGeom prst="rect">
            <a:avLst/>
          </a:prstGeom>
          <a:noFill/>
        </p:spPr>
        <p:txBody>
          <a:bodyPr wrap="none" rtlCol="0">
            <a:spAutoFit/>
          </a:bodyPr>
          <a:lstStyle/>
          <a:p>
            <a:r>
              <a:rPr lang="de-DE" dirty="0">
                <a:solidFill>
                  <a:srgbClr val="646363"/>
                </a:solidFill>
              </a:rPr>
              <a:t>Mentoring &amp;</a:t>
            </a:r>
            <a:br>
              <a:rPr lang="de-DE" dirty="0">
                <a:solidFill>
                  <a:srgbClr val="646363"/>
                </a:solidFill>
              </a:rPr>
            </a:br>
            <a:r>
              <a:rPr lang="de-DE" dirty="0">
                <a:solidFill>
                  <a:srgbClr val="646363"/>
                </a:solidFill>
              </a:rPr>
              <a:t>soziale Integration</a:t>
            </a:r>
          </a:p>
        </p:txBody>
      </p:sp>
      <p:sp>
        <p:nvSpPr>
          <p:cNvPr id="45" name="Textfeld 44">
            <a:extLst>
              <a:ext uri="{FF2B5EF4-FFF2-40B4-BE49-F238E27FC236}">
                <a16:creationId xmlns:a16="http://schemas.microsoft.com/office/drawing/2014/main" id="{3235965B-01D2-DF3F-0DB5-577A4F3FDE88}"/>
              </a:ext>
            </a:extLst>
          </p:cNvPr>
          <p:cNvSpPr txBox="1"/>
          <p:nvPr/>
        </p:nvSpPr>
        <p:spPr>
          <a:xfrm>
            <a:off x="10579787" y="4092557"/>
            <a:ext cx="1585755" cy="646331"/>
          </a:xfrm>
          <a:prstGeom prst="rect">
            <a:avLst/>
          </a:prstGeom>
          <a:noFill/>
        </p:spPr>
        <p:txBody>
          <a:bodyPr wrap="none" rtlCol="0">
            <a:spAutoFit/>
          </a:bodyPr>
          <a:lstStyle/>
          <a:p>
            <a:r>
              <a:rPr lang="de-DE" dirty="0">
                <a:solidFill>
                  <a:srgbClr val="646363"/>
                </a:solidFill>
              </a:rPr>
              <a:t>Konkrete</a:t>
            </a:r>
            <a:br>
              <a:rPr lang="de-DE" dirty="0">
                <a:solidFill>
                  <a:srgbClr val="646363"/>
                </a:solidFill>
              </a:rPr>
            </a:br>
            <a:r>
              <a:rPr lang="de-DE" dirty="0">
                <a:solidFill>
                  <a:srgbClr val="646363"/>
                </a:solidFill>
              </a:rPr>
              <a:t>Hilfestellungen</a:t>
            </a:r>
          </a:p>
        </p:txBody>
      </p:sp>
      <p:sp>
        <p:nvSpPr>
          <p:cNvPr id="3" name="Inhaltsplatzhalter 1">
            <a:extLst>
              <a:ext uri="{FF2B5EF4-FFF2-40B4-BE49-F238E27FC236}">
                <a16:creationId xmlns:a16="http://schemas.microsoft.com/office/drawing/2014/main" id="{5B0B8FF8-9EEF-88C2-C8EA-F00EE2FCDF88}"/>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Konkrete Tipps für den Handwerksbetrieb</a:t>
            </a:r>
            <a:endParaRPr lang="de-DE" dirty="0"/>
          </a:p>
        </p:txBody>
      </p:sp>
    </p:spTree>
    <p:extLst>
      <p:ext uri="{BB962C8B-B14F-4D97-AF65-F5344CB8AC3E}">
        <p14:creationId xmlns:p14="http://schemas.microsoft.com/office/powerpoint/2010/main" val="81056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liennummernplatzhalter 2">
            <a:extLst>
              <a:ext uri="{FF2B5EF4-FFF2-40B4-BE49-F238E27FC236}">
                <a16:creationId xmlns:a16="http://schemas.microsoft.com/office/drawing/2014/main" id="{EC9F3C41-C3C1-63CE-C79A-69B93B049297}"/>
              </a:ext>
            </a:extLst>
          </p:cNvPr>
          <p:cNvSpPr>
            <a:spLocks noGrp="1"/>
          </p:cNvSpPr>
          <p:nvPr>
            <p:ph type="sldNum" sz="quarter" idx="12"/>
          </p:nvPr>
        </p:nvSpPr>
        <p:spPr/>
        <p:txBody>
          <a:bodyPr/>
          <a:lstStyle/>
          <a:p>
            <a:fld id="{1001D6E4-277C-454F-8BDB-A51DA561E3F3}" type="slidenum">
              <a:rPr lang="de-DE" smtClean="0"/>
              <a:t>15</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Zusammenfassung Fachkräfteeinwanderungsgesetz</a:t>
            </a:r>
          </a:p>
        </p:txBody>
      </p:sp>
      <p:graphicFrame>
        <p:nvGraphicFramePr>
          <p:cNvPr id="20" name="Diagramm 19">
            <a:extLst>
              <a:ext uri="{FF2B5EF4-FFF2-40B4-BE49-F238E27FC236}">
                <a16:creationId xmlns:a16="http://schemas.microsoft.com/office/drawing/2014/main" id="{3ADBEB9A-F212-2A03-9CA6-F54DD288F9A8}"/>
              </a:ext>
            </a:extLst>
          </p:cNvPr>
          <p:cNvGraphicFramePr/>
          <p:nvPr/>
        </p:nvGraphicFramePr>
        <p:xfrm>
          <a:off x="937351" y="2206010"/>
          <a:ext cx="10661750" cy="393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Grafik 20">
            <a:extLst>
              <a:ext uri="{FF2B5EF4-FFF2-40B4-BE49-F238E27FC236}">
                <a16:creationId xmlns:a16="http://schemas.microsoft.com/office/drawing/2014/main" id="{977EEBA2-65AD-D51B-179B-E76BD1A1FFE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293490" y="3547875"/>
            <a:ext cx="1061488" cy="1061488"/>
          </a:xfrm>
          <a:prstGeom prst="rect">
            <a:avLst/>
          </a:prstGeom>
        </p:spPr>
      </p:pic>
      <p:pic>
        <p:nvPicPr>
          <p:cNvPr id="22" name="Grafik 21">
            <a:extLst>
              <a:ext uri="{FF2B5EF4-FFF2-40B4-BE49-F238E27FC236}">
                <a16:creationId xmlns:a16="http://schemas.microsoft.com/office/drawing/2014/main" id="{035F33E2-AA9F-0D87-ADDE-862EDE09492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58755" y="3547875"/>
            <a:ext cx="831276" cy="831276"/>
          </a:xfrm>
          <a:prstGeom prst="rect">
            <a:avLst/>
          </a:prstGeom>
        </p:spPr>
      </p:pic>
      <p:pic>
        <p:nvPicPr>
          <p:cNvPr id="23" name="Grafik 22">
            <a:extLst>
              <a:ext uri="{FF2B5EF4-FFF2-40B4-BE49-F238E27FC236}">
                <a16:creationId xmlns:a16="http://schemas.microsoft.com/office/drawing/2014/main" id="{08AE8F1F-7FF0-3054-AA2F-0C81C5417C3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651522" y="3547875"/>
            <a:ext cx="1061488" cy="1061488"/>
          </a:xfrm>
          <a:prstGeom prst="rect">
            <a:avLst/>
          </a:prstGeom>
        </p:spPr>
      </p:pic>
      <p:grpSp>
        <p:nvGrpSpPr>
          <p:cNvPr id="24" name="Gruppieren 23">
            <a:extLst>
              <a:ext uri="{FF2B5EF4-FFF2-40B4-BE49-F238E27FC236}">
                <a16:creationId xmlns:a16="http://schemas.microsoft.com/office/drawing/2014/main" id="{31FAEE7B-E46B-2BE2-1527-E84B1E00C7C2}"/>
              </a:ext>
            </a:extLst>
          </p:cNvPr>
          <p:cNvGrpSpPr/>
          <p:nvPr/>
        </p:nvGrpSpPr>
        <p:grpSpPr>
          <a:xfrm>
            <a:off x="7771906" y="3429000"/>
            <a:ext cx="1825795" cy="1598281"/>
            <a:chOff x="7729058" y="3476027"/>
            <a:chExt cx="1915196" cy="1653524"/>
          </a:xfrm>
        </p:grpSpPr>
        <p:pic>
          <p:nvPicPr>
            <p:cNvPr id="25" name="Grafik 24">
              <a:extLst>
                <a:ext uri="{FF2B5EF4-FFF2-40B4-BE49-F238E27FC236}">
                  <a16:creationId xmlns:a16="http://schemas.microsoft.com/office/drawing/2014/main" id="{30E52C42-251A-C76B-675E-D260B5ACAF8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729058" y="3476027"/>
              <a:ext cx="942575" cy="942575"/>
            </a:xfrm>
            <a:prstGeom prst="rect">
              <a:avLst/>
            </a:prstGeom>
          </p:spPr>
        </p:pic>
        <p:pic>
          <p:nvPicPr>
            <p:cNvPr id="28" name="Grafik 27">
              <a:extLst>
                <a:ext uri="{FF2B5EF4-FFF2-40B4-BE49-F238E27FC236}">
                  <a16:creationId xmlns:a16="http://schemas.microsoft.com/office/drawing/2014/main" id="{69B9585D-8CA8-A78C-119E-9771624A7E72}"/>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7990730" y="3476027"/>
              <a:ext cx="1653524" cy="1653524"/>
            </a:xfrm>
            <a:prstGeom prst="rect">
              <a:avLst/>
            </a:prstGeom>
          </p:spPr>
        </p:pic>
      </p:grpSp>
      <p:sp>
        <p:nvSpPr>
          <p:cNvPr id="29" name="Textfeld 28">
            <a:extLst>
              <a:ext uri="{FF2B5EF4-FFF2-40B4-BE49-F238E27FC236}">
                <a16:creationId xmlns:a16="http://schemas.microsoft.com/office/drawing/2014/main" id="{ADF60078-496B-B284-3CA7-7D0740F0A470}"/>
              </a:ext>
            </a:extLst>
          </p:cNvPr>
          <p:cNvSpPr txBox="1"/>
          <p:nvPr/>
        </p:nvSpPr>
        <p:spPr>
          <a:xfrm>
            <a:off x="1061586" y="4463527"/>
            <a:ext cx="1525509" cy="353943"/>
          </a:xfrm>
          <a:prstGeom prst="rect">
            <a:avLst/>
          </a:prstGeom>
          <a:noFill/>
        </p:spPr>
        <p:txBody>
          <a:bodyPr wrap="square" rtlCol="0">
            <a:spAutoFit/>
          </a:bodyPr>
          <a:lstStyle/>
          <a:p>
            <a:pPr algn="ctr"/>
            <a:r>
              <a:rPr lang="de-DE" sz="1700" dirty="0">
                <a:solidFill>
                  <a:srgbClr val="646363"/>
                </a:solidFill>
              </a:rPr>
              <a:t>Wo suche ich?</a:t>
            </a:r>
          </a:p>
        </p:txBody>
      </p:sp>
      <p:sp>
        <p:nvSpPr>
          <p:cNvPr id="30" name="Textfeld 29">
            <a:extLst>
              <a:ext uri="{FF2B5EF4-FFF2-40B4-BE49-F238E27FC236}">
                <a16:creationId xmlns:a16="http://schemas.microsoft.com/office/drawing/2014/main" id="{C341F4F1-2C48-99CB-A3C1-5AFE452BED2D}"/>
              </a:ext>
            </a:extLst>
          </p:cNvPr>
          <p:cNvSpPr txBox="1"/>
          <p:nvPr/>
        </p:nvSpPr>
        <p:spPr>
          <a:xfrm>
            <a:off x="3155779" y="4330177"/>
            <a:ext cx="1825795" cy="615553"/>
          </a:xfrm>
          <a:prstGeom prst="rect">
            <a:avLst/>
          </a:prstGeom>
          <a:noFill/>
        </p:spPr>
        <p:txBody>
          <a:bodyPr wrap="square" rtlCol="0">
            <a:spAutoFit/>
          </a:bodyPr>
          <a:lstStyle/>
          <a:p>
            <a:pPr algn="ctr"/>
            <a:r>
              <a:rPr lang="de-DE" sz="1700" dirty="0">
                <a:solidFill>
                  <a:srgbClr val="646363"/>
                </a:solidFill>
              </a:rPr>
              <a:t>Voll oder teilweise</a:t>
            </a:r>
          </a:p>
          <a:p>
            <a:pPr algn="ctr"/>
            <a:r>
              <a:rPr lang="de-DE" sz="1700" dirty="0">
                <a:solidFill>
                  <a:srgbClr val="646363"/>
                </a:solidFill>
              </a:rPr>
              <a:t>anerkannt?</a:t>
            </a:r>
          </a:p>
        </p:txBody>
      </p:sp>
      <p:sp>
        <p:nvSpPr>
          <p:cNvPr id="31" name="Textfeld 30">
            <a:extLst>
              <a:ext uri="{FF2B5EF4-FFF2-40B4-BE49-F238E27FC236}">
                <a16:creationId xmlns:a16="http://schemas.microsoft.com/office/drawing/2014/main" id="{F6BD4A34-1F47-039E-8872-FB00EF205FA2}"/>
              </a:ext>
            </a:extLst>
          </p:cNvPr>
          <p:cNvSpPr txBox="1"/>
          <p:nvPr/>
        </p:nvSpPr>
        <p:spPr>
          <a:xfrm>
            <a:off x="5388606" y="4463527"/>
            <a:ext cx="1825795" cy="353943"/>
          </a:xfrm>
          <a:prstGeom prst="rect">
            <a:avLst/>
          </a:prstGeom>
          <a:noFill/>
        </p:spPr>
        <p:txBody>
          <a:bodyPr wrap="square" rtlCol="0">
            <a:spAutoFit/>
          </a:bodyPr>
          <a:lstStyle/>
          <a:p>
            <a:r>
              <a:rPr lang="de-DE" sz="1700" dirty="0">
                <a:solidFill>
                  <a:srgbClr val="646363"/>
                </a:solidFill>
              </a:rPr>
              <a:t>Voraussetzungen?</a:t>
            </a:r>
          </a:p>
        </p:txBody>
      </p:sp>
      <p:sp>
        <p:nvSpPr>
          <p:cNvPr id="46" name="Textfeld 45">
            <a:extLst>
              <a:ext uri="{FF2B5EF4-FFF2-40B4-BE49-F238E27FC236}">
                <a16:creationId xmlns:a16="http://schemas.microsoft.com/office/drawing/2014/main" id="{AD4614A8-C8CA-1367-47A6-13ED4DEF68D9}"/>
              </a:ext>
            </a:extLst>
          </p:cNvPr>
          <p:cNvSpPr txBox="1"/>
          <p:nvPr/>
        </p:nvSpPr>
        <p:spPr>
          <a:xfrm>
            <a:off x="7544140" y="4463527"/>
            <a:ext cx="1865511" cy="353943"/>
          </a:xfrm>
          <a:prstGeom prst="rect">
            <a:avLst/>
          </a:prstGeom>
          <a:noFill/>
        </p:spPr>
        <p:txBody>
          <a:bodyPr wrap="none" rtlCol="0">
            <a:spAutoFit/>
          </a:bodyPr>
          <a:lstStyle/>
          <a:p>
            <a:r>
              <a:rPr lang="de-DE" sz="1700" dirty="0">
                <a:solidFill>
                  <a:srgbClr val="646363"/>
                </a:solidFill>
              </a:rPr>
              <a:t>Kosten und Dauer?</a:t>
            </a:r>
          </a:p>
        </p:txBody>
      </p:sp>
      <p:sp>
        <p:nvSpPr>
          <p:cNvPr id="47" name="Textfeld 46">
            <a:extLst>
              <a:ext uri="{FF2B5EF4-FFF2-40B4-BE49-F238E27FC236}">
                <a16:creationId xmlns:a16="http://schemas.microsoft.com/office/drawing/2014/main" id="{861AF271-A82D-341D-743B-F332FA4E0D65}"/>
              </a:ext>
            </a:extLst>
          </p:cNvPr>
          <p:cNvSpPr txBox="1"/>
          <p:nvPr/>
        </p:nvSpPr>
        <p:spPr>
          <a:xfrm>
            <a:off x="9828852" y="4463527"/>
            <a:ext cx="1687321" cy="353943"/>
          </a:xfrm>
          <a:prstGeom prst="rect">
            <a:avLst/>
          </a:prstGeom>
          <a:noFill/>
        </p:spPr>
        <p:txBody>
          <a:bodyPr wrap="none" rtlCol="0">
            <a:spAutoFit/>
          </a:bodyPr>
          <a:lstStyle/>
          <a:p>
            <a:r>
              <a:rPr lang="de-DE" sz="1700" dirty="0">
                <a:solidFill>
                  <a:srgbClr val="646363"/>
                </a:solidFill>
              </a:rPr>
              <a:t>Wer unterstützt?</a:t>
            </a:r>
          </a:p>
        </p:txBody>
      </p:sp>
      <p:grpSp>
        <p:nvGrpSpPr>
          <p:cNvPr id="48" name="Gruppieren 47">
            <a:extLst>
              <a:ext uri="{FF2B5EF4-FFF2-40B4-BE49-F238E27FC236}">
                <a16:creationId xmlns:a16="http://schemas.microsoft.com/office/drawing/2014/main" id="{8E082DB3-6A6A-5DEA-8C6D-4E2DF7DBA122}"/>
              </a:ext>
            </a:extLst>
          </p:cNvPr>
          <p:cNvGrpSpPr/>
          <p:nvPr/>
        </p:nvGrpSpPr>
        <p:grpSpPr>
          <a:xfrm>
            <a:off x="3458929" y="3496203"/>
            <a:ext cx="1206378" cy="967324"/>
            <a:chOff x="3334706" y="5457824"/>
            <a:chExt cx="1206378" cy="967324"/>
          </a:xfrm>
        </p:grpSpPr>
        <p:pic>
          <p:nvPicPr>
            <p:cNvPr id="49" name="Grafik 48">
              <a:extLst>
                <a:ext uri="{FF2B5EF4-FFF2-40B4-BE49-F238E27FC236}">
                  <a16:creationId xmlns:a16="http://schemas.microsoft.com/office/drawing/2014/main" id="{D7BB19E6-F8FD-1D51-22F1-396878F34CE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771269" y="5655333"/>
              <a:ext cx="769815" cy="769815"/>
            </a:xfrm>
            <a:prstGeom prst="rect">
              <a:avLst/>
            </a:prstGeom>
          </p:spPr>
        </p:pic>
        <p:pic>
          <p:nvPicPr>
            <p:cNvPr id="50" name="Grafik 49">
              <a:extLst>
                <a:ext uri="{FF2B5EF4-FFF2-40B4-BE49-F238E27FC236}">
                  <a16:creationId xmlns:a16="http://schemas.microsoft.com/office/drawing/2014/main" id="{379772EB-070C-3610-CBC2-B9DA1F83F42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4706" y="5457824"/>
              <a:ext cx="769815" cy="769815"/>
            </a:xfrm>
            <a:prstGeom prst="rect">
              <a:avLst/>
            </a:prstGeom>
          </p:spPr>
        </p:pic>
      </p:grpSp>
      <p:sp>
        <p:nvSpPr>
          <p:cNvPr id="3" name="Inhaltsplatzhalter 1">
            <a:extLst>
              <a:ext uri="{FF2B5EF4-FFF2-40B4-BE49-F238E27FC236}">
                <a16:creationId xmlns:a16="http://schemas.microsoft.com/office/drawing/2014/main" id="{A63FB8F9-09D8-CDD6-DF61-AA1151A77A36}"/>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Konkrete Tipps für den Handwerksbetrieb</a:t>
            </a:r>
            <a:endParaRPr lang="de-DE" dirty="0"/>
          </a:p>
        </p:txBody>
      </p:sp>
    </p:spTree>
    <p:extLst>
      <p:ext uri="{BB962C8B-B14F-4D97-AF65-F5344CB8AC3E}">
        <p14:creationId xmlns:p14="http://schemas.microsoft.com/office/powerpoint/2010/main" val="29127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liennummernplatzhalter 2">
            <a:extLst>
              <a:ext uri="{FF2B5EF4-FFF2-40B4-BE49-F238E27FC236}">
                <a16:creationId xmlns:a16="http://schemas.microsoft.com/office/drawing/2014/main" id="{F4C68803-8EC2-3876-E1B5-49C3593212BC}"/>
              </a:ext>
            </a:extLst>
          </p:cNvPr>
          <p:cNvSpPr>
            <a:spLocks noGrp="1"/>
          </p:cNvSpPr>
          <p:nvPr>
            <p:ph type="sldNum" sz="quarter" idx="12"/>
          </p:nvPr>
        </p:nvSpPr>
        <p:spPr/>
        <p:txBody>
          <a:bodyPr/>
          <a:lstStyle/>
          <a:p>
            <a:fld id="{1001D6E4-277C-454F-8BDB-A51DA561E3F3}" type="slidenum">
              <a:rPr lang="de-DE" smtClean="0"/>
              <a:t>16</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Weitere Informationen und Ansprechpersonen</a:t>
            </a:r>
          </a:p>
        </p:txBody>
      </p:sp>
      <p:sp>
        <p:nvSpPr>
          <p:cNvPr id="19" name="Sechseck 18">
            <a:extLst>
              <a:ext uri="{FF2B5EF4-FFF2-40B4-BE49-F238E27FC236}">
                <a16:creationId xmlns:a16="http://schemas.microsoft.com/office/drawing/2014/main" id="{31A1E1B1-7ED9-945A-35AF-9B527A805BCC}"/>
              </a:ext>
            </a:extLst>
          </p:cNvPr>
          <p:cNvSpPr/>
          <p:nvPr/>
        </p:nvSpPr>
        <p:spPr>
          <a:xfrm>
            <a:off x="1001717" y="2389211"/>
            <a:ext cx="2019300" cy="914400"/>
          </a:xfrm>
          <a:prstGeom prst="hexagon">
            <a:avLst/>
          </a:prstGeom>
          <a:solidFill>
            <a:srgbClr val="FF9119"/>
          </a:solidFill>
          <a:ln>
            <a:solidFill>
              <a:srgbClr val="FF91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bg1"/>
                </a:solidFill>
                <a:hlinkClick r:id="rId3">
                  <a:extLst>
                    <a:ext uri="{A12FA001-AC4F-418D-AE19-62706E023703}">
                      <ahyp:hlinkClr xmlns:ahyp="http://schemas.microsoft.com/office/drawing/2018/hyperlinkcolor" val="tx"/>
                    </a:ext>
                  </a:extLst>
                </a:hlinkClick>
              </a:rPr>
              <a:t>Make</a:t>
            </a:r>
            <a:r>
              <a:rPr lang="de-DE" b="1" dirty="0">
                <a:solidFill>
                  <a:schemeClr val="bg1"/>
                </a:solidFill>
                <a:hlinkClick r:id="rId3">
                  <a:extLst>
                    <a:ext uri="{A12FA001-AC4F-418D-AE19-62706E023703}">
                      <ahyp:hlinkClr xmlns:ahyp="http://schemas.microsoft.com/office/drawing/2018/hyperlinkcolor" val="tx"/>
                    </a:ext>
                  </a:extLst>
                </a:hlinkClick>
              </a:rPr>
              <a:t> </a:t>
            </a:r>
            <a:r>
              <a:rPr lang="de-DE" b="1" dirty="0" err="1">
                <a:solidFill>
                  <a:schemeClr val="bg1"/>
                </a:solidFill>
                <a:hlinkClick r:id="rId3">
                  <a:extLst>
                    <a:ext uri="{A12FA001-AC4F-418D-AE19-62706E023703}">
                      <ahyp:hlinkClr xmlns:ahyp="http://schemas.microsoft.com/office/drawing/2018/hyperlinkcolor" val="tx"/>
                    </a:ext>
                  </a:extLst>
                </a:hlinkClick>
              </a:rPr>
              <a:t>it</a:t>
            </a:r>
            <a:r>
              <a:rPr lang="de-DE" b="1" dirty="0">
                <a:solidFill>
                  <a:schemeClr val="bg1"/>
                </a:solidFill>
                <a:hlinkClick r:id="rId3">
                  <a:extLst>
                    <a:ext uri="{A12FA001-AC4F-418D-AE19-62706E023703}">
                      <ahyp:hlinkClr xmlns:ahyp="http://schemas.microsoft.com/office/drawing/2018/hyperlinkcolor" val="tx"/>
                    </a:ext>
                  </a:extLst>
                </a:hlinkClick>
              </a:rPr>
              <a:t> in Germany</a:t>
            </a:r>
            <a:endParaRPr lang="de-DE" b="1" dirty="0">
              <a:solidFill>
                <a:schemeClr val="bg1"/>
              </a:solidFill>
            </a:endParaRPr>
          </a:p>
        </p:txBody>
      </p:sp>
      <p:sp>
        <p:nvSpPr>
          <p:cNvPr id="26" name="Sechseck 25">
            <a:extLst>
              <a:ext uri="{FF2B5EF4-FFF2-40B4-BE49-F238E27FC236}">
                <a16:creationId xmlns:a16="http://schemas.microsoft.com/office/drawing/2014/main" id="{84D58EF7-48D8-0C5A-0D6A-1762B8548C55}"/>
              </a:ext>
            </a:extLst>
          </p:cNvPr>
          <p:cNvSpPr/>
          <p:nvPr/>
        </p:nvSpPr>
        <p:spPr>
          <a:xfrm>
            <a:off x="2819882" y="3851344"/>
            <a:ext cx="2654299" cy="954454"/>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4">
                  <a:extLst>
                    <a:ext uri="{A12FA001-AC4F-418D-AE19-62706E023703}">
                      <ahyp:hlinkClr xmlns:ahyp="http://schemas.microsoft.com/office/drawing/2018/hyperlinkcolor" val="tx"/>
                    </a:ext>
                  </a:extLst>
                </a:hlinkClick>
              </a:rPr>
              <a:t>Deutsche Auslandsvertretung</a:t>
            </a:r>
            <a:endParaRPr lang="de-DE" b="1" dirty="0">
              <a:solidFill>
                <a:schemeClr val="bg1"/>
              </a:solidFill>
            </a:endParaRPr>
          </a:p>
        </p:txBody>
      </p:sp>
      <p:sp>
        <p:nvSpPr>
          <p:cNvPr id="27" name="Sechseck 26">
            <a:extLst>
              <a:ext uri="{FF2B5EF4-FFF2-40B4-BE49-F238E27FC236}">
                <a16:creationId xmlns:a16="http://schemas.microsoft.com/office/drawing/2014/main" id="{6D4A5DF7-CFC5-041C-F922-CFC5F4159FF5}"/>
              </a:ext>
            </a:extLst>
          </p:cNvPr>
          <p:cNvSpPr/>
          <p:nvPr/>
        </p:nvSpPr>
        <p:spPr>
          <a:xfrm>
            <a:off x="498958" y="3364511"/>
            <a:ext cx="2511426" cy="914400"/>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5">
                  <a:extLst>
                    <a:ext uri="{A12FA001-AC4F-418D-AE19-62706E023703}">
                      <ahyp:hlinkClr xmlns:ahyp="http://schemas.microsoft.com/office/drawing/2018/hyperlinkcolor" val="tx"/>
                    </a:ext>
                  </a:extLst>
                </a:hlinkClick>
              </a:rPr>
              <a:t>Ausländerbehörde</a:t>
            </a:r>
            <a:endParaRPr lang="de-DE" b="1" dirty="0">
              <a:solidFill>
                <a:schemeClr val="bg1"/>
              </a:solidFill>
            </a:endParaRPr>
          </a:p>
        </p:txBody>
      </p:sp>
      <p:sp>
        <p:nvSpPr>
          <p:cNvPr id="32" name="Sechseck 31">
            <a:extLst>
              <a:ext uri="{FF2B5EF4-FFF2-40B4-BE49-F238E27FC236}">
                <a16:creationId xmlns:a16="http://schemas.microsoft.com/office/drawing/2014/main" id="{6C2F88E7-FED9-197D-71E6-BC5508547156}"/>
              </a:ext>
            </a:extLst>
          </p:cNvPr>
          <p:cNvSpPr/>
          <p:nvPr/>
        </p:nvSpPr>
        <p:spPr>
          <a:xfrm>
            <a:off x="2847351" y="2886677"/>
            <a:ext cx="2616197" cy="914400"/>
          </a:xfrm>
          <a:prstGeom prst="hexagon">
            <a:avLst/>
          </a:prstGeom>
          <a:solidFill>
            <a:srgbClr val="FF9119"/>
          </a:solidFill>
          <a:ln>
            <a:solidFill>
              <a:srgbClr val="FF91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6">
                  <a:extLst>
                    <a:ext uri="{A12FA001-AC4F-418D-AE19-62706E023703}">
                      <ahyp:hlinkClr xmlns:ahyp="http://schemas.microsoft.com/office/drawing/2018/hyperlinkcolor" val="tx"/>
                    </a:ext>
                  </a:extLst>
                </a:hlinkClick>
              </a:rPr>
              <a:t>Anerkennung in Deutschland</a:t>
            </a:r>
            <a:endParaRPr lang="de-DE" b="1" dirty="0">
              <a:solidFill>
                <a:schemeClr val="bg1"/>
              </a:solidFill>
            </a:endParaRPr>
          </a:p>
        </p:txBody>
      </p:sp>
      <p:sp>
        <p:nvSpPr>
          <p:cNvPr id="33" name="Sechseck 32">
            <a:extLst>
              <a:ext uri="{FF2B5EF4-FFF2-40B4-BE49-F238E27FC236}">
                <a16:creationId xmlns:a16="http://schemas.microsoft.com/office/drawing/2014/main" id="{D6367A54-4622-C095-DECD-AF50024EF084}"/>
              </a:ext>
            </a:extLst>
          </p:cNvPr>
          <p:cNvSpPr/>
          <p:nvPr/>
        </p:nvSpPr>
        <p:spPr>
          <a:xfrm>
            <a:off x="5293653" y="3364512"/>
            <a:ext cx="2654299" cy="936592"/>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hlinkClick r:id="rId7">
                  <a:extLst>
                    <a:ext uri="{A12FA001-AC4F-418D-AE19-62706E023703}">
                      <ahyp:hlinkClr xmlns:ahyp="http://schemas.microsoft.com/office/drawing/2018/hyperlinkcolor" val="tx"/>
                    </a:ext>
                  </a:extLst>
                </a:hlinkClick>
              </a:rPr>
              <a:t>Bundesagentur für Arbeit</a:t>
            </a:r>
            <a:endParaRPr lang="de-DE" sz="1600" b="1" dirty="0">
              <a:solidFill>
                <a:schemeClr val="bg1"/>
              </a:solidFill>
            </a:endParaRPr>
          </a:p>
          <a:p>
            <a:pPr algn="ctr"/>
            <a:r>
              <a:rPr lang="de-DE" sz="1600" b="1" dirty="0">
                <a:solidFill>
                  <a:schemeClr val="bg1"/>
                </a:solidFill>
                <a:hlinkClick r:id="rId8">
                  <a:extLst>
                    <a:ext uri="{A12FA001-AC4F-418D-AE19-62706E023703}">
                      <ahyp:hlinkClr xmlns:ahyp="http://schemas.microsoft.com/office/drawing/2018/hyperlinkcolor" val="tx"/>
                    </a:ext>
                  </a:extLst>
                </a:hlinkClick>
              </a:rPr>
              <a:t>Arbeitgeber-Service</a:t>
            </a:r>
            <a:endParaRPr lang="de-DE" sz="1600" b="1" dirty="0">
              <a:solidFill>
                <a:schemeClr val="bg1"/>
              </a:solidFill>
            </a:endParaRPr>
          </a:p>
        </p:txBody>
      </p:sp>
      <p:sp>
        <p:nvSpPr>
          <p:cNvPr id="34" name="Sechseck 33">
            <a:extLst>
              <a:ext uri="{FF2B5EF4-FFF2-40B4-BE49-F238E27FC236}">
                <a16:creationId xmlns:a16="http://schemas.microsoft.com/office/drawing/2014/main" id="{EA326707-772B-5D43-3CCA-E0781AB7CA60}"/>
              </a:ext>
            </a:extLst>
          </p:cNvPr>
          <p:cNvSpPr/>
          <p:nvPr/>
        </p:nvSpPr>
        <p:spPr>
          <a:xfrm>
            <a:off x="10258246" y="3439633"/>
            <a:ext cx="1507640" cy="872104"/>
          </a:xfrm>
          <a:prstGeom prst="hexagon">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b="1" dirty="0">
                <a:solidFill>
                  <a:schemeClr val="bg1"/>
                </a:solidFill>
                <a:hlinkClick r:id="rId9">
                  <a:extLst>
                    <a:ext uri="{A12FA001-AC4F-418D-AE19-62706E023703}">
                      <ahyp:hlinkClr xmlns:ahyp="http://schemas.microsoft.com/office/drawing/2018/hyperlinkcolor" val="tx"/>
                    </a:ext>
                  </a:extLst>
                </a:hlinkClick>
              </a:rPr>
              <a:t>IQ Netzwerk</a:t>
            </a:r>
            <a:endParaRPr lang="de-DE" sz="1700" b="1" dirty="0">
              <a:solidFill>
                <a:schemeClr val="bg1"/>
              </a:solidFill>
            </a:endParaRPr>
          </a:p>
        </p:txBody>
      </p:sp>
      <p:sp>
        <p:nvSpPr>
          <p:cNvPr id="35" name="Sechseck 34">
            <a:extLst>
              <a:ext uri="{FF2B5EF4-FFF2-40B4-BE49-F238E27FC236}">
                <a16:creationId xmlns:a16="http://schemas.microsoft.com/office/drawing/2014/main" id="{E023E812-47E7-4959-D4F8-14ED0DCEF07D}"/>
              </a:ext>
            </a:extLst>
          </p:cNvPr>
          <p:cNvSpPr/>
          <p:nvPr/>
        </p:nvSpPr>
        <p:spPr>
          <a:xfrm>
            <a:off x="7770157" y="3894483"/>
            <a:ext cx="2654300" cy="883156"/>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10">
                  <a:extLst>
                    <a:ext uri="{A12FA001-AC4F-418D-AE19-62706E023703}">
                      <ahyp:hlinkClr xmlns:ahyp="http://schemas.microsoft.com/office/drawing/2018/hyperlinkcolor" val="tx"/>
                    </a:ext>
                  </a:extLst>
                </a:hlinkClick>
              </a:rPr>
              <a:t>Handwerkskammer</a:t>
            </a:r>
            <a:endParaRPr lang="de-DE" b="1" dirty="0">
              <a:solidFill>
                <a:schemeClr val="bg1"/>
              </a:solidFill>
            </a:endParaRPr>
          </a:p>
        </p:txBody>
      </p:sp>
      <p:sp>
        <p:nvSpPr>
          <p:cNvPr id="36" name="Sechseck 35">
            <a:extLst>
              <a:ext uri="{FF2B5EF4-FFF2-40B4-BE49-F238E27FC236}">
                <a16:creationId xmlns:a16="http://schemas.microsoft.com/office/drawing/2014/main" id="{9A88F224-F39C-58C4-B080-455FDE77A4B1}"/>
              </a:ext>
            </a:extLst>
          </p:cNvPr>
          <p:cNvSpPr/>
          <p:nvPr/>
        </p:nvSpPr>
        <p:spPr>
          <a:xfrm>
            <a:off x="7809364" y="4835655"/>
            <a:ext cx="2644775" cy="986424"/>
          </a:xfrm>
          <a:prstGeom prst="hexagon">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11">
                  <a:extLst>
                    <a:ext uri="{A12FA001-AC4F-418D-AE19-62706E023703}">
                      <ahyp:hlinkClr xmlns:ahyp="http://schemas.microsoft.com/office/drawing/2018/hyperlinkcolor" val="tx"/>
                    </a:ext>
                  </a:extLst>
                </a:hlinkClick>
              </a:rPr>
              <a:t>Unternehmen Berufsanerkennung</a:t>
            </a:r>
            <a:endParaRPr lang="de-DE" b="1" dirty="0">
              <a:solidFill>
                <a:schemeClr val="bg1"/>
              </a:solidFill>
            </a:endParaRPr>
          </a:p>
        </p:txBody>
      </p:sp>
      <p:sp>
        <p:nvSpPr>
          <p:cNvPr id="37" name="Sechseck 36">
            <a:extLst>
              <a:ext uri="{FF2B5EF4-FFF2-40B4-BE49-F238E27FC236}">
                <a16:creationId xmlns:a16="http://schemas.microsoft.com/office/drawing/2014/main" id="{01D2C3ED-2188-6ECF-B15E-29C64AD5F8F8}"/>
              </a:ext>
            </a:extLst>
          </p:cNvPr>
          <p:cNvSpPr/>
          <p:nvPr/>
        </p:nvSpPr>
        <p:spPr>
          <a:xfrm>
            <a:off x="10247613" y="4369753"/>
            <a:ext cx="1507640" cy="872104"/>
          </a:xfrm>
          <a:prstGeom prst="hexagon">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12">
                  <a:extLst>
                    <a:ext uri="{A12FA001-AC4F-418D-AE19-62706E023703}">
                      <ahyp:hlinkClr xmlns:ahyp="http://schemas.microsoft.com/office/drawing/2018/hyperlinkcolor" val="tx"/>
                    </a:ext>
                  </a:extLst>
                </a:hlinkClick>
              </a:rPr>
              <a:t>Welcome Center</a:t>
            </a:r>
            <a:endParaRPr lang="de-DE" b="1" dirty="0">
              <a:solidFill>
                <a:schemeClr val="bg1"/>
              </a:solidFill>
            </a:endParaRPr>
          </a:p>
        </p:txBody>
      </p:sp>
      <p:sp>
        <p:nvSpPr>
          <p:cNvPr id="38" name="Sechseck 37">
            <a:extLst>
              <a:ext uri="{FF2B5EF4-FFF2-40B4-BE49-F238E27FC236}">
                <a16:creationId xmlns:a16="http://schemas.microsoft.com/office/drawing/2014/main" id="{D7C1402C-5EC1-CDDB-F93C-0B8BAE5AADC7}"/>
              </a:ext>
            </a:extLst>
          </p:cNvPr>
          <p:cNvSpPr/>
          <p:nvPr/>
        </p:nvSpPr>
        <p:spPr>
          <a:xfrm>
            <a:off x="4076065" y="5252490"/>
            <a:ext cx="2552702" cy="954454"/>
          </a:xfrm>
          <a:prstGeom prst="hexagon">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SARS-CoV-2</a:t>
            </a:r>
            <a:br>
              <a:rPr lang="de-DE" b="1" dirty="0">
                <a:solidFill>
                  <a:schemeClr val="bg1"/>
                </a:solidFill>
              </a:rPr>
            </a:br>
            <a:r>
              <a:rPr lang="de-DE" b="1" dirty="0">
                <a:solidFill>
                  <a:schemeClr val="bg1"/>
                </a:solidFill>
                <a:hlinkClick r:id="rId13">
                  <a:extLst>
                    <a:ext uri="{A12FA001-AC4F-418D-AE19-62706E023703}">
                      <ahyp:hlinkClr xmlns:ahyp="http://schemas.microsoft.com/office/drawing/2018/hyperlinkcolor" val="tx"/>
                    </a:ext>
                  </a:extLst>
                </a:hlinkClick>
              </a:rPr>
              <a:t>Sonderregelungen</a:t>
            </a:r>
            <a:endParaRPr lang="de-DE" b="1" dirty="0">
              <a:solidFill>
                <a:schemeClr val="bg1"/>
              </a:solidFill>
            </a:endParaRPr>
          </a:p>
        </p:txBody>
      </p:sp>
      <p:sp>
        <p:nvSpPr>
          <p:cNvPr id="3" name="Inhaltsplatzhalter 1">
            <a:extLst>
              <a:ext uri="{FF2B5EF4-FFF2-40B4-BE49-F238E27FC236}">
                <a16:creationId xmlns:a16="http://schemas.microsoft.com/office/drawing/2014/main" id="{3239B7F1-0209-8BA7-B1B1-A1D0BBD980E6}"/>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Weiterführende Informationen</a:t>
            </a:r>
            <a:endParaRPr lang="de-DE" dirty="0"/>
          </a:p>
        </p:txBody>
      </p:sp>
    </p:spTree>
    <p:extLst>
      <p:ext uri="{BB962C8B-B14F-4D97-AF65-F5344CB8AC3E}">
        <p14:creationId xmlns:p14="http://schemas.microsoft.com/office/powerpoint/2010/main" val="84881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7" grpId="0" animBg="1"/>
      <p:bldP spid="32" grpId="0" animBg="1"/>
      <p:bldP spid="33" grpId="0" animBg="1"/>
      <p:bldP spid="34" grpId="0" animBg="1"/>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Alle Informationen auf einen Blick</a:t>
            </a:r>
          </a:p>
        </p:txBody>
      </p:sp>
      <p:sp>
        <p:nvSpPr>
          <p:cNvPr id="14" name="Inhaltsplatzhalter 5">
            <a:extLst>
              <a:ext uri="{FF2B5EF4-FFF2-40B4-BE49-F238E27FC236}">
                <a16:creationId xmlns:a16="http://schemas.microsoft.com/office/drawing/2014/main" id="{2E318A86-9668-4618-415D-BF7AB5038B86}"/>
              </a:ext>
            </a:extLst>
          </p:cNvPr>
          <p:cNvSpPr>
            <a:spLocks noGrp="1"/>
          </p:cNvSpPr>
          <p:nvPr>
            <p:ph idx="1"/>
          </p:nvPr>
        </p:nvSpPr>
        <p:spPr>
          <a:xfrm>
            <a:off x="3922295" y="2330363"/>
            <a:ext cx="7592945" cy="3648584"/>
          </a:xfrm>
        </p:spPr>
        <p:txBody>
          <a:bodyPr/>
          <a:lstStyle/>
          <a:p>
            <a:r>
              <a:rPr lang="de-DE" dirty="0"/>
              <a:t>Publikation des Bundesministeriums für Wirtschaft und Energie (</a:t>
            </a:r>
            <a:r>
              <a:rPr lang="de-DE" dirty="0" err="1"/>
              <a:t>BMWi</a:t>
            </a:r>
            <a:r>
              <a:rPr lang="de-DE" dirty="0"/>
              <a:t>):</a:t>
            </a:r>
          </a:p>
          <a:p>
            <a:pPr marL="230400" indent="0">
              <a:buNone/>
            </a:pPr>
            <a:r>
              <a:rPr lang="de-DE" dirty="0">
                <a:hlinkClick r:id="rId3"/>
              </a:rPr>
              <a:t>https://www.bmwi.de/Redaktion/DE/Publikationen/Ausbildung-und-Beruf/moeglichkeiten-der-fachkraefteeinwanderung.pdf?__blob=publicationFile&amp;v=6</a:t>
            </a:r>
            <a:endParaRPr lang="de-DE" dirty="0"/>
          </a:p>
          <a:p>
            <a:pPr marL="230400" indent="-230400"/>
            <a:r>
              <a:rPr lang="de-DE" dirty="0"/>
              <a:t>Enthält alle wichtigen Infos zur Fachkräfteeinwanderung, d. h. sowohl Themen dieser Schulung als auch weitere, nicht behandelte Aspekte</a:t>
            </a:r>
          </a:p>
          <a:p>
            <a:endParaRPr lang="de-DE" dirty="0"/>
          </a:p>
        </p:txBody>
      </p:sp>
      <p:sp>
        <p:nvSpPr>
          <p:cNvPr id="16" name="Foliennummernplatzhalter 2">
            <a:extLst>
              <a:ext uri="{FF2B5EF4-FFF2-40B4-BE49-F238E27FC236}">
                <a16:creationId xmlns:a16="http://schemas.microsoft.com/office/drawing/2014/main" id="{906FF3EB-4111-0D9D-7C8C-F055A3BE45FA}"/>
              </a:ext>
            </a:extLst>
          </p:cNvPr>
          <p:cNvSpPr>
            <a:spLocks noGrp="1"/>
          </p:cNvSpPr>
          <p:nvPr>
            <p:ph type="sldNum" sz="quarter" idx="12"/>
          </p:nvPr>
        </p:nvSpPr>
        <p:spPr/>
        <p:txBody>
          <a:bodyPr/>
          <a:lstStyle/>
          <a:p>
            <a:fld id="{1001D6E4-277C-454F-8BDB-A51DA561E3F3}" type="slidenum">
              <a:rPr lang="de-DE" smtClean="0"/>
              <a:t>17</a:t>
            </a:fld>
            <a:endParaRPr lang="de-DE"/>
          </a:p>
        </p:txBody>
      </p:sp>
      <p:pic>
        <p:nvPicPr>
          <p:cNvPr id="15" name="Grafik 14">
            <a:extLst>
              <a:ext uri="{FF2B5EF4-FFF2-40B4-BE49-F238E27FC236}">
                <a16:creationId xmlns:a16="http://schemas.microsoft.com/office/drawing/2014/main" id="{A92F15FF-7C35-391A-C3B4-DA7267BD7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991" y="2330363"/>
            <a:ext cx="2495309" cy="3534366"/>
          </a:xfrm>
          <a:prstGeom prst="rect">
            <a:avLst/>
          </a:prstGeom>
        </p:spPr>
      </p:pic>
      <p:sp>
        <p:nvSpPr>
          <p:cNvPr id="3" name="Inhaltsplatzhalter 1">
            <a:extLst>
              <a:ext uri="{FF2B5EF4-FFF2-40B4-BE49-F238E27FC236}">
                <a16:creationId xmlns:a16="http://schemas.microsoft.com/office/drawing/2014/main" id="{2D9921D5-3BDE-177E-B43E-061465ABB515}"/>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Weiterführende Informationen</a:t>
            </a:r>
            <a:endParaRPr lang="de-DE" dirty="0"/>
          </a:p>
        </p:txBody>
      </p:sp>
    </p:spTree>
    <p:extLst>
      <p:ext uri="{BB962C8B-B14F-4D97-AF65-F5344CB8AC3E}">
        <p14:creationId xmlns:p14="http://schemas.microsoft.com/office/powerpoint/2010/main" val="8358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F6C7DF1-BED7-462E-A7DB-71345C7C1A0E}"/>
              </a:ext>
            </a:extLst>
          </p:cNvPr>
          <p:cNvSpPr>
            <a:spLocks noGrp="1"/>
          </p:cNvSpPr>
          <p:nvPr>
            <p:ph type="sldNum" sz="quarter" idx="12"/>
          </p:nvPr>
        </p:nvSpPr>
        <p:spPr/>
        <p:txBody>
          <a:bodyPr/>
          <a:lstStyle/>
          <a:p>
            <a:fld id="{1001D6E4-277C-454F-8BDB-A51DA561E3F3}" type="slidenum">
              <a:rPr lang="de-DE" smtClean="0"/>
              <a:t>18</a:t>
            </a:fld>
            <a:endParaRPr lang="de-DE"/>
          </a:p>
        </p:txBody>
      </p:sp>
      <p:sp>
        <p:nvSpPr>
          <p:cNvPr id="4" name="Textplatzhalter 3">
            <a:extLst>
              <a:ext uri="{FF2B5EF4-FFF2-40B4-BE49-F238E27FC236}">
                <a16:creationId xmlns:a16="http://schemas.microsoft.com/office/drawing/2014/main" id="{EDA8FBB5-F984-4D17-9214-87B446B0DC3E}"/>
              </a:ext>
            </a:extLst>
          </p:cNvPr>
          <p:cNvSpPr>
            <a:spLocks noGrp="1"/>
          </p:cNvSpPr>
          <p:nvPr>
            <p:ph type="body" sz="quarter" idx="14"/>
          </p:nvPr>
        </p:nvSpPr>
        <p:spPr/>
        <p:txBody>
          <a:bodyPr/>
          <a:lstStyle/>
          <a:p>
            <a:r>
              <a:rPr lang="de-DE" dirty="0"/>
              <a:t>Gibt es noch Fragen?</a:t>
            </a:r>
          </a:p>
        </p:txBody>
      </p:sp>
      <p:sp>
        <p:nvSpPr>
          <p:cNvPr id="16" name="Inhaltsplatzhalter 1">
            <a:extLst>
              <a:ext uri="{FF2B5EF4-FFF2-40B4-BE49-F238E27FC236}">
                <a16:creationId xmlns:a16="http://schemas.microsoft.com/office/drawing/2014/main" id="{3F77115F-7723-450C-926F-7691C8F219E6}"/>
              </a:ext>
            </a:extLst>
          </p:cNvPr>
          <p:cNvSpPr txBox="1">
            <a:spLocks/>
          </p:cNvSpPr>
          <p:nvPr/>
        </p:nvSpPr>
        <p:spPr>
          <a:xfrm>
            <a:off x="637250" y="1746644"/>
            <a:ext cx="4854912" cy="13297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pPr>
            <a:r>
              <a:rPr lang="de-DE" sz="1400" b="1" dirty="0">
                <a:solidFill>
                  <a:srgbClr val="646363"/>
                </a:solidFill>
              </a:rPr>
              <a:t>Andreas Anschütz │ Betriebslotse</a:t>
            </a:r>
          </a:p>
          <a:p>
            <a:pPr>
              <a:lnSpc>
                <a:spcPct val="110000"/>
              </a:lnSpc>
              <a:spcBef>
                <a:spcPts val="600"/>
              </a:spcBef>
            </a:pPr>
            <a:r>
              <a:rPr lang="de-DE" sz="1400" dirty="0">
                <a:solidFill>
                  <a:srgbClr val="646363"/>
                </a:solidFill>
              </a:rPr>
              <a:t>HWK für München und Oberbayern</a:t>
            </a:r>
          </a:p>
          <a:p>
            <a:pPr>
              <a:lnSpc>
                <a:spcPct val="110000"/>
              </a:lnSpc>
              <a:spcBef>
                <a:spcPts val="600"/>
              </a:spcBef>
            </a:pPr>
            <a:r>
              <a:rPr lang="de-DE" sz="1400" dirty="0">
                <a:solidFill>
                  <a:srgbClr val="646363"/>
                </a:solidFill>
              </a:rPr>
              <a:t>Max-Joseph-Str. 4 │ 80333 München</a:t>
            </a:r>
          </a:p>
          <a:p>
            <a:pPr>
              <a:lnSpc>
                <a:spcPct val="110000"/>
              </a:lnSpc>
              <a:spcBef>
                <a:spcPts val="600"/>
              </a:spcBef>
            </a:pPr>
            <a:r>
              <a:rPr lang="de-DE" sz="1400" dirty="0">
                <a:solidFill>
                  <a:srgbClr val="646363"/>
                </a:solidFill>
              </a:rPr>
              <a:t>T 089 5119-314 │ M </a:t>
            </a:r>
            <a:r>
              <a:rPr lang="de-DE" sz="1400" dirty="0">
                <a:solidFill>
                  <a:srgbClr val="646363"/>
                </a:solidFill>
                <a:hlinkClick r:id="rId4">
                  <a:extLst>
                    <a:ext uri="{A12FA001-AC4F-418D-AE19-62706E023703}">
                      <ahyp:hlinkClr xmlns:ahyp="http://schemas.microsoft.com/office/drawing/2018/hyperlinkcolor" val="tx"/>
                    </a:ext>
                  </a:extLst>
                </a:hlinkClick>
              </a:rPr>
              <a:t>andreas.anschuetz@hwk-muenchen.de</a:t>
            </a:r>
            <a:endParaRPr lang="de-DE" sz="1400" dirty="0">
              <a:solidFill>
                <a:srgbClr val="646363"/>
              </a:solidFill>
            </a:endParaRPr>
          </a:p>
          <a:p>
            <a:endParaRPr lang="de-DE" dirty="0"/>
          </a:p>
        </p:txBody>
      </p:sp>
      <p:sp>
        <p:nvSpPr>
          <p:cNvPr id="17" name="Inhaltsplatzhalter 1">
            <a:extLst>
              <a:ext uri="{FF2B5EF4-FFF2-40B4-BE49-F238E27FC236}">
                <a16:creationId xmlns:a16="http://schemas.microsoft.com/office/drawing/2014/main" id="{652B42BD-A541-4861-B8E7-1DB3CA0FF70E}"/>
              </a:ext>
            </a:extLst>
          </p:cNvPr>
          <p:cNvSpPr txBox="1">
            <a:spLocks/>
          </p:cNvSpPr>
          <p:nvPr/>
        </p:nvSpPr>
        <p:spPr>
          <a:xfrm>
            <a:off x="654415" y="3196021"/>
            <a:ext cx="4854912" cy="17255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de-DE" sz="1400" b="1" dirty="0">
                <a:solidFill>
                  <a:srgbClr val="646363"/>
                </a:solidFill>
              </a:rPr>
              <a:t>Anette Groschupp / Andrea Haindl-Jovicic │ Betriebslotsinnen</a:t>
            </a:r>
          </a:p>
          <a:p>
            <a:pPr>
              <a:lnSpc>
                <a:spcPct val="100000"/>
              </a:lnSpc>
              <a:spcBef>
                <a:spcPts val="600"/>
              </a:spcBef>
            </a:pPr>
            <a:r>
              <a:rPr lang="de-DE" sz="1400" dirty="0">
                <a:solidFill>
                  <a:srgbClr val="646363"/>
                </a:solidFill>
              </a:rPr>
              <a:t>HWK Region Stuttgart</a:t>
            </a:r>
          </a:p>
          <a:p>
            <a:pPr>
              <a:lnSpc>
                <a:spcPct val="100000"/>
              </a:lnSpc>
              <a:spcBef>
                <a:spcPts val="600"/>
              </a:spcBef>
            </a:pPr>
            <a:r>
              <a:rPr lang="de-DE" sz="1400" dirty="0">
                <a:solidFill>
                  <a:srgbClr val="646363"/>
                </a:solidFill>
              </a:rPr>
              <a:t>Heilbronner Straße 43 │ 70191 Stuttgart</a:t>
            </a:r>
          </a:p>
          <a:p>
            <a:pPr>
              <a:lnSpc>
                <a:spcPct val="100000"/>
              </a:lnSpc>
              <a:spcBef>
                <a:spcPts val="600"/>
              </a:spcBef>
            </a:pPr>
            <a:r>
              <a:rPr lang="de-DE" sz="1400" dirty="0">
                <a:solidFill>
                  <a:srgbClr val="646363"/>
                </a:solidFill>
              </a:rPr>
              <a:t>T  0711 1657-291 / 0711 1657-549</a:t>
            </a:r>
          </a:p>
          <a:p>
            <a:pPr>
              <a:lnSpc>
                <a:spcPct val="100000"/>
              </a:lnSpc>
              <a:spcBef>
                <a:spcPts val="600"/>
              </a:spcBef>
            </a:pPr>
            <a:r>
              <a:rPr lang="de-DE" sz="1400" dirty="0">
                <a:solidFill>
                  <a:srgbClr val="646363"/>
                </a:solidFill>
              </a:rPr>
              <a:t>M</a:t>
            </a:r>
            <a:r>
              <a:rPr lang="de-DE" sz="1400" dirty="0">
                <a:solidFill>
                  <a:srgbClr val="646363"/>
                </a:solidFill>
                <a:hlinkClick r:id="rId5">
                  <a:extLst>
                    <a:ext uri="{A12FA001-AC4F-418D-AE19-62706E023703}">
                      <ahyp:hlinkClr xmlns:ahyp="http://schemas.microsoft.com/office/drawing/2018/hyperlinkcolor" val="tx"/>
                    </a:ext>
                  </a:extLst>
                </a:hlinkClick>
              </a:rPr>
              <a:t> anette.groschupp@hwk-stuttgart.de</a:t>
            </a:r>
            <a:r>
              <a:rPr lang="de-DE" sz="1400" dirty="0">
                <a:solidFill>
                  <a:srgbClr val="646363"/>
                </a:solidFill>
              </a:rPr>
              <a:t> / </a:t>
            </a:r>
            <a:r>
              <a:rPr lang="de-DE" sz="1400" dirty="0">
                <a:solidFill>
                  <a:srgbClr val="646363"/>
                </a:solidFill>
                <a:hlinkClick r:id="rId6">
                  <a:extLst>
                    <a:ext uri="{A12FA001-AC4F-418D-AE19-62706E023703}">
                      <ahyp:hlinkClr xmlns:ahyp="http://schemas.microsoft.com/office/drawing/2018/hyperlinkcolor" val="tx"/>
                    </a:ext>
                  </a:extLst>
                </a:hlinkClick>
              </a:rPr>
              <a:t>andrea.haindl@hwk-stuttgart.de</a:t>
            </a:r>
            <a:endParaRPr lang="de-DE" sz="1400" dirty="0">
              <a:solidFill>
                <a:srgbClr val="646363"/>
              </a:solidFill>
            </a:endParaRPr>
          </a:p>
          <a:p>
            <a:pPr>
              <a:lnSpc>
                <a:spcPct val="100000"/>
              </a:lnSpc>
              <a:spcBef>
                <a:spcPts val="600"/>
              </a:spcBef>
            </a:pPr>
            <a:endParaRPr lang="de-DE" sz="1200" u="sng" dirty="0"/>
          </a:p>
        </p:txBody>
      </p:sp>
      <p:sp>
        <p:nvSpPr>
          <p:cNvPr id="19" name="Inhaltsplatzhalter 1">
            <a:extLst>
              <a:ext uri="{FF2B5EF4-FFF2-40B4-BE49-F238E27FC236}">
                <a16:creationId xmlns:a16="http://schemas.microsoft.com/office/drawing/2014/main" id="{75880F42-67E9-4EE8-BE6F-2B76F428692C}"/>
              </a:ext>
            </a:extLst>
          </p:cNvPr>
          <p:cNvSpPr txBox="1">
            <a:spLocks/>
          </p:cNvSpPr>
          <p:nvPr/>
        </p:nvSpPr>
        <p:spPr>
          <a:xfrm>
            <a:off x="676761" y="5041184"/>
            <a:ext cx="4845836" cy="15403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de-DE" sz="1400" b="1" dirty="0">
                <a:solidFill>
                  <a:srgbClr val="646363"/>
                </a:solidFill>
              </a:rPr>
              <a:t>Dilek Intepe │ Betriebslotsin</a:t>
            </a:r>
          </a:p>
          <a:p>
            <a:pPr>
              <a:lnSpc>
                <a:spcPct val="100000"/>
              </a:lnSpc>
              <a:spcBef>
                <a:spcPts val="600"/>
              </a:spcBef>
            </a:pPr>
            <a:r>
              <a:rPr lang="de-DE" sz="1400" dirty="0">
                <a:solidFill>
                  <a:srgbClr val="646363"/>
                </a:solidFill>
              </a:rPr>
              <a:t>HWK Berlin</a:t>
            </a:r>
          </a:p>
          <a:p>
            <a:pPr>
              <a:lnSpc>
                <a:spcPct val="100000"/>
              </a:lnSpc>
              <a:spcBef>
                <a:spcPts val="600"/>
              </a:spcBef>
            </a:pPr>
            <a:r>
              <a:rPr lang="de-DE" sz="1400" dirty="0">
                <a:solidFill>
                  <a:srgbClr val="646363"/>
                </a:solidFill>
              </a:rPr>
              <a:t>Köpenicker Str. 148 │ 10997 Berlin</a:t>
            </a:r>
          </a:p>
          <a:p>
            <a:pPr>
              <a:lnSpc>
                <a:spcPct val="100000"/>
              </a:lnSpc>
              <a:spcBef>
                <a:spcPts val="600"/>
              </a:spcBef>
            </a:pPr>
            <a:r>
              <a:rPr lang="de-DE" sz="1400" dirty="0">
                <a:solidFill>
                  <a:srgbClr val="646363"/>
                </a:solidFill>
              </a:rPr>
              <a:t>T 030 25903-376 │ M </a:t>
            </a:r>
            <a:r>
              <a:rPr lang="de-DE" sz="1400" dirty="0">
                <a:solidFill>
                  <a:srgbClr val="646363"/>
                </a:solidFill>
                <a:hlinkClick r:id="rId7">
                  <a:extLst>
                    <a:ext uri="{A12FA001-AC4F-418D-AE19-62706E023703}">
                      <ahyp:hlinkClr xmlns:ahyp="http://schemas.microsoft.com/office/drawing/2018/hyperlinkcolor" val="tx"/>
                    </a:ext>
                  </a:extLst>
                </a:hlinkClick>
              </a:rPr>
              <a:t>intepe@hwk-berlin.de</a:t>
            </a:r>
            <a:endParaRPr lang="de-DE" sz="1400" dirty="0">
              <a:solidFill>
                <a:srgbClr val="646363"/>
              </a:solidFill>
            </a:endParaRPr>
          </a:p>
        </p:txBody>
      </p:sp>
      <p:pic>
        <p:nvPicPr>
          <p:cNvPr id="34" name="Grafik 33" descr="Ein Bild, das Silhouette enthält.&#10;&#10;Automatisch generierte Beschreibung">
            <a:extLst>
              <a:ext uri="{FF2B5EF4-FFF2-40B4-BE49-F238E27FC236}">
                <a16:creationId xmlns:a16="http://schemas.microsoft.com/office/drawing/2014/main" id="{E2EF5DBA-B54D-41E0-930C-49F7918C75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9000" y="-191733"/>
            <a:ext cx="4987279" cy="7049733"/>
          </a:xfrm>
          <a:prstGeom prst="rect">
            <a:avLst/>
          </a:prstGeom>
        </p:spPr>
      </p:pic>
      <p:sp>
        <p:nvSpPr>
          <p:cNvPr id="35" name="Inhaltsplatzhalter 2">
            <a:extLst>
              <a:ext uri="{FF2B5EF4-FFF2-40B4-BE49-F238E27FC236}">
                <a16:creationId xmlns:a16="http://schemas.microsoft.com/office/drawing/2014/main" id="{BE2F1CEB-84AD-4ADD-868F-B6981D19ED09}"/>
              </a:ext>
            </a:extLst>
          </p:cNvPr>
          <p:cNvSpPr txBox="1">
            <a:spLocks/>
          </p:cNvSpPr>
          <p:nvPr/>
        </p:nvSpPr>
        <p:spPr>
          <a:xfrm>
            <a:off x="7682560" y="4700760"/>
            <a:ext cx="2679250" cy="7984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de-DE" sz="1400" dirty="0"/>
              <a:t>Frau Groschupp</a:t>
            </a:r>
          </a:p>
          <a:p>
            <a:pPr algn="ctr">
              <a:lnSpc>
                <a:spcPct val="100000"/>
              </a:lnSpc>
              <a:spcBef>
                <a:spcPts val="0"/>
              </a:spcBef>
            </a:pPr>
            <a:r>
              <a:rPr lang="de-DE" sz="1400" dirty="0"/>
              <a:t>Frau Haindl-Jovicic</a:t>
            </a:r>
            <a:br>
              <a:rPr lang="de-DE" sz="1400" dirty="0"/>
            </a:br>
            <a:r>
              <a:rPr lang="de-DE" sz="1400" dirty="0">
                <a:solidFill>
                  <a:schemeClr val="bg1"/>
                </a:solidFill>
              </a:rPr>
              <a:t>Stuttgart</a:t>
            </a:r>
          </a:p>
        </p:txBody>
      </p:sp>
      <p:sp>
        <p:nvSpPr>
          <p:cNvPr id="36" name="Inhaltsplatzhalter 2">
            <a:extLst>
              <a:ext uri="{FF2B5EF4-FFF2-40B4-BE49-F238E27FC236}">
                <a16:creationId xmlns:a16="http://schemas.microsoft.com/office/drawing/2014/main" id="{3F1FD03A-A9A3-4A32-B44E-8DAF27D056FF}"/>
              </a:ext>
            </a:extLst>
          </p:cNvPr>
          <p:cNvSpPr txBox="1">
            <a:spLocks/>
          </p:cNvSpPr>
          <p:nvPr/>
        </p:nvSpPr>
        <p:spPr>
          <a:xfrm>
            <a:off x="9412923" y="5544906"/>
            <a:ext cx="1277918" cy="4281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400" dirty="0"/>
              <a:t>Herr Anschütz</a:t>
            </a:r>
            <a:br>
              <a:rPr lang="de-DE" sz="1400" dirty="0"/>
            </a:br>
            <a:r>
              <a:rPr lang="de-DE" sz="1400" dirty="0">
                <a:solidFill>
                  <a:schemeClr val="bg1"/>
                </a:solidFill>
              </a:rPr>
              <a:t>München</a:t>
            </a:r>
          </a:p>
        </p:txBody>
      </p:sp>
      <p:sp>
        <p:nvSpPr>
          <p:cNvPr id="37" name="Inhaltsplatzhalter 2">
            <a:extLst>
              <a:ext uri="{FF2B5EF4-FFF2-40B4-BE49-F238E27FC236}">
                <a16:creationId xmlns:a16="http://schemas.microsoft.com/office/drawing/2014/main" id="{DB3BA951-7FAC-424F-B44A-689AD0E5FD1D}"/>
              </a:ext>
            </a:extLst>
          </p:cNvPr>
          <p:cNvSpPr txBox="1">
            <a:spLocks/>
          </p:cNvSpPr>
          <p:nvPr/>
        </p:nvSpPr>
        <p:spPr>
          <a:xfrm>
            <a:off x="10222677" y="2197370"/>
            <a:ext cx="1176398" cy="3882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400" dirty="0"/>
              <a:t>Frau </a:t>
            </a:r>
            <a:r>
              <a:rPr lang="de-DE" sz="1400" dirty="0" err="1"/>
              <a:t>Intepe</a:t>
            </a:r>
            <a:br>
              <a:rPr lang="de-DE" sz="1400" dirty="0"/>
            </a:br>
            <a:r>
              <a:rPr lang="de-DE" sz="1400" dirty="0">
                <a:solidFill>
                  <a:schemeClr val="bg1"/>
                </a:solidFill>
              </a:rPr>
              <a:t>Berlin</a:t>
            </a:r>
          </a:p>
        </p:txBody>
      </p:sp>
      <p:cxnSp>
        <p:nvCxnSpPr>
          <p:cNvPr id="38" name="Gerader Verbinder 37">
            <a:extLst>
              <a:ext uri="{FF2B5EF4-FFF2-40B4-BE49-F238E27FC236}">
                <a16:creationId xmlns:a16="http://schemas.microsoft.com/office/drawing/2014/main" id="{F619A4A3-50B5-4B28-986C-DF2F1CD62708}"/>
              </a:ext>
            </a:extLst>
          </p:cNvPr>
          <p:cNvCxnSpPr/>
          <p:nvPr/>
        </p:nvCxnSpPr>
        <p:spPr>
          <a:xfrm>
            <a:off x="7124700" y="2116205"/>
            <a:ext cx="3686176" cy="0"/>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6B1F48F2-CF8D-4DD9-BDAF-4DC16D6D10D1}"/>
              </a:ext>
            </a:extLst>
          </p:cNvPr>
          <p:cNvCxnSpPr>
            <a:cxnSpLocks/>
          </p:cNvCxnSpPr>
          <p:nvPr/>
        </p:nvCxnSpPr>
        <p:spPr>
          <a:xfrm>
            <a:off x="6905625" y="5479257"/>
            <a:ext cx="3079582" cy="0"/>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01938FFC-3043-41C6-B9E2-BCC31D952741}"/>
              </a:ext>
            </a:extLst>
          </p:cNvPr>
          <p:cNvCxnSpPr>
            <a:cxnSpLocks/>
          </p:cNvCxnSpPr>
          <p:nvPr/>
        </p:nvCxnSpPr>
        <p:spPr>
          <a:xfrm>
            <a:off x="6905625" y="4673137"/>
            <a:ext cx="2106476" cy="0"/>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pic>
        <p:nvPicPr>
          <p:cNvPr id="42" name="Grafik 41" descr="Ein Bild, das Person, Mann, Brille, tragen enthält.&#10;&#10;Automatisch generierte Beschreibung">
            <a:extLst>
              <a:ext uri="{FF2B5EF4-FFF2-40B4-BE49-F238E27FC236}">
                <a16:creationId xmlns:a16="http://schemas.microsoft.com/office/drawing/2014/main" id="{B5A39ED7-68B1-48EE-9F25-979196C4AE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4474" y="5270550"/>
            <a:ext cx="749856" cy="749856"/>
          </a:xfrm>
          <a:prstGeom prst="rect">
            <a:avLst/>
          </a:prstGeom>
        </p:spPr>
      </p:pic>
      <p:sp>
        <p:nvSpPr>
          <p:cNvPr id="43" name="Ellipse 42">
            <a:extLst>
              <a:ext uri="{FF2B5EF4-FFF2-40B4-BE49-F238E27FC236}">
                <a16:creationId xmlns:a16="http://schemas.microsoft.com/office/drawing/2014/main" id="{8D2CC3C1-2DB8-46E1-9087-2901F3425401}"/>
              </a:ext>
            </a:extLst>
          </p:cNvPr>
          <p:cNvSpPr/>
          <p:nvPr/>
        </p:nvSpPr>
        <p:spPr>
          <a:xfrm>
            <a:off x="10729711" y="2035040"/>
            <a:ext cx="162330" cy="162330"/>
          </a:xfrm>
          <a:prstGeom prst="ellipse">
            <a:avLst/>
          </a:prstGeom>
          <a:solidFill>
            <a:schemeClr val="bg1"/>
          </a:solidFill>
          <a:ln>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id="{A058E642-BA66-444C-A1CA-A896B2FEE021}"/>
              </a:ext>
            </a:extLst>
          </p:cNvPr>
          <p:cNvSpPr/>
          <p:nvPr/>
        </p:nvSpPr>
        <p:spPr>
          <a:xfrm>
            <a:off x="8929486" y="4587719"/>
            <a:ext cx="162330" cy="162330"/>
          </a:xfrm>
          <a:prstGeom prst="ellipse">
            <a:avLst/>
          </a:prstGeom>
          <a:solidFill>
            <a:schemeClr val="bg1"/>
          </a:solidFill>
          <a:ln>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7A39942F-0F8B-4A87-9446-BB6A28DEC480}"/>
              </a:ext>
            </a:extLst>
          </p:cNvPr>
          <p:cNvSpPr/>
          <p:nvPr/>
        </p:nvSpPr>
        <p:spPr>
          <a:xfrm>
            <a:off x="9904042" y="5398092"/>
            <a:ext cx="162330" cy="162330"/>
          </a:xfrm>
          <a:prstGeom prst="ellipse">
            <a:avLst/>
          </a:prstGeom>
          <a:solidFill>
            <a:schemeClr val="bg1"/>
          </a:solidFill>
          <a:ln>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r Verbinder 45">
            <a:extLst>
              <a:ext uri="{FF2B5EF4-FFF2-40B4-BE49-F238E27FC236}">
                <a16:creationId xmlns:a16="http://schemas.microsoft.com/office/drawing/2014/main" id="{B98F0EB9-65F5-4445-8539-4317E2C71D28}"/>
              </a:ext>
            </a:extLst>
          </p:cNvPr>
          <p:cNvCxnSpPr>
            <a:cxnSpLocks/>
          </p:cNvCxnSpPr>
          <p:nvPr/>
        </p:nvCxnSpPr>
        <p:spPr>
          <a:xfrm>
            <a:off x="6774356" y="3657100"/>
            <a:ext cx="0" cy="1016037"/>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pic>
        <p:nvPicPr>
          <p:cNvPr id="47" name="Grafik 46" descr="Ein Bild, das Person, lächelnd, Wand, drinnen enthält.&#10;&#10;Automatisch generierte Beschreibung">
            <a:extLst>
              <a:ext uri="{FF2B5EF4-FFF2-40B4-BE49-F238E27FC236}">
                <a16:creationId xmlns:a16="http://schemas.microsoft.com/office/drawing/2014/main" id="{605852C1-A4A9-4D64-8872-766AAF7EBC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21890" y="4291691"/>
            <a:ext cx="749856" cy="749856"/>
          </a:xfrm>
          <a:prstGeom prst="rect">
            <a:avLst/>
          </a:prstGeom>
        </p:spPr>
      </p:pic>
      <p:pic>
        <p:nvPicPr>
          <p:cNvPr id="48" name="Grafik 47" descr="Ein Bild, das Person, draußen, lächelnd, darstellend enthält.&#10;&#10;Automatisch generierte Beschreibung">
            <a:extLst>
              <a:ext uri="{FF2B5EF4-FFF2-40B4-BE49-F238E27FC236}">
                <a16:creationId xmlns:a16="http://schemas.microsoft.com/office/drawing/2014/main" id="{E49766F0-1917-44F5-8C21-A8C8E04BFC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7016" y="3319351"/>
            <a:ext cx="749856" cy="749856"/>
          </a:xfrm>
          <a:prstGeom prst="rect">
            <a:avLst/>
          </a:prstGeom>
        </p:spPr>
      </p:pic>
      <p:pic>
        <p:nvPicPr>
          <p:cNvPr id="3" name="Grafik 2" descr="Ein Bild, das Person, Wand, drinnen, lächelnd enthält.&#10;&#10;Automatisch generierte Beschreibung">
            <a:extLst>
              <a:ext uri="{FF2B5EF4-FFF2-40B4-BE49-F238E27FC236}">
                <a16:creationId xmlns:a16="http://schemas.microsoft.com/office/drawing/2014/main" id="{3E6F009F-0814-ED96-2D10-57668357B20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88890" y="1860272"/>
            <a:ext cx="770932" cy="770932"/>
          </a:xfrm>
          <a:prstGeom prst="rect">
            <a:avLst/>
          </a:prstGeom>
        </p:spPr>
      </p:pic>
      <p:sp>
        <p:nvSpPr>
          <p:cNvPr id="6" name="Inhaltsplatzhalter 1">
            <a:extLst>
              <a:ext uri="{FF2B5EF4-FFF2-40B4-BE49-F238E27FC236}">
                <a16:creationId xmlns:a16="http://schemas.microsoft.com/office/drawing/2014/main" id="{A799CB14-A1C5-ACBD-52C7-CAACDC4B35FF}"/>
              </a:ext>
            </a:extLst>
          </p:cNvPr>
          <p:cNvSpPr txBox="1">
            <a:spLocks/>
          </p:cNvSpPr>
          <p:nvPr/>
        </p:nvSpPr>
        <p:spPr>
          <a:xfrm>
            <a:off x="676761" y="350860"/>
            <a:ext cx="590974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Weiterführende Informationen</a:t>
            </a:r>
          </a:p>
          <a:p>
            <a:endParaRPr lang="de-DE" dirty="0"/>
          </a:p>
        </p:txBody>
      </p:sp>
    </p:spTree>
    <p:custDataLst>
      <p:tags r:id="rId1"/>
    </p:custDataLst>
    <p:extLst>
      <p:ext uri="{BB962C8B-B14F-4D97-AF65-F5344CB8AC3E}">
        <p14:creationId xmlns:p14="http://schemas.microsoft.com/office/powerpoint/2010/main" val="34374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5" grpId="0"/>
      <p:bldP spid="36" grpId="0"/>
      <p:bldP spid="37" grpId="0"/>
      <p:bldP spid="43"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6571B5F-4710-49EC-91EB-79A17543AD1C}"/>
              </a:ext>
            </a:extLst>
          </p:cNvPr>
          <p:cNvSpPr>
            <a:spLocks noGrp="1"/>
          </p:cNvSpPr>
          <p:nvPr>
            <p:ph type="body" sz="quarter" idx="14"/>
          </p:nvPr>
        </p:nvSpPr>
        <p:spPr>
          <a:xfrm>
            <a:off x="5846699" y="1431653"/>
            <a:ext cx="5939049" cy="944169"/>
          </a:xfrm>
        </p:spPr>
        <p:txBody>
          <a:bodyPr/>
          <a:lstStyle/>
          <a:p>
            <a:r>
              <a:rPr lang="de-DE" cap="all" dirty="0"/>
              <a:t>Vielen Dank für Ihre Aufmerksamkeit!</a:t>
            </a:r>
          </a:p>
          <a:p>
            <a:endParaRPr lang="de-DE" cap="all" dirty="0"/>
          </a:p>
          <a:p>
            <a:endParaRPr lang="de-DE" cap="all" dirty="0"/>
          </a:p>
        </p:txBody>
      </p:sp>
      <p:sp>
        <p:nvSpPr>
          <p:cNvPr id="4" name="Inhaltsplatzhalter 1">
            <a:extLst>
              <a:ext uri="{FF2B5EF4-FFF2-40B4-BE49-F238E27FC236}">
                <a16:creationId xmlns:a16="http://schemas.microsoft.com/office/drawing/2014/main" id="{C2A3C67D-6130-7BC3-CEEF-9194CEAFD921}"/>
              </a:ext>
            </a:extLst>
          </p:cNvPr>
          <p:cNvSpPr txBox="1">
            <a:spLocks/>
          </p:cNvSpPr>
          <p:nvPr/>
        </p:nvSpPr>
        <p:spPr>
          <a:xfrm>
            <a:off x="5846699" y="2691809"/>
            <a:ext cx="5291201" cy="25821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07D00"/>
              </a:buClr>
              <a:buFont typeface="Wingdings" panose="05000000000000000000" pitchFamily="2" charset="2"/>
              <a:buNone/>
              <a:defRPr sz="1800" b="1" kern="1200" spc="300">
                <a:solidFill>
                  <a:srgbClr val="87919A"/>
                </a:solidFill>
                <a:latin typeface="+mn-lt"/>
                <a:ea typeface="+mn-ea"/>
                <a:cs typeface="+mn-cs"/>
              </a:defRPr>
            </a:lvl1pPr>
            <a:lvl2pPr marL="457200" indent="0" algn="l" defTabSz="914400" rtl="0" eaLnBrk="1" latinLnBrk="0" hangingPunct="1">
              <a:lnSpc>
                <a:spcPct val="90000"/>
              </a:lnSpc>
              <a:spcBef>
                <a:spcPts val="500"/>
              </a:spcBef>
              <a:buClr>
                <a:srgbClr val="F07D00"/>
              </a:buClr>
              <a:buFont typeface="Wingdings" panose="05000000000000000000" pitchFamily="2" charset="2"/>
              <a:buNone/>
              <a:defRPr sz="18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solidFill>
                  <a:srgbClr val="646363"/>
                </a:solidFill>
              </a:rPr>
              <a:t>Kontakt</a:t>
            </a:r>
          </a:p>
          <a:p>
            <a:r>
              <a:rPr lang="de-DE" sz="1400" b="0" dirty="0">
                <a:solidFill>
                  <a:srgbClr val="646363"/>
                </a:solidFill>
              </a:rPr>
              <a:t>Vorname Name │ Funktion</a:t>
            </a:r>
          </a:p>
          <a:p>
            <a:r>
              <a:rPr lang="de-DE" sz="1400" b="0" dirty="0">
                <a:solidFill>
                  <a:srgbClr val="646363"/>
                </a:solidFill>
              </a:rPr>
              <a:t>Name Organisation/Projekt/Institution</a:t>
            </a:r>
          </a:p>
          <a:p>
            <a:r>
              <a:rPr lang="de-DE" sz="1400" b="0" dirty="0">
                <a:solidFill>
                  <a:srgbClr val="646363"/>
                </a:solidFill>
              </a:rPr>
              <a:t>Straße Nr. │ PLZ Ort</a:t>
            </a:r>
          </a:p>
          <a:p>
            <a:r>
              <a:rPr lang="de-DE" sz="1400" b="0" dirty="0">
                <a:solidFill>
                  <a:srgbClr val="646363"/>
                </a:solidFill>
              </a:rPr>
              <a:t>T (Telefon-Nr.)</a:t>
            </a:r>
          </a:p>
          <a:p>
            <a:r>
              <a:rPr lang="de-DE" sz="1400" b="0" dirty="0">
                <a:solidFill>
                  <a:srgbClr val="646363"/>
                </a:solidFill>
              </a:rPr>
              <a:t>M (E-Mail)</a:t>
            </a:r>
          </a:p>
          <a:p>
            <a:r>
              <a:rPr lang="de-DE" sz="1400" b="0" dirty="0">
                <a:solidFill>
                  <a:srgbClr val="646363"/>
                </a:solidFill>
              </a:rPr>
              <a:t>W (Website)</a:t>
            </a:r>
          </a:p>
          <a:p>
            <a:r>
              <a:rPr lang="de-DE" sz="1400" b="0" dirty="0">
                <a:solidFill>
                  <a:srgbClr val="646363"/>
                </a:solidFill>
              </a:rPr>
              <a:t>[Ggf. </a:t>
            </a:r>
            <a:r>
              <a:rPr lang="de-DE" sz="1400" b="0" dirty="0" err="1">
                <a:solidFill>
                  <a:srgbClr val="646363"/>
                </a:solidFill>
              </a:rPr>
              <a:t>Social</a:t>
            </a:r>
            <a:r>
              <a:rPr lang="de-DE" sz="1400" b="0" dirty="0">
                <a:solidFill>
                  <a:srgbClr val="646363"/>
                </a:solidFill>
              </a:rPr>
              <a:t>-Media-Auftritte]</a:t>
            </a:r>
          </a:p>
        </p:txBody>
      </p:sp>
    </p:spTree>
    <p:custDataLst>
      <p:tags r:id="rId1"/>
    </p:custDataLst>
    <p:extLst>
      <p:ext uri="{BB962C8B-B14F-4D97-AF65-F5344CB8AC3E}">
        <p14:creationId xmlns:p14="http://schemas.microsoft.com/office/powerpoint/2010/main" val="3540723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2</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Was Sie in den nächsten 30 Minuten erwartet</a:t>
            </a:r>
          </a:p>
        </p:txBody>
      </p:sp>
      <p:sp>
        <p:nvSpPr>
          <p:cNvPr id="13" name="Inhaltsplatzhalter 1">
            <a:extLst>
              <a:ext uri="{FF2B5EF4-FFF2-40B4-BE49-F238E27FC236}">
                <a16:creationId xmlns:a16="http://schemas.microsoft.com/office/drawing/2014/main" id="{44B1A48B-DFDF-CD8C-2F8C-F952D517690F}"/>
              </a:ext>
            </a:extLst>
          </p:cNvPr>
          <p:cNvSpPr>
            <a:spLocks noGrp="1"/>
          </p:cNvSpPr>
          <p:nvPr>
            <p:ph idx="1"/>
          </p:nvPr>
        </p:nvSpPr>
        <p:spPr>
          <a:xfrm>
            <a:off x="676761" y="1862572"/>
            <a:ext cx="10838479" cy="4116376"/>
          </a:xfrm>
        </p:spPr>
        <p:txBody>
          <a:bodyPr/>
          <a:lstStyle/>
          <a:p>
            <a:pPr marL="342900" indent="-342900">
              <a:buFont typeface="+mj-lt"/>
              <a:buAutoNum type="arabicParenBoth"/>
            </a:pPr>
            <a:r>
              <a:rPr lang="de-DE" dirty="0"/>
              <a:t>Vorstellungsrunde</a:t>
            </a:r>
          </a:p>
          <a:p>
            <a:pPr marL="342900" indent="-342900">
              <a:buFont typeface="+mj-lt"/>
              <a:buAutoNum type="arabicParenBoth"/>
            </a:pPr>
            <a:r>
              <a:rPr lang="de-DE" dirty="0"/>
              <a:t>Gedankenexperiment</a:t>
            </a:r>
          </a:p>
          <a:p>
            <a:pPr marL="342900" indent="-342900">
              <a:buFont typeface="+mj-lt"/>
              <a:buAutoNum type="arabicParenBoth"/>
            </a:pPr>
            <a:r>
              <a:rPr lang="de-DE" dirty="0"/>
              <a:t>Das Fachkräfteeinwanderungsgesetz – Beschäftigung von Fachkräften mit ausländischer Berufsqualifikation</a:t>
            </a:r>
          </a:p>
          <a:p>
            <a:pPr lvl="1"/>
            <a:r>
              <a:rPr lang="de-DE" dirty="0"/>
              <a:t>Allgemeines zum Fachkräfteeinwanderungsgesetz (FEG)</a:t>
            </a:r>
          </a:p>
          <a:p>
            <a:pPr lvl="1"/>
            <a:r>
              <a:rPr lang="de-DE" dirty="0"/>
              <a:t>Maßnahmen zur Anerkennung ausländischer Berufsqualifikationen</a:t>
            </a:r>
          </a:p>
          <a:p>
            <a:pPr lvl="1"/>
            <a:r>
              <a:rPr lang="de-DE" dirty="0"/>
              <a:t>Beschleunigtes Fachkräfteverfahren</a:t>
            </a:r>
          </a:p>
          <a:p>
            <a:pPr marL="342900" indent="-342900">
              <a:buFont typeface="+mj-lt"/>
              <a:buAutoNum type="arabicParenBoth"/>
            </a:pPr>
            <a:r>
              <a:rPr lang="de-DE" dirty="0"/>
              <a:t>Konkrete Tipps für den Handwerksbetrieb</a:t>
            </a:r>
          </a:p>
          <a:p>
            <a:pPr marL="342900" indent="-342900">
              <a:buFont typeface="+mj-lt"/>
              <a:buAutoNum type="arabicParenBoth"/>
            </a:pPr>
            <a:r>
              <a:rPr lang="de-DE" dirty="0"/>
              <a:t>Weiterführende Informationen</a:t>
            </a:r>
          </a:p>
        </p:txBody>
      </p:sp>
      <p:sp>
        <p:nvSpPr>
          <p:cNvPr id="8" name="Rechteck 7">
            <a:extLst>
              <a:ext uri="{FF2B5EF4-FFF2-40B4-BE49-F238E27FC236}">
                <a16:creationId xmlns:a16="http://schemas.microsoft.com/office/drawing/2014/main" id="{0FFE15A9-B562-7C96-9B57-3BC369B5B3FF}"/>
              </a:ext>
            </a:extLst>
          </p:cNvPr>
          <p:cNvSpPr/>
          <p:nvPr/>
        </p:nvSpPr>
        <p:spPr>
          <a:xfrm>
            <a:off x="5715000" y="4635795"/>
            <a:ext cx="5521656" cy="2222205"/>
          </a:xfrm>
          <a:prstGeom prst="rect">
            <a:avLst/>
          </a:prstGeom>
          <a:solidFill>
            <a:srgbClr val="C1D2E2"/>
          </a:solidFill>
          <a:ln>
            <a:solidFill>
              <a:srgbClr val="ED7D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93ED552-B51A-CA6D-058C-CF28E6E98C69}"/>
              </a:ext>
            </a:extLst>
          </p:cNvPr>
          <p:cNvSpPr txBox="1"/>
          <p:nvPr/>
        </p:nvSpPr>
        <p:spPr>
          <a:xfrm>
            <a:off x="5799304" y="4705436"/>
            <a:ext cx="5370737" cy="2086725"/>
          </a:xfrm>
          <a:prstGeom prst="rect">
            <a:avLst/>
          </a:prstGeom>
          <a:noFill/>
        </p:spPr>
        <p:txBody>
          <a:bodyPr wrap="square" rtlCol="0">
            <a:spAutoFit/>
          </a:bodyPr>
          <a:lstStyle/>
          <a:p>
            <a:pPr>
              <a:lnSpc>
                <a:spcPct val="90000"/>
              </a:lnSpc>
              <a:spcBef>
                <a:spcPts val="1000"/>
              </a:spcBef>
            </a:pPr>
            <a:r>
              <a:rPr lang="de-DE" b="1" dirty="0">
                <a:solidFill>
                  <a:srgbClr val="004C8A"/>
                </a:solidFill>
              </a:rPr>
              <a:t>Hinweis: </a:t>
            </a:r>
            <a:r>
              <a:rPr lang="de-DE" dirty="0">
                <a:solidFill>
                  <a:srgbClr val="004C8A"/>
                </a:solidFill>
              </a:rPr>
              <a:t>Die Teilnahme an einem unserer Online-Seminare, einer unserer Präsenzveranstaltungen oder die Nutzung eines eTutorials ersetzt keine Rechtsberatung!</a:t>
            </a:r>
            <a:br>
              <a:rPr lang="de-DE" dirty="0">
                <a:solidFill>
                  <a:srgbClr val="004C8A"/>
                </a:solidFill>
              </a:rPr>
            </a:br>
            <a:br>
              <a:rPr lang="de-DE" dirty="0">
                <a:solidFill>
                  <a:srgbClr val="004C8A"/>
                </a:solidFill>
              </a:rPr>
            </a:br>
            <a:r>
              <a:rPr lang="de-DE" dirty="0">
                <a:solidFill>
                  <a:srgbClr val="004C8A"/>
                </a:solidFill>
              </a:rPr>
              <a:t>Diese Schulung bezieht sich ausschließlich auf die Aspekte des Fachkräfteeinwanderungsgesetzes, die die Zielgruppe des Projekts UBA</a:t>
            </a:r>
            <a:r>
              <a:rPr lang="de-DE" baseline="30000" dirty="0">
                <a:solidFill>
                  <a:srgbClr val="004C8A"/>
                </a:solidFill>
              </a:rPr>
              <a:t>HWK</a:t>
            </a:r>
            <a:r>
              <a:rPr lang="de-DE" dirty="0">
                <a:solidFill>
                  <a:srgbClr val="004C8A"/>
                </a:solidFill>
              </a:rPr>
              <a:t> betreffen.</a:t>
            </a:r>
          </a:p>
        </p:txBody>
      </p:sp>
      <p:sp>
        <p:nvSpPr>
          <p:cNvPr id="5" name="Inhaltsplatzhalter 1">
            <a:extLst>
              <a:ext uri="{FF2B5EF4-FFF2-40B4-BE49-F238E27FC236}">
                <a16:creationId xmlns:a16="http://schemas.microsoft.com/office/drawing/2014/main" id="{473451BF-C25D-BA06-DB51-A01FA2C5BBD5}"/>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Einstieg</a:t>
            </a:r>
          </a:p>
          <a:p>
            <a:endParaRPr lang="de-DE" dirty="0"/>
          </a:p>
        </p:txBody>
      </p:sp>
    </p:spTree>
    <p:extLst>
      <p:ext uri="{BB962C8B-B14F-4D97-AF65-F5344CB8AC3E}">
        <p14:creationId xmlns:p14="http://schemas.microsoft.com/office/powerpoint/2010/main" val="37940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3</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#Vorstellungsrunde</a:t>
            </a:r>
          </a:p>
        </p:txBody>
      </p:sp>
      <p:sp>
        <p:nvSpPr>
          <p:cNvPr id="13" name="Inhaltsplatzhalter 1">
            <a:extLst>
              <a:ext uri="{FF2B5EF4-FFF2-40B4-BE49-F238E27FC236}">
                <a16:creationId xmlns:a16="http://schemas.microsoft.com/office/drawing/2014/main" id="{44B1A48B-DFDF-CD8C-2F8C-F952D517690F}"/>
              </a:ext>
            </a:extLst>
          </p:cNvPr>
          <p:cNvSpPr>
            <a:spLocks noGrp="1"/>
          </p:cNvSpPr>
          <p:nvPr>
            <p:ph idx="1"/>
          </p:nvPr>
        </p:nvSpPr>
        <p:spPr>
          <a:xfrm>
            <a:off x="676761" y="1862572"/>
            <a:ext cx="10838479" cy="4116376"/>
          </a:xfrm>
        </p:spPr>
        <p:txBody>
          <a:bodyPr/>
          <a:lstStyle/>
          <a:p>
            <a:r>
              <a:rPr lang="de-DE" dirty="0"/>
              <a:t>Bitte stellen Sie sich anhand von drei Schlagworten kurz vor.</a:t>
            </a:r>
            <a:br>
              <a:rPr lang="de-DE" dirty="0"/>
            </a:br>
            <a:r>
              <a:rPr lang="de-DE" dirty="0"/>
              <a:t>Nutzen Sie wirklich nur Schlagworte (Hashtags) und keine ganzen Sätze.</a:t>
            </a:r>
            <a:endParaRPr lang="de-DE" b="1" dirty="0"/>
          </a:p>
          <a:p>
            <a:pPr marL="800100" lvl="1" indent="-342900">
              <a:buFont typeface="+mj-lt"/>
              <a:buAutoNum type="arabicParenBoth"/>
            </a:pPr>
            <a:r>
              <a:rPr lang="de-DE" dirty="0"/>
              <a:t>#: Vorname und Nachname</a:t>
            </a:r>
            <a:endParaRPr lang="de-DE" b="1" dirty="0"/>
          </a:p>
          <a:p>
            <a:pPr marL="800100" lvl="1" indent="-342900">
              <a:buFont typeface="+mj-lt"/>
              <a:buAutoNum type="arabicParenBoth"/>
            </a:pPr>
            <a:r>
              <a:rPr lang="de-DE" dirty="0"/>
              <a:t>#: Name des Unternehmens*, für das Sie arbeiten</a:t>
            </a:r>
          </a:p>
          <a:p>
            <a:pPr marL="800100" lvl="1" indent="-342900">
              <a:buFont typeface="+mj-lt"/>
              <a:buAutoNum type="arabicParenBoth"/>
            </a:pPr>
            <a:r>
              <a:rPr lang="de-DE" dirty="0"/>
              <a:t>#: Ihre Position im Unternehmen* </a:t>
            </a:r>
          </a:p>
        </p:txBody>
      </p:sp>
      <p:sp>
        <p:nvSpPr>
          <p:cNvPr id="10" name="Textfeld 9">
            <a:extLst>
              <a:ext uri="{FF2B5EF4-FFF2-40B4-BE49-F238E27FC236}">
                <a16:creationId xmlns:a16="http://schemas.microsoft.com/office/drawing/2014/main" id="{3B41A7F0-038A-A0AF-7BCE-76ACB9CB6650}"/>
              </a:ext>
            </a:extLst>
          </p:cNvPr>
          <p:cNvSpPr txBox="1"/>
          <p:nvPr/>
        </p:nvSpPr>
        <p:spPr>
          <a:xfrm>
            <a:off x="937352" y="5538212"/>
            <a:ext cx="7651624" cy="246221"/>
          </a:xfrm>
          <a:prstGeom prst="rect">
            <a:avLst/>
          </a:prstGeom>
          <a:noFill/>
        </p:spPr>
        <p:txBody>
          <a:bodyPr wrap="square" rtlCol="0">
            <a:spAutoFit/>
          </a:bodyPr>
          <a:lstStyle/>
          <a:p>
            <a:r>
              <a:rPr lang="de-DE" sz="1000" dirty="0">
                <a:solidFill>
                  <a:schemeClr val="bg1">
                    <a:lumMod val="50000"/>
                  </a:schemeClr>
                </a:solidFill>
              </a:rPr>
              <a:t>* Offenes Netzwerk Handwerk (Handwerkskammer, Kreishandwerkerschaft, Innung), Verband, Institution, Behörde o. Ä.</a:t>
            </a:r>
            <a:endParaRPr lang="de-DE"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Inhaltsplatzhalter 1">
            <a:extLst>
              <a:ext uri="{FF2B5EF4-FFF2-40B4-BE49-F238E27FC236}">
                <a16:creationId xmlns:a16="http://schemas.microsoft.com/office/drawing/2014/main" id="{3E856284-F293-56A5-CFEC-2114313F80E4}"/>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Einstieg</a:t>
            </a:r>
          </a:p>
          <a:p>
            <a:endParaRPr lang="de-DE" dirty="0"/>
          </a:p>
        </p:txBody>
      </p:sp>
    </p:spTree>
    <p:extLst>
      <p:ext uri="{BB962C8B-B14F-4D97-AF65-F5344CB8AC3E}">
        <p14:creationId xmlns:p14="http://schemas.microsoft.com/office/powerpoint/2010/main" val="61350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8647738-DFC4-440E-81DB-0743BF543B72}"/>
              </a:ext>
            </a:extLst>
          </p:cNvPr>
          <p:cNvSpPr>
            <a:spLocks noGrp="1"/>
          </p:cNvSpPr>
          <p:nvPr>
            <p:ph type="sldNum" sz="quarter" idx="12"/>
          </p:nvPr>
        </p:nvSpPr>
        <p:spPr/>
        <p:txBody>
          <a:bodyPr/>
          <a:lstStyle/>
          <a:p>
            <a:fld id="{1001D6E4-277C-454F-8BDB-A51DA561E3F3}" type="slidenum">
              <a:rPr lang="de-DE" smtClean="0"/>
              <a:pPr/>
              <a:t>4</a:t>
            </a:fld>
            <a:endParaRPr lang="de-DE"/>
          </a:p>
        </p:txBody>
      </p:sp>
      <p:sp>
        <p:nvSpPr>
          <p:cNvPr id="3" name="Textplatzhalter 2">
            <a:extLst>
              <a:ext uri="{FF2B5EF4-FFF2-40B4-BE49-F238E27FC236}">
                <a16:creationId xmlns:a16="http://schemas.microsoft.com/office/drawing/2014/main" id="{5F8CE14D-17DE-42B5-8C90-BC57392F92F4}"/>
              </a:ext>
            </a:extLst>
          </p:cNvPr>
          <p:cNvSpPr>
            <a:spLocks noGrp="1"/>
          </p:cNvSpPr>
          <p:nvPr>
            <p:ph type="body" sz="quarter" idx="14"/>
          </p:nvPr>
        </p:nvSpPr>
        <p:spPr>
          <a:xfrm>
            <a:off x="0" y="1757698"/>
            <a:ext cx="12192000" cy="1924643"/>
          </a:xfrm>
        </p:spPr>
        <p:txBody>
          <a:bodyPr>
            <a:noAutofit/>
          </a:bodyPr>
          <a:lstStyle/>
          <a:p>
            <a:r>
              <a:rPr lang="de-DE" sz="4400" b="1" dirty="0"/>
              <a:t>Schätzen Sie:</a:t>
            </a:r>
            <a:br>
              <a:rPr lang="de-DE" sz="4400" b="1" dirty="0"/>
            </a:br>
            <a:r>
              <a:rPr lang="de-DE" sz="4400" b="1" dirty="0"/>
              <a:t>Wie hoch ist die Anzahl der offenen Stellen</a:t>
            </a:r>
            <a:br>
              <a:rPr lang="de-DE" sz="4400" b="1" dirty="0"/>
            </a:br>
            <a:r>
              <a:rPr lang="de-DE" sz="4400" b="1" dirty="0"/>
              <a:t>in Deutschland?</a:t>
            </a:r>
          </a:p>
          <a:p>
            <a:endParaRPr lang="de-DE" sz="3200" dirty="0"/>
          </a:p>
        </p:txBody>
      </p:sp>
      <p:sp>
        <p:nvSpPr>
          <p:cNvPr id="9" name="Textplatzhalter 4">
            <a:extLst>
              <a:ext uri="{FF2B5EF4-FFF2-40B4-BE49-F238E27FC236}">
                <a16:creationId xmlns:a16="http://schemas.microsoft.com/office/drawing/2014/main" id="{C4621CD4-F4F2-7E33-6D49-F5400E39E455}"/>
              </a:ext>
            </a:extLst>
          </p:cNvPr>
          <p:cNvSpPr txBox="1">
            <a:spLocks/>
          </p:cNvSpPr>
          <p:nvPr/>
        </p:nvSpPr>
        <p:spPr>
          <a:xfrm>
            <a:off x="723319" y="3995414"/>
            <a:ext cx="2676203"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2.300.000</a:t>
            </a:r>
          </a:p>
        </p:txBody>
      </p:sp>
      <p:sp>
        <p:nvSpPr>
          <p:cNvPr id="10" name="Textplatzhalter 4">
            <a:extLst>
              <a:ext uri="{FF2B5EF4-FFF2-40B4-BE49-F238E27FC236}">
                <a16:creationId xmlns:a16="http://schemas.microsoft.com/office/drawing/2014/main" id="{AAA299E8-3CF6-C2EB-12B7-B300C3CA4B57}"/>
              </a:ext>
            </a:extLst>
          </p:cNvPr>
          <p:cNvSpPr txBox="1">
            <a:spLocks/>
          </p:cNvSpPr>
          <p:nvPr/>
        </p:nvSpPr>
        <p:spPr>
          <a:xfrm>
            <a:off x="4691249" y="4454351"/>
            <a:ext cx="2342302"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550.000</a:t>
            </a:r>
          </a:p>
        </p:txBody>
      </p:sp>
      <p:sp>
        <p:nvSpPr>
          <p:cNvPr id="11" name="Textplatzhalter 4">
            <a:extLst>
              <a:ext uri="{FF2B5EF4-FFF2-40B4-BE49-F238E27FC236}">
                <a16:creationId xmlns:a16="http://schemas.microsoft.com/office/drawing/2014/main" id="{8050A74B-B97E-F033-D94D-3153B09F5A8C}"/>
              </a:ext>
            </a:extLst>
          </p:cNvPr>
          <p:cNvSpPr txBox="1">
            <a:spLocks/>
          </p:cNvSpPr>
          <p:nvPr/>
        </p:nvSpPr>
        <p:spPr>
          <a:xfrm>
            <a:off x="1976809" y="5337378"/>
            <a:ext cx="2633558"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1.900.000</a:t>
            </a:r>
          </a:p>
        </p:txBody>
      </p:sp>
      <p:sp>
        <p:nvSpPr>
          <p:cNvPr id="12" name="Textplatzhalter 4">
            <a:extLst>
              <a:ext uri="{FF2B5EF4-FFF2-40B4-BE49-F238E27FC236}">
                <a16:creationId xmlns:a16="http://schemas.microsoft.com/office/drawing/2014/main" id="{73A9224A-AB8A-E9F7-CE2C-817815949F15}"/>
              </a:ext>
            </a:extLst>
          </p:cNvPr>
          <p:cNvSpPr txBox="1">
            <a:spLocks/>
          </p:cNvSpPr>
          <p:nvPr/>
        </p:nvSpPr>
        <p:spPr>
          <a:xfrm>
            <a:off x="7581635" y="5284835"/>
            <a:ext cx="2945711"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1.200.000</a:t>
            </a:r>
          </a:p>
        </p:txBody>
      </p:sp>
      <p:sp>
        <p:nvSpPr>
          <p:cNvPr id="13" name="Textplatzhalter 4">
            <a:extLst>
              <a:ext uri="{FF2B5EF4-FFF2-40B4-BE49-F238E27FC236}">
                <a16:creationId xmlns:a16="http://schemas.microsoft.com/office/drawing/2014/main" id="{C59AF22E-2D91-3E97-424B-BA2699CA8753}"/>
              </a:ext>
            </a:extLst>
          </p:cNvPr>
          <p:cNvSpPr txBox="1">
            <a:spLocks/>
          </p:cNvSpPr>
          <p:nvPr/>
        </p:nvSpPr>
        <p:spPr>
          <a:xfrm>
            <a:off x="8226628" y="4001758"/>
            <a:ext cx="2945711"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900.000</a:t>
            </a:r>
          </a:p>
        </p:txBody>
      </p:sp>
    </p:spTree>
    <p:extLst>
      <p:ext uri="{BB962C8B-B14F-4D97-AF65-F5344CB8AC3E}">
        <p14:creationId xmlns:p14="http://schemas.microsoft.com/office/powerpoint/2010/main" val="43341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8647738-DFC4-440E-81DB-0743BF543B72}"/>
              </a:ext>
            </a:extLst>
          </p:cNvPr>
          <p:cNvSpPr>
            <a:spLocks noGrp="1"/>
          </p:cNvSpPr>
          <p:nvPr>
            <p:ph type="sldNum" sz="quarter" idx="12"/>
          </p:nvPr>
        </p:nvSpPr>
        <p:spPr/>
        <p:txBody>
          <a:bodyPr/>
          <a:lstStyle/>
          <a:p>
            <a:fld id="{1001D6E4-277C-454F-8BDB-A51DA561E3F3}" type="slidenum">
              <a:rPr lang="de-DE" smtClean="0"/>
              <a:pPr/>
              <a:t>5</a:t>
            </a:fld>
            <a:endParaRPr lang="de-DE"/>
          </a:p>
        </p:txBody>
      </p:sp>
      <p:sp>
        <p:nvSpPr>
          <p:cNvPr id="4" name="Textplatzhalter 3">
            <a:extLst>
              <a:ext uri="{FF2B5EF4-FFF2-40B4-BE49-F238E27FC236}">
                <a16:creationId xmlns:a16="http://schemas.microsoft.com/office/drawing/2014/main" id="{1B6B41A2-3A19-4243-8F22-7EE904B9CF13}"/>
              </a:ext>
            </a:extLst>
          </p:cNvPr>
          <p:cNvSpPr>
            <a:spLocks noGrp="1"/>
          </p:cNvSpPr>
          <p:nvPr>
            <p:ph type="body" sz="quarter" idx="15"/>
          </p:nvPr>
        </p:nvSpPr>
        <p:spPr/>
        <p:txBody>
          <a:bodyPr>
            <a:normAutofit lnSpcReduction="10000"/>
          </a:bodyPr>
          <a:lstStyle/>
          <a:p>
            <a:r>
              <a:rPr lang="de-DE" dirty="0"/>
              <a:t>1.930.000</a:t>
            </a:r>
          </a:p>
        </p:txBody>
      </p:sp>
      <p:sp>
        <p:nvSpPr>
          <p:cNvPr id="5" name="Textfeld 4">
            <a:extLst>
              <a:ext uri="{FF2B5EF4-FFF2-40B4-BE49-F238E27FC236}">
                <a16:creationId xmlns:a16="http://schemas.microsoft.com/office/drawing/2014/main" id="{6636B531-C8F2-0477-DF56-F8B79293478C}"/>
              </a:ext>
            </a:extLst>
          </p:cNvPr>
          <p:cNvSpPr txBox="1"/>
          <p:nvPr/>
        </p:nvSpPr>
        <p:spPr>
          <a:xfrm>
            <a:off x="1792705" y="4583785"/>
            <a:ext cx="8746958" cy="246221"/>
          </a:xfrm>
          <a:prstGeom prst="rect">
            <a:avLst/>
          </a:prstGeom>
          <a:noFill/>
        </p:spPr>
        <p:txBody>
          <a:bodyPr wrap="square" rtlCol="0">
            <a:spAutoFit/>
          </a:bodyPr>
          <a:lstStyle/>
          <a:p>
            <a:r>
              <a:rPr lang="de-DE" sz="1000" dirty="0">
                <a:solidFill>
                  <a:schemeClr val="bg1"/>
                </a:solidFill>
              </a:rPr>
              <a:t>Quelle: </a:t>
            </a:r>
            <a:r>
              <a:rPr lang="de-DE"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Kubis</a:t>
            </a:r>
            <a:r>
              <a:rPr lang="de-DE"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Alexander; Popp, Martin, IAB-Stellenerhebung 2/2022: Offene Stellen mit 1,93 Millionen auf erneutem Allzeithoch, in: IAB-Forum 11. August 2022.</a:t>
            </a:r>
            <a:endParaRPr lang="de-DE"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platzhalter 6">
            <a:extLst>
              <a:ext uri="{FF2B5EF4-FFF2-40B4-BE49-F238E27FC236}">
                <a16:creationId xmlns:a16="http://schemas.microsoft.com/office/drawing/2014/main" id="{5E93583B-1CD2-2202-D116-018D4ED29D3C}"/>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36297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6</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a:xfrm>
            <a:off x="676761" y="464422"/>
            <a:ext cx="9932915" cy="1114899"/>
          </a:xfrm>
        </p:spPr>
        <p:txBody>
          <a:bodyPr/>
          <a:lstStyle/>
          <a:p>
            <a:r>
              <a:rPr lang="de-DE" dirty="0"/>
              <a:t>Entwicklung des Arbeitskräftepotenzials in Deutschland – Drei Szenarien</a:t>
            </a:r>
          </a:p>
        </p:txBody>
      </p:sp>
      <p:graphicFrame>
        <p:nvGraphicFramePr>
          <p:cNvPr id="8" name="Inhaltsplatzhalter 13">
            <a:extLst>
              <a:ext uri="{FF2B5EF4-FFF2-40B4-BE49-F238E27FC236}">
                <a16:creationId xmlns:a16="http://schemas.microsoft.com/office/drawing/2014/main" id="{D81FBA06-85D8-0D82-895B-DD03FF6AE9C1}"/>
              </a:ext>
            </a:extLst>
          </p:cNvPr>
          <p:cNvGraphicFramePr>
            <a:graphicFrameLocks/>
          </p:cNvGraphicFramePr>
          <p:nvPr>
            <p:extLst>
              <p:ext uri="{D42A27DB-BD31-4B8C-83A1-F6EECF244321}">
                <p14:modId xmlns:p14="http://schemas.microsoft.com/office/powerpoint/2010/main" val="2473076265"/>
              </p:ext>
            </p:extLst>
          </p:nvPr>
        </p:nvGraphicFramePr>
        <p:xfrm>
          <a:off x="1214351" y="2303461"/>
          <a:ext cx="3996882" cy="2725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Inhaltsplatzhalter 13">
            <a:extLst>
              <a:ext uri="{FF2B5EF4-FFF2-40B4-BE49-F238E27FC236}">
                <a16:creationId xmlns:a16="http://schemas.microsoft.com/office/drawing/2014/main" id="{944D2F9F-59A3-B835-C6A8-25B1F3EBAEDD}"/>
              </a:ext>
            </a:extLst>
          </p:cNvPr>
          <p:cNvGraphicFramePr>
            <a:graphicFrameLocks/>
          </p:cNvGraphicFramePr>
          <p:nvPr/>
        </p:nvGraphicFramePr>
        <p:xfrm>
          <a:off x="5460285" y="2292827"/>
          <a:ext cx="5662650" cy="355507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a:extLst>
              <a:ext uri="{FF2B5EF4-FFF2-40B4-BE49-F238E27FC236}">
                <a16:creationId xmlns:a16="http://schemas.microsoft.com/office/drawing/2014/main" id="{876C92D1-0256-6085-03F6-E5787DE442A2}"/>
              </a:ext>
            </a:extLst>
          </p:cNvPr>
          <p:cNvSpPr txBox="1"/>
          <p:nvPr/>
        </p:nvSpPr>
        <p:spPr>
          <a:xfrm>
            <a:off x="6120115" y="5979017"/>
            <a:ext cx="5655715" cy="246221"/>
          </a:xfrm>
          <a:prstGeom prst="rect">
            <a:avLst/>
          </a:prstGeom>
          <a:noFill/>
        </p:spPr>
        <p:txBody>
          <a:bodyPr wrap="none" rtlCol="0">
            <a:spAutoFit/>
          </a:bodyPr>
          <a:lstStyle/>
          <a:p>
            <a:r>
              <a:rPr lang="de-DE" sz="1000" dirty="0">
                <a:solidFill>
                  <a:schemeClr val="tx1">
                    <a:lumMod val="65000"/>
                    <a:lumOff val="35000"/>
                  </a:schemeClr>
                </a:solidFill>
              </a:rPr>
              <a:t>Daten der Grafik basieren auf: Fuchs (IAB), </a:t>
            </a:r>
            <a:r>
              <a:rPr lang="de-DE" sz="1000" dirty="0" err="1">
                <a:solidFill>
                  <a:schemeClr val="tx1">
                    <a:lumMod val="65000"/>
                    <a:lumOff val="35000"/>
                  </a:schemeClr>
                </a:solidFill>
              </a:rPr>
              <a:t>Kubis</a:t>
            </a:r>
            <a:r>
              <a:rPr lang="de-DE" sz="1000" dirty="0">
                <a:solidFill>
                  <a:schemeClr val="tx1">
                    <a:lumMod val="65000"/>
                    <a:lumOff val="35000"/>
                  </a:schemeClr>
                </a:solidFill>
              </a:rPr>
              <a:t> (IAB), Schneider (HS Coburg); Bertelsmann-Stiftung: IAB.</a:t>
            </a:r>
          </a:p>
        </p:txBody>
      </p:sp>
      <p:sp>
        <p:nvSpPr>
          <p:cNvPr id="5" name="Inhaltsplatzhalter 1">
            <a:extLst>
              <a:ext uri="{FF2B5EF4-FFF2-40B4-BE49-F238E27FC236}">
                <a16:creationId xmlns:a16="http://schemas.microsoft.com/office/drawing/2014/main" id="{E6E65B0E-AAF3-121B-DF89-A53F619F76BB}"/>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Gedankenexperiment</a:t>
            </a:r>
          </a:p>
          <a:p>
            <a:endParaRPr lang="de-DE" dirty="0"/>
          </a:p>
        </p:txBody>
      </p:sp>
    </p:spTree>
    <p:extLst>
      <p:ext uri="{BB962C8B-B14F-4D97-AF65-F5344CB8AC3E}">
        <p14:creationId xmlns:p14="http://schemas.microsoft.com/office/powerpoint/2010/main" val="20635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Graphic spid="9" grpId="0" uiExpand="1">
        <p:bldSub>
          <a:bldChart bld="series"/>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7</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Allgemeines zum Fachkräfteeinwanderungsgesetz (FEG)</a:t>
            </a:r>
          </a:p>
        </p:txBody>
      </p:sp>
      <p:grpSp>
        <p:nvGrpSpPr>
          <p:cNvPr id="11" name="Gruppieren 10">
            <a:extLst>
              <a:ext uri="{FF2B5EF4-FFF2-40B4-BE49-F238E27FC236}">
                <a16:creationId xmlns:a16="http://schemas.microsoft.com/office/drawing/2014/main" id="{C1874C6E-E18F-A4FF-F084-28BBB3F84431}"/>
              </a:ext>
            </a:extLst>
          </p:cNvPr>
          <p:cNvGrpSpPr/>
          <p:nvPr/>
        </p:nvGrpSpPr>
        <p:grpSpPr>
          <a:xfrm>
            <a:off x="2315454" y="2550763"/>
            <a:ext cx="3598998" cy="2114117"/>
            <a:chOff x="2315454" y="2372963"/>
            <a:chExt cx="3598998" cy="2114117"/>
          </a:xfrm>
        </p:grpSpPr>
        <p:pic>
          <p:nvPicPr>
            <p:cNvPr id="12" name="Grafik 11">
              <a:extLst>
                <a:ext uri="{FF2B5EF4-FFF2-40B4-BE49-F238E27FC236}">
                  <a16:creationId xmlns:a16="http://schemas.microsoft.com/office/drawing/2014/main" id="{C9C7766A-60A9-755A-66BB-7B394128D3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94515" y="2372963"/>
              <a:ext cx="1440875" cy="1440875"/>
            </a:xfrm>
            <a:prstGeom prst="rect">
              <a:avLst/>
            </a:prstGeom>
          </p:spPr>
        </p:pic>
        <p:sp>
          <p:nvSpPr>
            <p:cNvPr id="13" name="Textfeld 12">
              <a:extLst>
                <a:ext uri="{FF2B5EF4-FFF2-40B4-BE49-F238E27FC236}">
                  <a16:creationId xmlns:a16="http://schemas.microsoft.com/office/drawing/2014/main" id="{606A5653-10DD-3687-C13A-34688458A926}"/>
                </a:ext>
              </a:extLst>
            </p:cNvPr>
            <p:cNvSpPr txBox="1"/>
            <p:nvPr/>
          </p:nvSpPr>
          <p:spPr>
            <a:xfrm>
              <a:off x="2315454" y="3609917"/>
              <a:ext cx="3598998" cy="877163"/>
            </a:xfrm>
            <a:prstGeom prst="rect">
              <a:avLst/>
            </a:prstGeom>
            <a:noFill/>
          </p:spPr>
          <p:txBody>
            <a:bodyPr wrap="none" rtlCol="0">
              <a:spAutoFit/>
            </a:bodyPr>
            <a:lstStyle/>
            <a:p>
              <a:pPr algn="ctr"/>
              <a:r>
                <a:rPr lang="de-DE" sz="1700" dirty="0">
                  <a:solidFill>
                    <a:schemeClr val="bg1">
                      <a:lumMod val="50000"/>
                    </a:schemeClr>
                  </a:solidFill>
                </a:rPr>
                <a:t>Gezielte und gesteigerte Zuwanderung</a:t>
              </a:r>
              <a:br>
                <a:rPr lang="de-DE" sz="1700" dirty="0">
                  <a:solidFill>
                    <a:schemeClr val="bg1">
                      <a:lumMod val="50000"/>
                    </a:schemeClr>
                  </a:solidFill>
                </a:rPr>
              </a:br>
              <a:r>
                <a:rPr lang="de-DE" sz="1700" dirty="0">
                  <a:solidFill>
                    <a:schemeClr val="bg1">
                      <a:lumMod val="50000"/>
                    </a:schemeClr>
                  </a:solidFill>
                </a:rPr>
                <a:t>von qualifizierten Fachkräften aus</a:t>
              </a:r>
              <a:br>
                <a:rPr lang="de-DE" sz="1700" dirty="0">
                  <a:solidFill>
                    <a:schemeClr val="bg1">
                      <a:lumMod val="50000"/>
                    </a:schemeClr>
                  </a:solidFill>
                </a:rPr>
              </a:br>
              <a:r>
                <a:rPr lang="de-DE" sz="1700" dirty="0">
                  <a:solidFill>
                    <a:schemeClr val="bg1">
                      <a:lumMod val="50000"/>
                    </a:schemeClr>
                  </a:solidFill>
                </a:rPr>
                <a:t>Nicht-EU-Ländern</a:t>
              </a:r>
            </a:p>
          </p:txBody>
        </p:sp>
      </p:grpSp>
      <p:grpSp>
        <p:nvGrpSpPr>
          <p:cNvPr id="14" name="Gruppieren 13">
            <a:extLst>
              <a:ext uri="{FF2B5EF4-FFF2-40B4-BE49-F238E27FC236}">
                <a16:creationId xmlns:a16="http://schemas.microsoft.com/office/drawing/2014/main" id="{0B95BE84-4B7E-CEE9-E541-513821DB7DEB}"/>
              </a:ext>
            </a:extLst>
          </p:cNvPr>
          <p:cNvGrpSpPr/>
          <p:nvPr/>
        </p:nvGrpSpPr>
        <p:grpSpPr>
          <a:xfrm>
            <a:off x="922685" y="2512540"/>
            <a:ext cx="1440876" cy="1629120"/>
            <a:chOff x="922685" y="2334740"/>
            <a:chExt cx="1440876" cy="1629120"/>
          </a:xfrm>
        </p:grpSpPr>
        <p:pic>
          <p:nvPicPr>
            <p:cNvPr id="15" name="Grafik 14">
              <a:extLst>
                <a:ext uri="{FF2B5EF4-FFF2-40B4-BE49-F238E27FC236}">
                  <a16:creationId xmlns:a16="http://schemas.microsoft.com/office/drawing/2014/main" id="{2D2C23AB-75C8-2B31-82BD-C81370719D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2685" y="2334740"/>
              <a:ext cx="1440876" cy="1440876"/>
            </a:xfrm>
            <a:prstGeom prst="rect">
              <a:avLst/>
            </a:prstGeom>
          </p:spPr>
        </p:pic>
        <p:sp>
          <p:nvSpPr>
            <p:cNvPr id="16" name="Textfeld 15">
              <a:extLst>
                <a:ext uri="{FF2B5EF4-FFF2-40B4-BE49-F238E27FC236}">
                  <a16:creationId xmlns:a16="http://schemas.microsoft.com/office/drawing/2014/main" id="{815B272A-70C5-DE87-890A-884F23F48843}"/>
                </a:ext>
              </a:extLst>
            </p:cNvPr>
            <p:cNvSpPr txBox="1"/>
            <p:nvPr/>
          </p:nvSpPr>
          <p:spPr>
            <a:xfrm>
              <a:off x="971817" y="3609917"/>
              <a:ext cx="1343637" cy="353943"/>
            </a:xfrm>
            <a:prstGeom prst="rect">
              <a:avLst/>
            </a:prstGeom>
            <a:noFill/>
          </p:spPr>
          <p:txBody>
            <a:bodyPr wrap="none" rtlCol="0">
              <a:spAutoFit/>
            </a:bodyPr>
            <a:lstStyle/>
            <a:p>
              <a:pPr algn="ctr"/>
              <a:r>
                <a:rPr lang="de-DE" sz="1700" dirty="0">
                  <a:solidFill>
                    <a:schemeClr val="bg1">
                      <a:lumMod val="50000"/>
                    </a:schemeClr>
                  </a:solidFill>
                </a:rPr>
                <a:t>1. März 2020</a:t>
              </a:r>
            </a:p>
          </p:txBody>
        </p:sp>
      </p:grpSp>
      <p:grpSp>
        <p:nvGrpSpPr>
          <p:cNvPr id="17" name="Gruppieren 16">
            <a:extLst>
              <a:ext uri="{FF2B5EF4-FFF2-40B4-BE49-F238E27FC236}">
                <a16:creationId xmlns:a16="http://schemas.microsoft.com/office/drawing/2014/main" id="{D961CC33-C042-DB38-9E47-C5CA6514E7FF}"/>
              </a:ext>
            </a:extLst>
          </p:cNvPr>
          <p:cNvGrpSpPr/>
          <p:nvPr/>
        </p:nvGrpSpPr>
        <p:grpSpPr>
          <a:xfrm>
            <a:off x="9493780" y="2550763"/>
            <a:ext cx="1912383" cy="1590897"/>
            <a:chOff x="9493780" y="2372963"/>
            <a:chExt cx="1912383" cy="1590897"/>
          </a:xfrm>
        </p:grpSpPr>
        <p:pic>
          <p:nvPicPr>
            <p:cNvPr id="18" name="Grafik 17">
              <a:extLst>
                <a:ext uri="{FF2B5EF4-FFF2-40B4-BE49-F238E27FC236}">
                  <a16:creationId xmlns:a16="http://schemas.microsoft.com/office/drawing/2014/main" id="{80B275D9-ECC3-F6AF-835A-E400ABA1BF4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29533" y="2372963"/>
              <a:ext cx="1440876" cy="1440876"/>
            </a:xfrm>
            <a:prstGeom prst="rect">
              <a:avLst/>
            </a:prstGeom>
          </p:spPr>
        </p:pic>
        <p:sp>
          <p:nvSpPr>
            <p:cNvPr id="19" name="Textfeld 18">
              <a:extLst>
                <a:ext uri="{FF2B5EF4-FFF2-40B4-BE49-F238E27FC236}">
                  <a16:creationId xmlns:a16="http://schemas.microsoft.com/office/drawing/2014/main" id="{85B708FD-91A9-E083-EE92-798F90540C64}"/>
                </a:ext>
              </a:extLst>
            </p:cNvPr>
            <p:cNvSpPr txBox="1"/>
            <p:nvPr/>
          </p:nvSpPr>
          <p:spPr>
            <a:xfrm>
              <a:off x="9493780" y="3609917"/>
              <a:ext cx="1912383" cy="353943"/>
            </a:xfrm>
            <a:prstGeom prst="rect">
              <a:avLst/>
            </a:prstGeom>
            <a:noFill/>
          </p:spPr>
          <p:txBody>
            <a:bodyPr wrap="none" rtlCol="0">
              <a:spAutoFit/>
            </a:bodyPr>
            <a:lstStyle/>
            <a:p>
              <a:pPr algn="ctr"/>
              <a:r>
                <a:rPr lang="de-DE" sz="1700" dirty="0">
                  <a:solidFill>
                    <a:schemeClr val="bg1">
                      <a:lumMod val="50000"/>
                    </a:schemeClr>
                  </a:solidFill>
                </a:rPr>
                <a:t>Berufsanerkennung</a:t>
              </a:r>
            </a:p>
          </p:txBody>
        </p:sp>
      </p:grpSp>
      <p:grpSp>
        <p:nvGrpSpPr>
          <p:cNvPr id="20" name="Gruppieren 19">
            <a:extLst>
              <a:ext uri="{FF2B5EF4-FFF2-40B4-BE49-F238E27FC236}">
                <a16:creationId xmlns:a16="http://schemas.microsoft.com/office/drawing/2014/main" id="{F62FA971-0C33-D58C-2D3C-797C954863D5}"/>
              </a:ext>
            </a:extLst>
          </p:cNvPr>
          <p:cNvGrpSpPr/>
          <p:nvPr/>
        </p:nvGrpSpPr>
        <p:grpSpPr>
          <a:xfrm>
            <a:off x="5914452" y="2830396"/>
            <a:ext cx="3616631" cy="1572874"/>
            <a:chOff x="5914452" y="2652596"/>
            <a:chExt cx="3616631" cy="1572874"/>
          </a:xfrm>
        </p:grpSpPr>
        <p:pic>
          <p:nvPicPr>
            <p:cNvPr id="21" name="Grafik 20">
              <a:extLst>
                <a:ext uri="{FF2B5EF4-FFF2-40B4-BE49-F238E27FC236}">
                  <a16:creationId xmlns:a16="http://schemas.microsoft.com/office/drawing/2014/main" id="{2580D000-5579-DF16-8EF6-E775ABDA7F2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78804" y="2652596"/>
              <a:ext cx="2087925" cy="881607"/>
            </a:xfrm>
            <a:prstGeom prst="rect">
              <a:avLst/>
            </a:prstGeom>
          </p:spPr>
        </p:pic>
        <p:sp>
          <p:nvSpPr>
            <p:cNvPr id="22" name="Textfeld 21">
              <a:extLst>
                <a:ext uri="{FF2B5EF4-FFF2-40B4-BE49-F238E27FC236}">
                  <a16:creationId xmlns:a16="http://schemas.microsoft.com/office/drawing/2014/main" id="{9A8C05BD-4DBD-4F36-2DE0-986FA882E9FC}"/>
                </a:ext>
              </a:extLst>
            </p:cNvPr>
            <p:cNvSpPr txBox="1"/>
            <p:nvPr/>
          </p:nvSpPr>
          <p:spPr>
            <a:xfrm>
              <a:off x="5914452" y="3609917"/>
              <a:ext cx="3616631" cy="615553"/>
            </a:xfrm>
            <a:prstGeom prst="rect">
              <a:avLst/>
            </a:prstGeom>
            <a:noFill/>
          </p:spPr>
          <p:txBody>
            <a:bodyPr wrap="none" rtlCol="0">
              <a:spAutoFit/>
            </a:bodyPr>
            <a:lstStyle/>
            <a:p>
              <a:pPr algn="ctr"/>
              <a:r>
                <a:rPr lang="de-DE" sz="1700" dirty="0">
                  <a:solidFill>
                    <a:schemeClr val="bg1">
                      <a:lumMod val="50000"/>
                    </a:schemeClr>
                  </a:solidFill>
                </a:rPr>
                <a:t>Wegfall der Beschränkung auf</a:t>
              </a:r>
              <a:br>
                <a:rPr lang="de-DE" sz="1700" dirty="0">
                  <a:solidFill>
                    <a:schemeClr val="bg1">
                      <a:lumMod val="50000"/>
                    </a:schemeClr>
                  </a:solidFill>
                </a:rPr>
              </a:br>
              <a:r>
                <a:rPr lang="de-DE" sz="1700" dirty="0">
                  <a:solidFill>
                    <a:schemeClr val="bg1">
                      <a:lumMod val="50000"/>
                    </a:schemeClr>
                  </a:solidFill>
                </a:rPr>
                <a:t>Mangelberufe und der Vorrangprüfung</a:t>
              </a:r>
            </a:p>
          </p:txBody>
        </p:sp>
      </p:grpSp>
      <p:sp>
        <p:nvSpPr>
          <p:cNvPr id="5" name="Inhaltsplatzhalter 1">
            <a:extLst>
              <a:ext uri="{FF2B5EF4-FFF2-40B4-BE49-F238E27FC236}">
                <a16:creationId xmlns:a16="http://schemas.microsoft.com/office/drawing/2014/main" id="{E48EEFCB-3A4D-5177-9F7E-D7624AD8DE77}"/>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Tree>
    <p:extLst>
      <p:ext uri="{BB962C8B-B14F-4D97-AF65-F5344CB8AC3E}">
        <p14:creationId xmlns:p14="http://schemas.microsoft.com/office/powerpoint/2010/main" val="32506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8</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a:xfrm>
            <a:off x="676761" y="493794"/>
            <a:ext cx="10152678" cy="1114899"/>
          </a:xfrm>
        </p:spPr>
        <p:txBody>
          <a:bodyPr/>
          <a:lstStyle/>
          <a:p>
            <a:r>
              <a:rPr lang="de-DE" dirty="0"/>
              <a:t>Maßnahmen zur Anerkennung ausländischer Berufsqualifikationen</a:t>
            </a:r>
          </a:p>
        </p:txBody>
      </p:sp>
      <p:grpSp>
        <p:nvGrpSpPr>
          <p:cNvPr id="23" name="Gruppieren 22">
            <a:extLst>
              <a:ext uri="{FF2B5EF4-FFF2-40B4-BE49-F238E27FC236}">
                <a16:creationId xmlns:a16="http://schemas.microsoft.com/office/drawing/2014/main" id="{DFA1F847-71A9-EFCA-0104-96470A41B911}"/>
              </a:ext>
            </a:extLst>
          </p:cNvPr>
          <p:cNvGrpSpPr/>
          <p:nvPr/>
        </p:nvGrpSpPr>
        <p:grpSpPr>
          <a:xfrm>
            <a:off x="1955666" y="2276065"/>
            <a:ext cx="1900521" cy="1632782"/>
            <a:chOff x="1955666" y="2276065"/>
            <a:chExt cx="1900521" cy="1632782"/>
          </a:xfrm>
        </p:grpSpPr>
        <p:pic>
          <p:nvPicPr>
            <p:cNvPr id="24" name="Grafik 23">
              <a:extLst>
                <a:ext uri="{FF2B5EF4-FFF2-40B4-BE49-F238E27FC236}">
                  <a16:creationId xmlns:a16="http://schemas.microsoft.com/office/drawing/2014/main" id="{DBD2406F-3C7C-FAF5-837C-8CCA5F06D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475" y="2276065"/>
              <a:ext cx="1378905" cy="1378905"/>
            </a:xfrm>
            <a:prstGeom prst="rect">
              <a:avLst/>
            </a:prstGeom>
          </p:spPr>
        </p:pic>
        <p:sp>
          <p:nvSpPr>
            <p:cNvPr id="25" name="Textfeld 24">
              <a:extLst>
                <a:ext uri="{FF2B5EF4-FFF2-40B4-BE49-F238E27FC236}">
                  <a16:creationId xmlns:a16="http://schemas.microsoft.com/office/drawing/2014/main" id="{C031A17A-4AD2-CE06-2DAE-878435A1C8C6}"/>
                </a:ext>
              </a:extLst>
            </p:cNvPr>
            <p:cNvSpPr txBox="1"/>
            <p:nvPr/>
          </p:nvSpPr>
          <p:spPr>
            <a:xfrm>
              <a:off x="1955666" y="3539515"/>
              <a:ext cx="1900521" cy="369332"/>
            </a:xfrm>
            <a:prstGeom prst="rect">
              <a:avLst/>
            </a:prstGeom>
            <a:noFill/>
          </p:spPr>
          <p:txBody>
            <a:bodyPr wrap="none" rtlCol="0">
              <a:spAutoFit/>
            </a:bodyPr>
            <a:lstStyle/>
            <a:p>
              <a:pPr algn="ctr"/>
              <a:r>
                <a:rPr lang="de-DE" dirty="0">
                  <a:solidFill>
                    <a:schemeClr val="bg1">
                      <a:lumMod val="50000"/>
                    </a:schemeClr>
                  </a:solidFill>
                </a:rPr>
                <a:t>Visum zur Einreise</a:t>
              </a:r>
            </a:p>
          </p:txBody>
        </p:sp>
      </p:grpSp>
      <p:grpSp>
        <p:nvGrpSpPr>
          <p:cNvPr id="26" name="Gruppieren 25">
            <a:extLst>
              <a:ext uri="{FF2B5EF4-FFF2-40B4-BE49-F238E27FC236}">
                <a16:creationId xmlns:a16="http://schemas.microsoft.com/office/drawing/2014/main" id="{0998CA76-AF1F-9A16-9E6D-2E47C6B71EAD}"/>
              </a:ext>
            </a:extLst>
          </p:cNvPr>
          <p:cNvGrpSpPr/>
          <p:nvPr/>
        </p:nvGrpSpPr>
        <p:grpSpPr>
          <a:xfrm>
            <a:off x="4415549" y="2276066"/>
            <a:ext cx="3331874" cy="1909780"/>
            <a:chOff x="4415549" y="2276066"/>
            <a:chExt cx="3331874" cy="1909780"/>
          </a:xfrm>
        </p:grpSpPr>
        <p:pic>
          <p:nvPicPr>
            <p:cNvPr id="27" name="Grafik 26">
              <a:extLst>
                <a:ext uri="{FF2B5EF4-FFF2-40B4-BE49-F238E27FC236}">
                  <a16:creationId xmlns:a16="http://schemas.microsoft.com/office/drawing/2014/main" id="{E9556A62-574E-F91E-6E43-2062F19E1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547" y="2276066"/>
              <a:ext cx="1378905" cy="1378905"/>
            </a:xfrm>
            <a:prstGeom prst="rect">
              <a:avLst/>
            </a:prstGeom>
          </p:spPr>
        </p:pic>
        <p:sp>
          <p:nvSpPr>
            <p:cNvPr id="28" name="Textfeld 27">
              <a:extLst>
                <a:ext uri="{FF2B5EF4-FFF2-40B4-BE49-F238E27FC236}">
                  <a16:creationId xmlns:a16="http://schemas.microsoft.com/office/drawing/2014/main" id="{825713F2-BB4F-75D2-0DC9-BA95E8EB3ECF}"/>
                </a:ext>
              </a:extLst>
            </p:cNvPr>
            <p:cNvSpPr txBox="1"/>
            <p:nvPr/>
          </p:nvSpPr>
          <p:spPr>
            <a:xfrm>
              <a:off x="4415549" y="3539515"/>
              <a:ext cx="3331874" cy="646331"/>
            </a:xfrm>
            <a:prstGeom prst="rect">
              <a:avLst/>
            </a:prstGeom>
            <a:noFill/>
          </p:spPr>
          <p:txBody>
            <a:bodyPr wrap="none" rtlCol="0">
              <a:spAutoFit/>
            </a:bodyPr>
            <a:lstStyle/>
            <a:p>
              <a:pPr algn="ctr"/>
              <a:r>
                <a:rPr lang="de-DE" dirty="0">
                  <a:solidFill>
                    <a:schemeClr val="bg1">
                      <a:lumMod val="50000"/>
                    </a:schemeClr>
                  </a:solidFill>
                </a:rPr>
                <a:t>Anerkennung der</a:t>
              </a:r>
              <a:br>
                <a:rPr lang="de-DE" dirty="0">
                  <a:solidFill>
                    <a:schemeClr val="bg1">
                      <a:lumMod val="50000"/>
                    </a:schemeClr>
                  </a:solidFill>
                </a:rPr>
              </a:br>
              <a:r>
                <a:rPr lang="de-DE" dirty="0">
                  <a:solidFill>
                    <a:schemeClr val="bg1">
                      <a:lumMod val="50000"/>
                    </a:schemeClr>
                  </a:solidFill>
                </a:rPr>
                <a:t>ausländischen Berufsqualifikation</a:t>
              </a:r>
            </a:p>
          </p:txBody>
        </p:sp>
      </p:grpSp>
      <p:grpSp>
        <p:nvGrpSpPr>
          <p:cNvPr id="29" name="Gruppieren 28">
            <a:extLst>
              <a:ext uri="{FF2B5EF4-FFF2-40B4-BE49-F238E27FC236}">
                <a16:creationId xmlns:a16="http://schemas.microsoft.com/office/drawing/2014/main" id="{100234DF-1B5E-A5FB-6834-F5BDA4BD7C61}"/>
              </a:ext>
            </a:extLst>
          </p:cNvPr>
          <p:cNvGrpSpPr/>
          <p:nvPr/>
        </p:nvGrpSpPr>
        <p:grpSpPr>
          <a:xfrm>
            <a:off x="8139753" y="2276064"/>
            <a:ext cx="1712969" cy="1627698"/>
            <a:chOff x="8139753" y="2276064"/>
            <a:chExt cx="1712969" cy="1627698"/>
          </a:xfrm>
        </p:grpSpPr>
        <p:pic>
          <p:nvPicPr>
            <p:cNvPr id="30" name="Grafik 29">
              <a:extLst>
                <a:ext uri="{FF2B5EF4-FFF2-40B4-BE49-F238E27FC236}">
                  <a16:creationId xmlns:a16="http://schemas.microsoft.com/office/drawing/2014/main" id="{B274813C-9701-BF29-BDF3-0DA13999F8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6786" y="2276064"/>
              <a:ext cx="1378905" cy="1378905"/>
            </a:xfrm>
            <a:prstGeom prst="rect">
              <a:avLst/>
            </a:prstGeom>
          </p:spPr>
        </p:pic>
        <p:sp>
          <p:nvSpPr>
            <p:cNvPr id="31" name="Textfeld 30">
              <a:extLst>
                <a:ext uri="{FF2B5EF4-FFF2-40B4-BE49-F238E27FC236}">
                  <a16:creationId xmlns:a16="http://schemas.microsoft.com/office/drawing/2014/main" id="{D03CFBAE-6FF9-9F1A-0DAC-B95CFA9C4CE6}"/>
                </a:ext>
              </a:extLst>
            </p:cNvPr>
            <p:cNvSpPr txBox="1"/>
            <p:nvPr/>
          </p:nvSpPr>
          <p:spPr>
            <a:xfrm>
              <a:off x="8139753" y="3534430"/>
              <a:ext cx="1712969" cy="369332"/>
            </a:xfrm>
            <a:prstGeom prst="rect">
              <a:avLst/>
            </a:prstGeom>
            <a:noFill/>
          </p:spPr>
          <p:txBody>
            <a:bodyPr wrap="none" rtlCol="0">
              <a:spAutoFit/>
            </a:bodyPr>
            <a:lstStyle/>
            <a:p>
              <a:pPr algn="ctr"/>
              <a:r>
                <a:rPr lang="de-DE" dirty="0">
                  <a:solidFill>
                    <a:schemeClr val="bg1">
                      <a:lumMod val="50000"/>
                    </a:schemeClr>
                  </a:solidFill>
                </a:rPr>
                <a:t>voll gleichwertig</a:t>
              </a:r>
            </a:p>
          </p:txBody>
        </p:sp>
      </p:grpSp>
      <p:grpSp>
        <p:nvGrpSpPr>
          <p:cNvPr id="32" name="Gruppieren 31">
            <a:extLst>
              <a:ext uri="{FF2B5EF4-FFF2-40B4-BE49-F238E27FC236}">
                <a16:creationId xmlns:a16="http://schemas.microsoft.com/office/drawing/2014/main" id="{8B0908CE-E052-84B2-D25A-011909CB09B9}"/>
              </a:ext>
            </a:extLst>
          </p:cNvPr>
          <p:cNvGrpSpPr/>
          <p:nvPr/>
        </p:nvGrpSpPr>
        <p:grpSpPr>
          <a:xfrm>
            <a:off x="2019800" y="4141439"/>
            <a:ext cx="3954737" cy="1982595"/>
            <a:chOff x="2287079" y="4141439"/>
            <a:chExt cx="3954737" cy="1982595"/>
          </a:xfrm>
        </p:grpSpPr>
        <p:grpSp>
          <p:nvGrpSpPr>
            <p:cNvPr id="33" name="Gruppieren 32">
              <a:extLst>
                <a:ext uri="{FF2B5EF4-FFF2-40B4-BE49-F238E27FC236}">
                  <a16:creationId xmlns:a16="http://schemas.microsoft.com/office/drawing/2014/main" id="{742C7748-A45A-3606-5177-393AC5240B58}"/>
                </a:ext>
              </a:extLst>
            </p:cNvPr>
            <p:cNvGrpSpPr/>
            <p:nvPr/>
          </p:nvGrpSpPr>
          <p:grpSpPr>
            <a:xfrm>
              <a:off x="3574995" y="4141439"/>
              <a:ext cx="1378906" cy="1378906"/>
              <a:chOff x="1096997" y="4122396"/>
              <a:chExt cx="1378906" cy="1378906"/>
            </a:xfrm>
          </p:grpSpPr>
          <p:pic>
            <p:nvPicPr>
              <p:cNvPr id="35" name="Grafik 34">
                <a:extLst>
                  <a:ext uri="{FF2B5EF4-FFF2-40B4-BE49-F238E27FC236}">
                    <a16:creationId xmlns:a16="http://schemas.microsoft.com/office/drawing/2014/main" id="{252F369C-8D90-85EA-68F0-B0A2F34004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2950" y="4854971"/>
                <a:ext cx="646331" cy="646331"/>
              </a:xfrm>
              <a:prstGeom prst="rect">
                <a:avLst/>
              </a:prstGeom>
            </p:spPr>
          </p:pic>
          <p:pic>
            <p:nvPicPr>
              <p:cNvPr id="36" name="Grafik 35" descr="Ein Bild, das Text, Schild enthält.&#10;&#10;Automatisch generierte Beschreibung">
                <a:extLst>
                  <a:ext uri="{FF2B5EF4-FFF2-40B4-BE49-F238E27FC236}">
                    <a16:creationId xmlns:a16="http://schemas.microsoft.com/office/drawing/2014/main" id="{3EBFF4FB-1C6C-8378-0C33-DA54CB6B14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6997" y="4122396"/>
                <a:ext cx="1378906" cy="1378906"/>
              </a:xfrm>
              <a:prstGeom prst="rect">
                <a:avLst/>
              </a:prstGeom>
            </p:spPr>
          </p:pic>
        </p:grpSp>
        <p:sp>
          <p:nvSpPr>
            <p:cNvPr id="34" name="Textfeld 33">
              <a:extLst>
                <a:ext uri="{FF2B5EF4-FFF2-40B4-BE49-F238E27FC236}">
                  <a16:creationId xmlns:a16="http://schemas.microsoft.com/office/drawing/2014/main" id="{D5314AC6-F8D7-061D-DE4C-5007551334D4}"/>
                </a:ext>
              </a:extLst>
            </p:cNvPr>
            <p:cNvSpPr txBox="1"/>
            <p:nvPr/>
          </p:nvSpPr>
          <p:spPr>
            <a:xfrm>
              <a:off x="2287079" y="5477703"/>
              <a:ext cx="3954737" cy="646331"/>
            </a:xfrm>
            <a:prstGeom prst="rect">
              <a:avLst/>
            </a:prstGeom>
            <a:noFill/>
          </p:spPr>
          <p:txBody>
            <a:bodyPr wrap="none" rtlCol="0">
              <a:spAutoFit/>
            </a:bodyPr>
            <a:lstStyle/>
            <a:p>
              <a:pPr algn="ctr"/>
              <a:r>
                <a:rPr lang="de-DE" dirty="0">
                  <a:solidFill>
                    <a:schemeClr val="bg1">
                      <a:lumMod val="50000"/>
                    </a:schemeClr>
                  </a:solidFill>
                </a:rPr>
                <a:t>Arbeitsplatzangebot vorhanden:</a:t>
              </a:r>
              <a:br>
                <a:rPr lang="de-DE" dirty="0">
                  <a:solidFill>
                    <a:schemeClr val="bg1">
                      <a:lumMod val="50000"/>
                    </a:schemeClr>
                  </a:solidFill>
                </a:rPr>
              </a:br>
              <a:r>
                <a:rPr lang="de-DE" dirty="0">
                  <a:solidFill>
                    <a:schemeClr val="bg1">
                      <a:lumMod val="50000"/>
                    </a:schemeClr>
                  </a:solidFill>
                </a:rPr>
                <a:t>Einreise zum Zweck der Erwerbstätigkeit</a:t>
              </a:r>
            </a:p>
          </p:txBody>
        </p:sp>
      </p:grpSp>
      <p:grpSp>
        <p:nvGrpSpPr>
          <p:cNvPr id="37" name="Gruppieren 36">
            <a:extLst>
              <a:ext uri="{FF2B5EF4-FFF2-40B4-BE49-F238E27FC236}">
                <a16:creationId xmlns:a16="http://schemas.microsoft.com/office/drawing/2014/main" id="{E216A036-7316-6944-AA5E-3310F2F94DA9}"/>
              </a:ext>
            </a:extLst>
          </p:cNvPr>
          <p:cNvGrpSpPr/>
          <p:nvPr/>
        </p:nvGrpSpPr>
        <p:grpSpPr>
          <a:xfrm>
            <a:off x="6095999" y="4141439"/>
            <a:ext cx="4183668" cy="1977510"/>
            <a:chOff x="6047919" y="4141439"/>
            <a:chExt cx="4183668" cy="1977510"/>
          </a:xfrm>
        </p:grpSpPr>
        <p:grpSp>
          <p:nvGrpSpPr>
            <p:cNvPr id="38" name="Gruppieren 37">
              <a:extLst>
                <a:ext uri="{FF2B5EF4-FFF2-40B4-BE49-F238E27FC236}">
                  <a16:creationId xmlns:a16="http://schemas.microsoft.com/office/drawing/2014/main" id="{CC8D1956-0CCC-B3C0-D678-063952C1B882}"/>
                </a:ext>
              </a:extLst>
            </p:cNvPr>
            <p:cNvGrpSpPr/>
            <p:nvPr/>
          </p:nvGrpSpPr>
          <p:grpSpPr>
            <a:xfrm>
              <a:off x="7450300" y="4141439"/>
              <a:ext cx="1378906" cy="1378906"/>
              <a:chOff x="3338173" y="4127918"/>
              <a:chExt cx="1378906" cy="1378906"/>
            </a:xfrm>
          </p:grpSpPr>
          <p:grpSp>
            <p:nvGrpSpPr>
              <p:cNvPr id="40" name="Gruppieren 39">
                <a:extLst>
                  <a:ext uri="{FF2B5EF4-FFF2-40B4-BE49-F238E27FC236}">
                    <a16:creationId xmlns:a16="http://schemas.microsoft.com/office/drawing/2014/main" id="{4F1DF5C6-EE57-F615-0FC5-704B3203971D}"/>
                  </a:ext>
                </a:extLst>
              </p:cNvPr>
              <p:cNvGrpSpPr/>
              <p:nvPr/>
            </p:nvGrpSpPr>
            <p:grpSpPr>
              <a:xfrm>
                <a:off x="3338173" y="4127918"/>
                <a:ext cx="1378906" cy="1378906"/>
                <a:chOff x="1096997" y="4122396"/>
                <a:chExt cx="1378906" cy="1378906"/>
              </a:xfrm>
            </p:grpSpPr>
            <p:pic>
              <p:nvPicPr>
                <p:cNvPr id="42" name="Grafik 41">
                  <a:extLst>
                    <a:ext uri="{FF2B5EF4-FFF2-40B4-BE49-F238E27FC236}">
                      <a16:creationId xmlns:a16="http://schemas.microsoft.com/office/drawing/2014/main" id="{E5E5331C-92D1-A4E3-A9FB-968A62E832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2950" y="4854971"/>
                  <a:ext cx="646331" cy="646331"/>
                </a:xfrm>
                <a:prstGeom prst="rect">
                  <a:avLst/>
                </a:prstGeom>
              </p:spPr>
            </p:pic>
            <p:pic>
              <p:nvPicPr>
                <p:cNvPr id="43" name="Grafik 42" descr="Ein Bild, das Text, Schild enthält.&#10;&#10;Automatisch generierte Beschreibung">
                  <a:extLst>
                    <a:ext uri="{FF2B5EF4-FFF2-40B4-BE49-F238E27FC236}">
                      <a16:creationId xmlns:a16="http://schemas.microsoft.com/office/drawing/2014/main" id="{CF05DD44-7680-590A-9F2A-0927BF149A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6997" y="4122396"/>
                  <a:ext cx="1378906" cy="1378906"/>
                </a:xfrm>
                <a:prstGeom prst="rect">
                  <a:avLst/>
                </a:prstGeom>
              </p:spPr>
            </p:pic>
          </p:grpSp>
          <p:pic>
            <p:nvPicPr>
              <p:cNvPr id="41" name="Grafik 40" descr="Schließen mit einfarbiger Füllung">
                <a:extLst>
                  <a:ext uri="{FF2B5EF4-FFF2-40B4-BE49-F238E27FC236}">
                    <a16:creationId xmlns:a16="http://schemas.microsoft.com/office/drawing/2014/main" id="{CC542478-B22D-B52E-5C01-025FFD2E5B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99908" y="4648341"/>
                <a:ext cx="455436" cy="455436"/>
              </a:xfrm>
              <a:prstGeom prst="rect">
                <a:avLst/>
              </a:prstGeom>
            </p:spPr>
          </p:pic>
        </p:grpSp>
        <p:sp>
          <p:nvSpPr>
            <p:cNvPr id="39" name="Textfeld 38">
              <a:extLst>
                <a:ext uri="{FF2B5EF4-FFF2-40B4-BE49-F238E27FC236}">
                  <a16:creationId xmlns:a16="http://schemas.microsoft.com/office/drawing/2014/main" id="{451F0F5A-4984-5C8C-43FE-09879F35DD4C}"/>
                </a:ext>
              </a:extLst>
            </p:cNvPr>
            <p:cNvSpPr txBox="1"/>
            <p:nvPr/>
          </p:nvSpPr>
          <p:spPr>
            <a:xfrm>
              <a:off x="6047919" y="5472618"/>
              <a:ext cx="4183668" cy="646331"/>
            </a:xfrm>
            <a:prstGeom prst="rect">
              <a:avLst/>
            </a:prstGeom>
            <a:noFill/>
          </p:spPr>
          <p:txBody>
            <a:bodyPr wrap="square" rtlCol="0">
              <a:spAutoFit/>
            </a:bodyPr>
            <a:lstStyle/>
            <a:p>
              <a:pPr algn="ctr"/>
              <a:r>
                <a:rPr lang="de-DE" dirty="0">
                  <a:solidFill>
                    <a:schemeClr val="bg1">
                      <a:lumMod val="50000"/>
                    </a:schemeClr>
                  </a:solidFill>
                </a:rPr>
                <a:t>Kein Arbeitsplatzangebot vorhanden:</a:t>
              </a:r>
              <a:br>
                <a:rPr lang="de-DE" dirty="0">
                  <a:solidFill>
                    <a:schemeClr val="bg1">
                      <a:lumMod val="50000"/>
                    </a:schemeClr>
                  </a:solidFill>
                </a:rPr>
              </a:br>
              <a:r>
                <a:rPr lang="de-DE" dirty="0">
                  <a:solidFill>
                    <a:schemeClr val="bg1">
                      <a:lumMod val="50000"/>
                    </a:schemeClr>
                  </a:solidFill>
                </a:rPr>
                <a:t>Einreise zum Zweck der Arbeitsplatzsuche</a:t>
              </a:r>
            </a:p>
          </p:txBody>
        </p:sp>
      </p:grpSp>
      <p:sp>
        <p:nvSpPr>
          <p:cNvPr id="5" name="Inhaltsplatzhalter 1">
            <a:extLst>
              <a:ext uri="{FF2B5EF4-FFF2-40B4-BE49-F238E27FC236}">
                <a16:creationId xmlns:a16="http://schemas.microsoft.com/office/drawing/2014/main" id="{21A8A38E-7DF2-0C16-A42A-9760F9871E62}"/>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Tree>
    <p:extLst>
      <p:ext uri="{BB962C8B-B14F-4D97-AF65-F5344CB8AC3E}">
        <p14:creationId xmlns:p14="http://schemas.microsoft.com/office/powerpoint/2010/main" val="320212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9</a:t>
            </a:fld>
            <a:endParaRPr lang="de-DE"/>
          </a:p>
        </p:txBody>
      </p:sp>
      <p:sp>
        <p:nvSpPr>
          <p:cNvPr id="44" name="Textfeld 43">
            <a:extLst>
              <a:ext uri="{FF2B5EF4-FFF2-40B4-BE49-F238E27FC236}">
                <a16:creationId xmlns:a16="http://schemas.microsoft.com/office/drawing/2014/main" id="{CB628586-389C-5798-8D40-072092F053A9}"/>
              </a:ext>
            </a:extLst>
          </p:cNvPr>
          <p:cNvSpPr txBox="1"/>
          <p:nvPr/>
        </p:nvSpPr>
        <p:spPr>
          <a:xfrm>
            <a:off x="937352" y="2330952"/>
            <a:ext cx="10152679" cy="1277273"/>
          </a:xfrm>
          <a:prstGeom prst="rect">
            <a:avLst/>
          </a:prstGeom>
          <a:noFill/>
        </p:spPr>
        <p:txBody>
          <a:bodyPr wrap="square" rtlCol="0">
            <a:spAutoFit/>
          </a:bodyPr>
          <a:lstStyle/>
          <a:p>
            <a:pPr marL="285750" indent="-285750">
              <a:buClr>
                <a:srgbClr val="EF7D00"/>
              </a:buClr>
              <a:buFont typeface="Wingdings" panose="05000000000000000000" pitchFamily="2" charset="2"/>
              <a:buChar char="§"/>
            </a:pPr>
            <a:r>
              <a:rPr lang="de-DE" dirty="0">
                <a:solidFill>
                  <a:schemeClr val="bg1">
                    <a:lumMod val="50000"/>
                  </a:schemeClr>
                </a:solidFill>
                <a:sym typeface="Wingdings" panose="05000000000000000000" pitchFamily="2" charset="2"/>
              </a:rPr>
              <a:t>Ergebnis des Anerkennungsverfahren: teilweise gleichwertig</a:t>
            </a:r>
          </a:p>
          <a:p>
            <a:pPr marL="285750" indent="-285750">
              <a:buClr>
                <a:srgbClr val="EF7D00"/>
              </a:buClr>
              <a:buFont typeface="Wingdings" panose="05000000000000000000" pitchFamily="2" charset="2"/>
              <a:buChar char="§"/>
            </a:pPr>
            <a:r>
              <a:rPr lang="de-DE" dirty="0">
                <a:solidFill>
                  <a:schemeClr val="bg1">
                    <a:lumMod val="50000"/>
                  </a:schemeClr>
                </a:solidFill>
                <a:sym typeface="Wingdings" panose="05000000000000000000" pitchFamily="2" charset="2"/>
              </a:rPr>
              <a:t>Möglichkeit der Einreise nach Deutschland zur Durchführung einer Qualifizierungsmaßnahme mit dem Ziel der vollen Anerkennung der ausländischen Berufsqualifikation</a:t>
            </a:r>
          </a:p>
          <a:p>
            <a:pPr marL="285750" indent="-285750">
              <a:spcBef>
                <a:spcPts val="600"/>
              </a:spcBef>
              <a:buClr>
                <a:srgbClr val="EF7D00"/>
              </a:buClr>
              <a:buFont typeface="Wingdings" panose="05000000000000000000" pitchFamily="2" charset="2"/>
              <a:buChar char="§"/>
            </a:pPr>
            <a:r>
              <a:rPr lang="de-DE" dirty="0">
                <a:solidFill>
                  <a:schemeClr val="bg1">
                    <a:lumMod val="50000"/>
                  </a:schemeClr>
                </a:solidFill>
                <a:sym typeface="Wingdings" panose="05000000000000000000" pitchFamily="2" charset="2"/>
              </a:rPr>
              <a:t>Voraussetzungen:</a:t>
            </a:r>
            <a:endParaRPr lang="de-DE" dirty="0">
              <a:solidFill>
                <a:schemeClr val="bg1">
                  <a:lumMod val="50000"/>
                </a:schemeClr>
              </a:solidFill>
            </a:endParaRPr>
          </a:p>
        </p:txBody>
      </p:sp>
      <p:pic>
        <p:nvPicPr>
          <p:cNvPr id="45" name="Grafik 44">
            <a:extLst>
              <a:ext uri="{FF2B5EF4-FFF2-40B4-BE49-F238E27FC236}">
                <a16:creationId xmlns:a16="http://schemas.microsoft.com/office/drawing/2014/main" id="{78AF0935-5B69-FF38-43A0-A5A8FCADF1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5512" y="3572713"/>
            <a:ext cx="1499741" cy="1499741"/>
          </a:xfrm>
          <a:prstGeom prst="rect">
            <a:avLst/>
          </a:prstGeom>
        </p:spPr>
      </p:pic>
      <p:pic>
        <p:nvPicPr>
          <p:cNvPr id="46" name="Grafik 45">
            <a:extLst>
              <a:ext uri="{FF2B5EF4-FFF2-40B4-BE49-F238E27FC236}">
                <a16:creationId xmlns:a16="http://schemas.microsoft.com/office/drawing/2014/main" id="{C24F566D-F869-165D-C01A-31060D2E85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63820" y="3627544"/>
            <a:ext cx="1499741" cy="1499741"/>
          </a:xfrm>
          <a:prstGeom prst="rect">
            <a:avLst/>
          </a:prstGeom>
        </p:spPr>
      </p:pic>
      <p:sp>
        <p:nvSpPr>
          <p:cNvPr id="47" name="Textfeld 46">
            <a:extLst>
              <a:ext uri="{FF2B5EF4-FFF2-40B4-BE49-F238E27FC236}">
                <a16:creationId xmlns:a16="http://schemas.microsoft.com/office/drawing/2014/main" id="{729BD4A8-E088-992B-9899-B0EA36968F1C}"/>
              </a:ext>
            </a:extLst>
          </p:cNvPr>
          <p:cNvSpPr txBox="1"/>
          <p:nvPr/>
        </p:nvSpPr>
        <p:spPr>
          <a:xfrm>
            <a:off x="719951" y="4749289"/>
            <a:ext cx="3390865" cy="646331"/>
          </a:xfrm>
          <a:prstGeom prst="rect">
            <a:avLst/>
          </a:prstGeom>
          <a:noFill/>
        </p:spPr>
        <p:txBody>
          <a:bodyPr wrap="none" rtlCol="0">
            <a:spAutoFit/>
          </a:bodyPr>
          <a:lstStyle/>
          <a:p>
            <a:pPr algn="ctr"/>
            <a:r>
              <a:rPr lang="de-DE" dirty="0">
                <a:solidFill>
                  <a:schemeClr val="bg1">
                    <a:lumMod val="50000"/>
                  </a:schemeClr>
                </a:solidFill>
              </a:rPr>
              <a:t>Anerkennungsbescheid</a:t>
            </a:r>
            <a:br>
              <a:rPr lang="de-DE" dirty="0">
                <a:solidFill>
                  <a:schemeClr val="bg1">
                    <a:lumMod val="50000"/>
                  </a:schemeClr>
                </a:solidFill>
              </a:rPr>
            </a:br>
            <a:r>
              <a:rPr lang="de-DE" dirty="0">
                <a:solidFill>
                  <a:schemeClr val="bg1">
                    <a:lumMod val="50000"/>
                  </a:schemeClr>
                </a:solidFill>
              </a:rPr>
              <a:t>(Ergebnis „teilweise gleichwertig“)</a:t>
            </a:r>
          </a:p>
        </p:txBody>
      </p:sp>
      <p:sp>
        <p:nvSpPr>
          <p:cNvPr id="48" name="Textfeld 47">
            <a:extLst>
              <a:ext uri="{FF2B5EF4-FFF2-40B4-BE49-F238E27FC236}">
                <a16:creationId xmlns:a16="http://schemas.microsoft.com/office/drawing/2014/main" id="{399AE862-8218-A871-67E5-0EE73DB14B48}"/>
              </a:ext>
            </a:extLst>
          </p:cNvPr>
          <p:cNvSpPr txBox="1"/>
          <p:nvPr/>
        </p:nvSpPr>
        <p:spPr>
          <a:xfrm>
            <a:off x="4246288" y="4757953"/>
            <a:ext cx="3395097" cy="369332"/>
          </a:xfrm>
          <a:prstGeom prst="rect">
            <a:avLst/>
          </a:prstGeom>
          <a:noFill/>
        </p:spPr>
        <p:txBody>
          <a:bodyPr wrap="none" rtlCol="0">
            <a:spAutoFit/>
          </a:bodyPr>
          <a:lstStyle/>
          <a:p>
            <a:pPr algn="ctr"/>
            <a:r>
              <a:rPr lang="de-DE" dirty="0">
                <a:solidFill>
                  <a:schemeClr val="bg1">
                    <a:lumMod val="50000"/>
                  </a:schemeClr>
                </a:solidFill>
              </a:rPr>
              <a:t>Nachweis über Deutschkenntnisse</a:t>
            </a:r>
          </a:p>
        </p:txBody>
      </p:sp>
      <p:sp>
        <p:nvSpPr>
          <p:cNvPr id="49" name="Textfeld 48">
            <a:extLst>
              <a:ext uri="{FF2B5EF4-FFF2-40B4-BE49-F238E27FC236}">
                <a16:creationId xmlns:a16="http://schemas.microsoft.com/office/drawing/2014/main" id="{C266F139-7E4A-0112-D60B-B3AB3AD73F12}"/>
              </a:ext>
            </a:extLst>
          </p:cNvPr>
          <p:cNvSpPr txBox="1"/>
          <p:nvPr/>
        </p:nvSpPr>
        <p:spPr>
          <a:xfrm>
            <a:off x="7776858" y="4755123"/>
            <a:ext cx="3633495" cy="646331"/>
          </a:xfrm>
          <a:prstGeom prst="rect">
            <a:avLst/>
          </a:prstGeom>
          <a:noFill/>
        </p:spPr>
        <p:txBody>
          <a:bodyPr wrap="none" rtlCol="0">
            <a:spAutoFit/>
          </a:bodyPr>
          <a:lstStyle/>
          <a:p>
            <a:pPr algn="ctr"/>
            <a:r>
              <a:rPr lang="de-DE" dirty="0">
                <a:solidFill>
                  <a:schemeClr val="bg1">
                    <a:lumMod val="50000"/>
                  </a:schemeClr>
                </a:solidFill>
              </a:rPr>
              <a:t>Nachweis über eine</a:t>
            </a:r>
            <a:br>
              <a:rPr lang="de-DE" dirty="0">
                <a:solidFill>
                  <a:schemeClr val="bg1">
                    <a:lumMod val="50000"/>
                  </a:schemeClr>
                </a:solidFill>
              </a:rPr>
            </a:br>
            <a:r>
              <a:rPr lang="de-DE" dirty="0">
                <a:solidFill>
                  <a:schemeClr val="bg1">
                    <a:lumMod val="50000"/>
                  </a:schemeClr>
                </a:solidFill>
              </a:rPr>
              <a:t>geeignete Qualifizierungsmaßnahme</a:t>
            </a:r>
          </a:p>
        </p:txBody>
      </p:sp>
      <p:pic>
        <p:nvPicPr>
          <p:cNvPr id="50" name="Grafik 49">
            <a:extLst>
              <a:ext uri="{FF2B5EF4-FFF2-40B4-BE49-F238E27FC236}">
                <a16:creationId xmlns:a16="http://schemas.microsoft.com/office/drawing/2014/main" id="{17F85552-146F-048F-FAFB-A7B0235DD87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50612" y="3627544"/>
            <a:ext cx="1297793" cy="1297793"/>
          </a:xfrm>
          <a:prstGeom prst="rect">
            <a:avLst/>
          </a:prstGeom>
        </p:spPr>
      </p:pic>
      <p:sp>
        <p:nvSpPr>
          <p:cNvPr id="5" name="Inhaltsplatzhalter 1">
            <a:extLst>
              <a:ext uri="{FF2B5EF4-FFF2-40B4-BE49-F238E27FC236}">
                <a16:creationId xmlns:a16="http://schemas.microsoft.com/office/drawing/2014/main" id="{5483CEC4-1D5C-C20F-274C-51C919FB61A8}"/>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
        <p:nvSpPr>
          <p:cNvPr id="9" name="Textplatzhalter 3">
            <a:extLst>
              <a:ext uri="{FF2B5EF4-FFF2-40B4-BE49-F238E27FC236}">
                <a16:creationId xmlns:a16="http://schemas.microsoft.com/office/drawing/2014/main" id="{45A718E5-69F9-A184-7CD0-4A7AD6ADF2E4}"/>
              </a:ext>
            </a:extLst>
          </p:cNvPr>
          <p:cNvSpPr txBox="1">
            <a:spLocks/>
          </p:cNvSpPr>
          <p:nvPr/>
        </p:nvSpPr>
        <p:spPr>
          <a:xfrm>
            <a:off x="676761" y="493794"/>
            <a:ext cx="10152678" cy="111489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F07D00"/>
              </a:buClr>
              <a:buFont typeface="Wingdings" panose="05000000000000000000" pitchFamily="2" charset="2"/>
              <a:buNone/>
              <a:defRPr sz="3000" b="1" kern="1200" spc="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F07D00"/>
              </a:buClr>
              <a:buFont typeface="Wingdings" panose="05000000000000000000" pitchFamily="2" charset="2"/>
              <a:buNone/>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Maßnahmen zur Anerkennung ausländischer Berufsqualifikationen</a:t>
            </a:r>
            <a:endParaRPr lang="de-DE" dirty="0"/>
          </a:p>
        </p:txBody>
      </p:sp>
    </p:spTree>
    <p:extLst>
      <p:ext uri="{BB962C8B-B14F-4D97-AF65-F5344CB8AC3E}">
        <p14:creationId xmlns:p14="http://schemas.microsoft.com/office/powerpoint/2010/main" val="227959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5702</Words>
  <Application>Microsoft Office PowerPoint</Application>
  <PresentationFormat>Breitbild</PresentationFormat>
  <Paragraphs>403</Paragraphs>
  <Slides>19</Slides>
  <Notes>19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The Sans</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Heßelmann, Ricarda</dc:creator>
  <cp:lastModifiedBy>Herbster, Amanda</cp:lastModifiedBy>
  <cp:revision>12</cp:revision>
  <dcterms:created xsi:type="dcterms:W3CDTF">2019-08-19T06:49:12Z</dcterms:created>
  <dcterms:modified xsi:type="dcterms:W3CDTF">2023-01-24T11:29:59Z</dcterms:modified>
</cp:coreProperties>
</file>