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57" r:id="rId3"/>
    <p:sldId id="267" r:id="rId4"/>
    <p:sldId id="268" r:id="rId5"/>
    <p:sldId id="269" r:id="rId6"/>
    <p:sldId id="270" r:id="rId7"/>
    <p:sldId id="272" r:id="rId8"/>
    <p:sldId id="265"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549" r:id="rId26"/>
    <p:sldId id="266" r:id="rId2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89"/>
    <a:srgbClr val="ED7D31"/>
    <a:srgbClr val="F0F0F0"/>
    <a:srgbClr val="F07D00"/>
    <a:srgbClr val="7030A0"/>
    <a:srgbClr val="7F7F7F"/>
    <a:srgbClr val="87919A"/>
    <a:srgbClr val="C2D2E2"/>
    <a:srgbClr val="C1D2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80567" autoAdjust="0"/>
  </p:normalViewPr>
  <p:slideViewPr>
    <p:cSldViewPr snapToGrid="0">
      <p:cViewPr varScale="1">
        <p:scale>
          <a:sx n="91" d="100"/>
          <a:sy n="91" d="100"/>
        </p:scale>
        <p:origin x="1488" y="96"/>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de-DE" dirty="0"/>
              <a:t>Beschäftigten- und Umsatzentwicklung im Handwerk (alle Anlagen)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1"/>
          <c:order val="1"/>
          <c:tx>
            <c:strRef>
              <c:f>Tabelle1!#REF!</c:f>
              <c:strCache>
                <c:ptCount val="1"/>
                <c:pt idx="0">
                  <c:v>#REF!</c:v>
                </c:pt>
              </c:strCache>
            </c:strRef>
          </c:tx>
          <c:spPr>
            <a:solidFill>
              <a:schemeClr val="accent2"/>
            </a:solidFill>
            <a:ln>
              <a:noFill/>
            </a:ln>
            <a:effectLst/>
          </c:spPr>
          <c:invertIfNegative val="0"/>
          <c:cat>
            <c:numRef>
              <c:f>Tabelle1!$A$2:$A$17</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numCache>
            </c:numRef>
          </c:cat>
          <c:val>
            <c:numRef>
              <c:f>Tabelle1!#REF!</c:f>
              <c:numCache>
                <c:formatCode>General</c:formatCode>
                <c:ptCount val="1"/>
                <c:pt idx="0">
                  <c:v>1</c:v>
                </c:pt>
              </c:numCache>
            </c:numRef>
          </c:val>
          <c:extLst>
            <c:ext xmlns:c16="http://schemas.microsoft.com/office/drawing/2014/chart" uri="{C3380CC4-5D6E-409C-BE32-E72D297353CC}">
              <c16:uniqueId val="{00000000-F46A-432C-B92C-8B1CBB8D642A}"/>
            </c:ext>
          </c:extLst>
        </c:ser>
        <c:dLbls>
          <c:showLegendKey val="0"/>
          <c:showVal val="0"/>
          <c:showCatName val="0"/>
          <c:showSerName val="0"/>
          <c:showPercent val="0"/>
          <c:showBubbleSize val="0"/>
        </c:dLbls>
        <c:gapWidth val="219"/>
        <c:axId val="728091216"/>
        <c:axId val="728089936"/>
      </c:barChart>
      <c:lineChart>
        <c:grouping val="standard"/>
        <c:varyColors val="0"/>
        <c:ser>
          <c:idx val="0"/>
          <c:order val="0"/>
          <c:tx>
            <c:strRef>
              <c:f>Tabelle1!$B$1</c:f>
              <c:strCache>
                <c:ptCount val="1"/>
                <c:pt idx="0">
                  <c:v>Beschäftigtenentwicklung</c:v>
                </c:pt>
              </c:strCache>
            </c:strRef>
          </c:tx>
          <c:spPr>
            <a:ln w="38100" cap="rnd">
              <a:solidFill>
                <a:srgbClr val="004C89"/>
              </a:solidFill>
              <a:round/>
            </a:ln>
            <a:effectLst/>
          </c:spPr>
          <c:marker>
            <c:symbol val="none"/>
          </c:marker>
          <c:cat>
            <c:numRef>
              <c:f>Tabelle1!$A$2:$A$17</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numCache>
            </c:numRef>
          </c:cat>
          <c:val>
            <c:numRef>
              <c:f>Tabelle1!$B$2:$B$17</c:f>
              <c:numCache>
                <c:formatCode>General</c:formatCode>
                <c:ptCount val="16"/>
                <c:pt idx="0">
                  <c:v>5574</c:v>
                </c:pt>
                <c:pt idx="1">
                  <c:v>5638</c:v>
                </c:pt>
                <c:pt idx="2">
                  <c:v>5592</c:v>
                </c:pt>
                <c:pt idx="3">
                  <c:v>5514</c:v>
                </c:pt>
                <c:pt idx="4">
                  <c:v>5465</c:v>
                </c:pt>
                <c:pt idx="5">
                  <c:v>5496</c:v>
                </c:pt>
                <c:pt idx="6">
                  <c:v>5500</c:v>
                </c:pt>
                <c:pt idx="7">
                  <c:v>5471</c:v>
                </c:pt>
                <c:pt idx="8">
                  <c:v>5466</c:v>
                </c:pt>
                <c:pt idx="9">
                  <c:v>5454</c:v>
                </c:pt>
                <c:pt idx="10">
                  <c:v>5475</c:v>
                </c:pt>
                <c:pt idx="11">
                  <c:v>5506</c:v>
                </c:pt>
                <c:pt idx="12">
                  <c:v>5526</c:v>
                </c:pt>
                <c:pt idx="13">
                  <c:v>5581</c:v>
                </c:pt>
                <c:pt idx="14">
                  <c:v>5629</c:v>
                </c:pt>
                <c:pt idx="15">
                  <c:v>5574</c:v>
                </c:pt>
              </c:numCache>
            </c:numRef>
          </c:val>
          <c:smooth val="0"/>
          <c:extLst>
            <c:ext xmlns:c16="http://schemas.microsoft.com/office/drawing/2014/chart" uri="{C3380CC4-5D6E-409C-BE32-E72D297353CC}">
              <c16:uniqueId val="{00000001-F46A-432C-B92C-8B1CBB8D642A}"/>
            </c:ext>
          </c:extLst>
        </c:ser>
        <c:dLbls>
          <c:showLegendKey val="0"/>
          <c:showVal val="0"/>
          <c:showCatName val="0"/>
          <c:showSerName val="0"/>
          <c:showPercent val="0"/>
          <c:showBubbleSize val="0"/>
        </c:dLbls>
        <c:marker val="1"/>
        <c:smooth val="0"/>
        <c:axId val="728091216"/>
        <c:axId val="728089936"/>
      </c:lineChart>
      <c:lineChart>
        <c:grouping val="standard"/>
        <c:varyColors val="0"/>
        <c:ser>
          <c:idx val="2"/>
          <c:order val="2"/>
          <c:tx>
            <c:strRef>
              <c:f>Tabelle1!$C$1</c:f>
              <c:strCache>
                <c:ptCount val="1"/>
                <c:pt idx="0">
                  <c:v>Umsatzentwicklung</c:v>
                </c:pt>
              </c:strCache>
            </c:strRef>
          </c:tx>
          <c:spPr>
            <a:ln w="38100" cap="rnd">
              <a:solidFill>
                <a:srgbClr val="F07D00"/>
              </a:solidFill>
              <a:round/>
            </a:ln>
            <a:effectLst/>
          </c:spPr>
          <c:marker>
            <c:symbol val="none"/>
          </c:marker>
          <c:cat>
            <c:numRef>
              <c:f>Tabelle1!$A$2:$A$17</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numCache>
            </c:numRef>
          </c:cat>
          <c:val>
            <c:numRef>
              <c:f>Tabelle1!$C$2:$C$17</c:f>
              <c:numCache>
                <c:formatCode>General</c:formatCode>
                <c:ptCount val="16"/>
                <c:pt idx="0">
                  <c:v>501</c:v>
                </c:pt>
                <c:pt idx="1">
                  <c:v>499</c:v>
                </c:pt>
                <c:pt idx="2">
                  <c:v>521</c:v>
                </c:pt>
                <c:pt idx="3">
                  <c:v>496</c:v>
                </c:pt>
                <c:pt idx="4">
                  <c:v>502</c:v>
                </c:pt>
                <c:pt idx="5">
                  <c:v>538</c:v>
                </c:pt>
                <c:pt idx="6">
                  <c:v>522</c:v>
                </c:pt>
                <c:pt idx="7">
                  <c:v>519</c:v>
                </c:pt>
                <c:pt idx="8">
                  <c:v>533</c:v>
                </c:pt>
                <c:pt idx="9">
                  <c:v>546</c:v>
                </c:pt>
                <c:pt idx="10">
                  <c:v>564</c:v>
                </c:pt>
                <c:pt idx="11">
                  <c:v>584</c:v>
                </c:pt>
                <c:pt idx="12">
                  <c:v>612</c:v>
                </c:pt>
                <c:pt idx="13">
                  <c:v>640</c:v>
                </c:pt>
                <c:pt idx="14">
                  <c:v>654</c:v>
                </c:pt>
                <c:pt idx="15">
                  <c:v>668</c:v>
                </c:pt>
              </c:numCache>
            </c:numRef>
          </c:val>
          <c:smooth val="0"/>
          <c:extLst>
            <c:ext xmlns:c16="http://schemas.microsoft.com/office/drawing/2014/chart" uri="{C3380CC4-5D6E-409C-BE32-E72D297353CC}">
              <c16:uniqueId val="{00000002-F46A-432C-B92C-8B1CBB8D642A}"/>
            </c:ext>
          </c:extLst>
        </c:ser>
        <c:dLbls>
          <c:showLegendKey val="0"/>
          <c:showVal val="0"/>
          <c:showCatName val="0"/>
          <c:showSerName val="0"/>
          <c:showPercent val="0"/>
          <c:showBubbleSize val="0"/>
        </c:dLbls>
        <c:marker val="1"/>
        <c:smooth val="0"/>
        <c:axId val="740831352"/>
        <c:axId val="740836152"/>
      </c:lineChart>
      <c:catAx>
        <c:axId val="728091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728089936"/>
        <c:crosses val="autoZero"/>
        <c:auto val="1"/>
        <c:lblAlgn val="ctr"/>
        <c:lblOffset val="100"/>
        <c:noMultiLvlLbl val="0"/>
      </c:catAx>
      <c:valAx>
        <c:axId val="728089936"/>
        <c:scaling>
          <c:orientation val="minMax"/>
          <c:max val="6000"/>
          <c:min val="5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de-DE" dirty="0"/>
                  <a:t>Beschäftigte in Tsd.</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728091216"/>
        <c:crosses val="autoZero"/>
        <c:crossBetween val="between"/>
      </c:valAx>
      <c:valAx>
        <c:axId val="740836152"/>
        <c:scaling>
          <c:orientation val="minMax"/>
          <c:min val="400"/>
        </c:scaling>
        <c:delete val="0"/>
        <c:axPos val="r"/>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de-DE" dirty="0"/>
                  <a:t>Mrd. Euro</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740831352"/>
        <c:crosses val="max"/>
        <c:crossBetween val="between"/>
      </c:valAx>
      <c:catAx>
        <c:axId val="740831352"/>
        <c:scaling>
          <c:orientation val="minMax"/>
        </c:scaling>
        <c:delete val="1"/>
        <c:axPos val="b"/>
        <c:numFmt formatCode="General" sourceLinked="1"/>
        <c:majorTickMark val="out"/>
        <c:minorTickMark val="none"/>
        <c:tickLblPos val="nextTo"/>
        <c:crossAx val="740836152"/>
        <c:crosses val="autoZero"/>
        <c:auto val="1"/>
        <c:lblAlgn val="ctr"/>
        <c:lblOffset val="100"/>
        <c:noMultiLvlLbl val="0"/>
      </c:cat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3940548B-CCB3-40D9-A577-42197F6FA64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99C17581-D849-4354-BD35-1042A37827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A3DBF3-F0E2-4FDB-91F3-9E1DAF2A7192}" type="datetimeFigureOut">
              <a:rPr lang="de-DE" smtClean="0"/>
              <a:t>24.01.2023</a:t>
            </a:fld>
            <a:endParaRPr lang="de-DE"/>
          </a:p>
        </p:txBody>
      </p:sp>
      <p:sp>
        <p:nvSpPr>
          <p:cNvPr id="4" name="Fußzeilenplatzhalter 3">
            <a:extLst>
              <a:ext uri="{FF2B5EF4-FFF2-40B4-BE49-F238E27FC236}">
                <a16:creationId xmlns:a16="http://schemas.microsoft.com/office/drawing/2014/main" id="{83EEF47E-B5F9-42F5-8979-FEE535CD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1146DE80-9990-4137-BDA5-5BBB412D24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CF4039-56C6-4910-8B3E-5C1131E433A5}" type="slidenum">
              <a:rPr lang="de-DE" smtClean="0"/>
              <a:t>‹Nr.›</a:t>
            </a:fld>
            <a:endParaRPr lang="de-DE"/>
          </a:p>
        </p:txBody>
      </p:sp>
    </p:spTree>
    <p:extLst>
      <p:ext uri="{BB962C8B-B14F-4D97-AF65-F5344CB8AC3E}">
        <p14:creationId xmlns:p14="http://schemas.microsoft.com/office/powerpoint/2010/main" val="2133559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A08CB7-1CD2-4AF4-9E54-F56003EBBA43}" type="datetimeFigureOut">
              <a:rPr lang="de-DE" smtClean="0"/>
              <a:t>24.01.2023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1CBB92-5E3E-4134-9945-08ADAB4C1B71}" type="slidenum">
              <a:rPr lang="de-DE" smtClean="0"/>
              <a:t>‹Nr.›</a:t>
            </a:fld>
            <a:endParaRPr lang="de-DE"/>
          </a:p>
        </p:txBody>
      </p:sp>
    </p:spTree>
    <p:extLst>
      <p:ext uri="{BB962C8B-B14F-4D97-AF65-F5344CB8AC3E}">
        <p14:creationId xmlns:p14="http://schemas.microsoft.com/office/powerpoint/2010/main" val="2591124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mwi.de/Redaktion/DE/Downloads/F/fachkraeftestrategie-der-bundesregierung.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docplayer.org/136404-Fachkraeftesicherung-ziele-und-massnahmen-der-bundesregierung.html" TargetMode="External"/><Relationship Id="rId5" Type="http://schemas.openxmlformats.org/officeDocument/2006/relationships/hyperlink" Target="https://www.arbeitsagentur.de/datei/dok_ba013186.pdf" TargetMode="External"/><Relationship Id="rId4" Type="http://schemas.openxmlformats.org/officeDocument/2006/relationships/hyperlink" Target="https://www.prosoft.net/blog/fortschrittsbericht-bmas"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gesetze-im-internet.de/bqfg/BJNR251510011.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bmi.bund.de/SharedDocs/faqs/DE/themen/migration/fachkraefteeinwanderung/faqs-fachkraefteeinwanderungsgesetz.html"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www.diakonie.de/wissen-kompakt/fachkraefteeinwanderungsgesetz/" TargetMode="External"/><Relationship Id="rId4" Type="http://schemas.openxmlformats.org/officeDocument/2006/relationships/hyperlink" Target="https://www.anerkennung-in-deutschland.de/html/de/ag/fachkraefteeinwanderungsgesetz.php"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bmi.bund.de/SharedDocs/faqs/DE/themen/migration/fachkraefteeinwanderung/faqs-fachkraefteeinwanderungsgesetz.html"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www.diakonie.de/wissen-kompakt/fachkraefteeinwanderungsgesetz/" TargetMode="External"/><Relationship Id="rId4" Type="http://schemas.openxmlformats.org/officeDocument/2006/relationships/hyperlink" Target="https://www.anerkennung-in-deutschland.de/html/de/ag/fachkraefteeinwanderungsgesetz.php"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bmi.bund.de/SharedDocs/faqs/DE/themen/migration/fachkraefteeinwanderung/faqs-fachkraefteeinwanderungsgesetz.html"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www.diakonie.de/wissen-kompakt/fachkraefteeinwanderungsgesetz/" TargetMode="External"/><Relationship Id="rId4" Type="http://schemas.openxmlformats.org/officeDocument/2006/relationships/hyperlink" Target="https://www.anerkennung-in-deutschland.de/html/de/ag/fachkraefteeinwanderungsgesetz.php"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handwerkskammer.de"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www.anerkennung-in-deutschland.de" TargetMode="External"/><Relationship Id="rId5" Type="http://schemas.openxmlformats.org/officeDocument/2006/relationships/hyperlink" Target="http://www.make-it-in-germany.de" TargetMode="External"/><Relationship Id="rId4" Type="http://schemas.openxmlformats.org/officeDocument/2006/relationships/hyperlink" Target="http://www.unternehmen-berufsanerkennung.de"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rPr>
              <a:t>Teilnehmer*innen begrüßen und Thema vorstellen</a:t>
            </a:r>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1</a:t>
            </a:fld>
            <a:endParaRPr lang="de-DE"/>
          </a:p>
        </p:txBody>
      </p:sp>
    </p:spTree>
    <p:extLst>
      <p:ext uri="{BB962C8B-B14F-4D97-AF65-F5344CB8AC3E}">
        <p14:creationId xmlns:p14="http://schemas.microsoft.com/office/powerpoint/2010/main" val="1454349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solidFill>
                  <a:schemeClr val="tx1"/>
                </a:solidFill>
                <a:latin typeface="+mn-lt"/>
              </a:rPr>
              <a:t>Hier: Konzentration auf Maßnahmen der Fachkräftesicherung im Bereich des Handwerks/der Berufsbildung; weitere Maßnahmen zur Fachkräftesicherung hinsichtlich akademischer Bildung/Berufe möglich.</a:t>
            </a:r>
          </a:p>
          <a:p>
            <a:endParaRPr lang="de-DE" sz="1200" dirty="0">
              <a:solidFill>
                <a:schemeClr val="tx1"/>
              </a:solidFill>
              <a:latin typeface="+mn-lt"/>
            </a:endParaRPr>
          </a:p>
          <a:p>
            <a:r>
              <a:rPr lang="de-DE" sz="1200" dirty="0">
                <a:solidFill>
                  <a:schemeClr val="tx1"/>
                </a:solidFill>
                <a:latin typeface="+mn-lt"/>
              </a:rPr>
              <a:t>Beispiele zu den genannten Punkten zur ggf. mündlichen Erläuterung:</a:t>
            </a:r>
          </a:p>
          <a:p>
            <a:endParaRPr lang="de-DE" sz="1200" dirty="0">
              <a:solidFill>
                <a:schemeClr val="tx1"/>
              </a:solidFill>
              <a:latin typeface="+mn-lt"/>
            </a:endParaRPr>
          </a:p>
          <a:p>
            <a:r>
              <a:rPr lang="de-DE" sz="1200" dirty="0">
                <a:solidFill>
                  <a:schemeClr val="tx1"/>
                </a:solidFill>
                <a:latin typeface="+mn-lt"/>
              </a:rPr>
              <a:t>Bildung und Qualifizierung </a:t>
            </a:r>
            <a:r>
              <a:rPr lang="de-DE" sz="1200" dirty="0">
                <a:solidFill>
                  <a:schemeClr val="tx1"/>
                </a:solidFill>
                <a:latin typeface="+mn-lt"/>
                <a:sym typeface="Wingdings" panose="05000000000000000000" pitchFamily="2" charset="2"/>
              </a:rPr>
              <a:t> </a:t>
            </a:r>
            <a:r>
              <a:rPr lang="de-DE" sz="1200" dirty="0">
                <a:solidFill>
                  <a:schemeClr val="tx1"/>
                </a:solidFill>
                <a:latin typeface="+mn-lt"/>
              </a:rPr>
              <a:t>Reduktion von Schul- und Ausbildungsabbrüchen, Aus- und Weiterbildung</a:t>
            </a:r>
          </a:p>
          <a:p>
            <a:r>
              <a:rPr lang="de-DE" sz="1200" dirty="0">
                <a:solidFill>
                  <a:schemeClr val="tx1"/>
                </a:solidFill>
                <a:latin typeface="+mn-lt"/>
              </a:rPr>
              <a:t>Erwerbsbeteiligung und Arbeitszeitvolumen von Frauen steigern </a:t>
            </a:r>
            <a:r>
              <a:rPr lang="de-DE" sz="1200" dirty="0">
                <a:solidFill>
                  <a:schemeClr val="tx1"/>
                </a:solidFill>
                <a:latin typeface="+mn-lt"/>
                <a:sym typeface="Wingdings" panose="05000000000000000000" pitchFamily="2" charset="2"/>
              </a:rPr>
              <a:t> </a:t>
            </a:r>
            <a:r>
              <a:rPr lang="de-DE" sz="1200" dirty="0">
                <a:solidFill>
                  <a:schemeClr val="tx1"/>
                </a:solidFill>
                <a:latin typeface="+mn-lt"/>
              </a:rPr>
              <a:t>Bessere Vereinbarkeit von Familie und Beruf, Förderung von Frauen in MINT-Fächern (Mathematik, Informatik, Naturwissenschaften und Technik)</a:t>
            </a:r>
          </a:p>
          <a:p>
            <a:r>
              <a:rPr lang="de-DE" sz="1200" dirty="0">
                <a:solidFill>
                  <a:schemeClr val="tx1"/>
                </a:solidFill>
                <a:latin typeface="+mn-lt"/>
              </a:rPr>
              <a:t>Aktivierung und Beschäftigungssicherung </a:t>
            </a:r>
            <a:r>
              <a:rPr lang="de-DE" sz="1200" dirty="0">
                <a:solidFill>
                  <a:schemeClr val="tx1"/>
                </a:solidFill>
                <a:latin typeface="+mn-lt"/>
                <a:sym typeface="Wingdings" panose="05000000000000000000" pitchFamily="2" charset="2"/>
              </a:rPr>
              <a:t> </a:t>
            </a:r>
            <a:r>
              <a:rPr lang="de-DE" sz="1200" dirty="0">
                <a:solidFill>
                  <a:schemeClr val="tx1"/>
                </a:solidFill>
                <a:latin typeface="+mn-lt"/>
              </a:rPr>
              <a:t>Ältere &gt; 55 Jahre, Arbeitslose, Wiedereinstieg/Berufsrückkehrende</a:t>
            </a:r>
          </a:p>
          <a:p>
            <a:r>
              <a:rPr lang="de-DE" sz="1200" dirty="0">
                <a:solidFill>
                  <a:schemeClr val="tx1"/>
                </a:solidFill>
                <a:latin typeface="+mn-lt"/>
              </a:rPr>
              <a:t>Integration und qualifizierte Zuwanderung </a:t>
            </a:r>
            <a:r>
              <a:rPr lang="de-DE" sz="1200" dirty="0">
                <a:solidFill>
                  <a:schemeClr val="tx1"/>
                </a:solidFill>
                <a:latin typeface="+mn-lt"/>
                <a:sym typeface="Wingdings" panose="05000000000000000000" pitchFamily="2" charset="2"/>
              </a:rPr>
              <a:t> </a:t>
            </a:r>
            <a:r>
              <a:rPr lang="de-DE" sz="1200" dirty="0">
                <a:solidFill>
                  <a:schemeClr val="tx1"/>
                </a:solidFill>
                <a:latin typeface="+mn-lt"/>
              </a:rPr>
              <a:t>Gesetz zur Verbesserung der Feststellung und Anerkennung im Ausland erworbener Berufsqualifikationen (BQFG), Fachkräfteeinwanderungsgesetz</a:t>
            </a:r>
          </a:p>
          <a:p>
            <a:endParaRPr lang="de-DE" sz="1200" dirty="0">
              <a:latin typeface="+mn-lt"/>
            </a:endParaRPr>
          </a:p>
          <a:p>
            <a:r>
              <a:rPr lang="de-DE" sz="1200" dirty="0">
                <a:solidFill>
                  <a:schemeClr val="tx1"/>
                </a:solidFill>
                <a:latin typeface="+mn-lt"/>
              </a:rPr>
              <a:t>Quellen:</a:t>
            </a:r>
            <a:endParaRPr lang="de-DE" sz="1200" b="0" dirty="0">
              <a:solidFill>
                <a:schemeClr val="tx1"/>
              </a:solidFill>
              <a:latin typeface="+mn-lt"/>
            </a:endParaRPr>
          </a:p>
          <a:p>
            <a:pPr marL="171450" indent="-171450">
              <a:buFont typeface="Calibri" panose="020F0502020204030204" pitchFamily="34" charset="0"/>
              <a:buChar char="-"/>
            </a:pPr>
            <a:r>
              <a:rPr lang="de-DE" sz="1200" b="0" dirty="0">
                <a:solidFill>
                  <a:schemeClr val="tx1"/>
                </a:solidFill>
                <a:effectLst/>
                <a:latin typeface="+mn-lt"/>
              </a:rPr>
              <a:t>Fachkräftestrategie der Bundesregierung. Bundesministerium für Wirtschaft und Energie. 19. Dezember 2018, </a:t>
            </a:r>
            <a:r>
              <a:rPr lang="de-DE" sz="1200" b="0" dirty="0">
                <a:solidFill>
                  <a:srgbClr val="F57926"/>
                </a:solidFill>
                <a:effectLst/>
                <a:latin typeface="+mn-lt"/>
                <a:hlinkClick r:id="rId3"/>
              </a:rPr>
              <a:t>https://www.bmwi.de/Redaktion/DE/Downloads/F/fachkraeftestrategie-der-bundesregierung.html</a:t>
            </a:r>
            <a:r>
              <a:rPr lang="de-DE" sz="1200" b="0" dirty="0">
                <a:solidFill>
                  <a:schemeClr val="tx1"/>
                </a:solidFill>
                <a:effectLst/>
                <a:latin typeface="+mn-lt"/>
              </a:rPr>
              <a:t>.</a:t>
            </a:r>
            <a:r>
              <a:rPr lang="de-DE" sz="1200" b="0" dirty="0">
                <a:solidFill>
                  <a:srgbClr val="646363"/>
                </a:solidFill>
                <a:effectLst/>
                <a:latin typeface="+mn-lt"/>
              </a:rPr>
              <a:t> </a:t>
            </a:r>
            <a:r>
              <a:rPr lang="de-DE" sz="1200" b="0" dirty="0">
                <a:solidFill>
                  <a:schemeClr val="tx1"/>
                </a:solidFill>
                <a:effectLst/>
                <a:latin typeface="+mn-lt"/>
              </a:rPr>
              <a:t>Web. 7. Februar 2020.</a:t>
            </a:r>
            <a:endParaRPr lang="de-DE" sz="1200" b="0" dirty="0">
              <a:solidFill>
                <a:schemeClr val="tx1"/>
              </a:solidFill>
              <a:latin typeface="+mn-lt"/>
            </a:endParaRPr>
          </a:p>
          <a:p>
            <a:pPr marL="171450" indent="-171450">
              <a:buFont typeface="Calibri" panose="020F0502020204030204" pitchFamily="34" charset="0"/>
              <a:buChar char="-"/>
            </a:pPr>
            <a:r>
              <a:rPr lang="de-DE" sz="1200" b="0" dirty="0">
                <a:solidFill>
                  <a:schemeClr val="tx1"/>
                </a:solidFill>
                <a:effectLst/>
                <a:latin typeface="+mn-lt"/>
              </a:rPr>
              <a:t>Fachkräftesicherung in Deutschland: Der aktuelle Fortschrittsbericht des BMAS. Bundesministerium für Arbeit und Soziales. 31. August 2017, </a:t>
            </a:r>
            <a:r>
              <a:rPr lang="de-DE" sz="1200" b="0" dirty="0">
                <a:solidFill>
                  <a:srgbClr val="F57926"/>
                </a:solidFill>
                <a:effectLst/>
                <a:latin typeface="+mn-lt"/>
                <a:hlinkClick r:id="rId4"/>
              </a:rPr>
              <a:t>https://www.prosoft.net/blog/fortschrittsbericht-bmas</a:t>
            </a:r>
            <a:r>
              <a:rPr lang="de-DE" sz="1200" b="0" dirty="0">
                <a:solidFill>
                  <a:schemeClr val="tx1"/>
                </a:solidFill>
                <a:effectLst/>
                <a:latin typeface="+mn-lt"/>
              </a:rPr>
              <a:t>. Web. 7. Februar 2020.</a:t>
            </a:r>
            <a:endParaRPr lang="de-DE" sz="1200" b="0" dirty="0">
              <a:solidFill>
                <a:schemeClr val="tx1"/>
              </a:solidFill>
              <a:latin typeface="+mn-lt"/>
            </a:endParaRPr>
          </a:p>
          <a:p>
            <a:pPr marL="171450" indent="-171450">
              <a:buFont typeface="Calibri" panose="020F0502020204030204" pitchFamily="34" charset="0"/>
              <a:buChar char="-"/>
            </a:pPr>
            <a:r>
              <a:rPr lang="de-DE" sz="1200" b="0" dirty="0">
                <a:solidFill>
                  <a:schemeClr val="tx1"/>
                </a:solidFill>
                <a:effectLst/>
                <a:latin typeface="+mn-lt"/>
              </a:rPr>
              <a:t>BA 2020 &gt;&gt; BRINGT WEITER: Schwerpunktheft Fachkräfte für Deutschland. Bundesagentur für Arbeit. Januar 2016, </a:t>
            </a:r>
            <a:r>
              <a:rPr lang="de-DE" sz="1200" b="0" dirty="0">
                <a:solidFill>
                  <a:srgbClr val="F57926"/>
                </a:solidFill>
                <a:effectLst/>
                <a:latin typeface="+mn-lt"/>
                <a:hlinkClick r:id="rId5"/>
              </a:rPr>
              <a:t>https://www.arbeitsagentur.de/datei/dok_ba013186.pdf</a:t>
            </a:r>
            <a:r>
              <a:rPr lang="de-DE" sz="1200" b="0" dirty="0">
                <a:solidFill>
                  <a:schemeClr val="tx1"/>
                </a:solidFill>
                <a:effectLst/>
                <a:latin typeface="+mn-lt"/>
              </a:rPr>
              <a:t>. Web. 7. Februar 2020.</a:t>
            </a:r>
            <a:endParaRPr lang="de-DE" sz="1200" b="0" dirty="0">
              <a:solidFill>
                <a:schemeClr val="tx1"/>
              </a:solidFill>
              <a:latin typeface="+mn-lt"/>
            </a:endParaRPr>
          </a:p>
          <a:p>
            <a:pPr marL="171450" indent="-171450">
              <a:buFont typeface="Calibri" panose="020F0502020204030204" pitchFamily="34" charset="0"/>
              <a:buChar char="-"/>
            </a:pPr>
            <a:r>
              <a:rPr lang="de-DE" sz="1200" b="0" dirty="0">
                <a:solidFill>
                  <a:schemeClr val="tx1"/>
                </a:solidFill>
                <a:effectLst/>
                <a:latin typeface="+mn-lt"/>
              </a:rPr>
              <a:t>Fachkräftesicherung: Ziele und Maßnahmen der Bundesregierung. Bundesministerium für Arbeit und Soziales. Juni 2011, </a:t>
            </a:r>
            <a:r>
              <a:rPr lang="de-DE" sz="1200" b="0" dirty="0">
                <a:solidFill>
                  <a:srgbClr val="F57926"/>
                </a:solidFill>
                <a:effectLst/>
                <a:latin typeface="+mn-lt"/>
                <a:hlinkClick r:id="rId6"/>
              </a:rPr>
              <a:t>https://docplayer.org/136404-Fachkraeftesicherung-ziele-und-massnahmen-der-bundesregierung.html</a:t>
            </a:r>
            <a:r>
              <a:rPr lang="de-DE" sz="1200" b="0" dirty="0">
                <a:solidFill>
                  <a:schemeClr val="tx1"/>
                </a:solidFill>
                <a:effectLst/>
                <a:latin typeface="+mn-lt"/>
              </a:rPr>
              <a:t>.</a:t>
            </a:r>
            <a:r>
              <a:rPr lang="de-DE" sz="1200" b="0" dirty="0">
                <a:solidFill>
                  <a:srgbClr val="646363"/>
                </a:solidFill>
                <a:effectLst/>
                <a:latin typeface="+mn-lt"/>
              </a:rPr>
              <a:t> </a:t>
            </a:r>
            <a:r>
              <a:rPr lang="de-DE" sz="1200" b="0" dirty="0">
                <a:solidFill>
                  <a:schemeClr val="tx1"/>
                </a:solidFill>
                <a:effectLst/>
                <a:latin typeface="+mn-lt"/>
              </a:rPr>
              <a:t>Web. 7. Februar 2020.</a:t>
            </a:r>
            <a:br>
              <a:rPr lang="de-DE" sz="1200" b="1" dirty="0">
                <a:solidFill>
                  <a:schemeClr val="tx1"/>
                </a:solidFill>
                <a:effectLst/>
                <a:latin typeface="+mn-lt"/>
              </a:rPr>
            </a:br>
            <a:endParaRPr lang="de-DE" sz="1200" dirty="0">
              <a:solidFill>
                <a:schemeClr val="tx1"/>
              </a:solidFill>
              <a:latin typeface="+mn-lt"/>
            </a:endParaRPr>
          </a:p>
          <a:p>
            <a:r>
              <a:rPr lang="de-DE" sz="1200" dirty="0">
                <a:solidFill>
                  <a:schemeClr val="tx1"/>
                </a:solidFill>
                <a:latin typeface="+mn-lt"/>
              </a:rPr>
              <a:t>An dieser Stelle könnte die </a:t>
            </a:r>
            <a:r>
              <a:rPr lang="de-DE" sz="1200" b="1" dirty="0">
                <a:solidFill>
                  <a:schemeClr val="tx1"/>
                </a:solidFill>
                <a:latin typeface="+mn-lt"/>
              </a:rPr>
              <a:t>Metaplantechnik</a:t>
            </a:r>
            <a:r>
              <a:rPr lang="de-DE" sz="1200" dirty="0">
                <a:solidFill>
                  <a:schemeClr val="tx1"/>
                </a:solidFill>
                <a:latin typeface="+mn-lt"/>
              </a:rPr>
              <a:t> angewandt werden:</a:t>
            </a:r>
          </a:p>
          <a:p>
            <a:endParaRPr lang="de-DE" sz="1200" dirty="0">
              <a:solidFill>
                <a:schemeClr val="tx1"/>
              </a:solidFill>
              <a:latin typeface="+mn-lt"/>
            </a:endParaRPr>
          </a:p>
          <a:p>
            <a:r>
              <a:rPr lang="de-DE" sz="1200" i="1" dirty="0">
                <a:solidFill>
                  <a:schemeClr val="tx1"/>
                </a:solidFill>
                <a:latin typeface="+mn-lt"/>
              </a:rPr>
              <a:t>Welche Erfahrungen haben Sie bereits mit Fachkräftesicherung gemacht? Wie schätzen Sie die Fachkräftesituation in Deutschland ein? Welche Wege der Fachkräftesicherung gibt es Ihrer Ansicht nach? Notieren Sie auf den vorliegenden Karten stichpunktartig und heften Sie diese anschließend an die Pinnwand.</a:t>
            </a:r>
          </a:p>
          <a:p>
            <a:endParaRPr lang="de-DE" sz="1200" b="1" dirty="0">
              <a:solidFill>
                <a:schemeClr val="tx1"/>
              </a:solidFill>
              <a:latin typeface="+mn-lt"/>
            </a:endParaRPr>
          </a:p>
          <a:p>
            <a:r>
              <a:rPr lang="de-DE" sz="1200" b="1" dirty="0">
                <a:solidFill>
                  <a:schemeClr val="tx1"/>
                </a:solidFill>
                <a:latin typeface="+mn-lt"/>
              </a:rPr>
              <a:t>Wichtig:</a:t>
            </a:r>
            <a:r>
              <a:rPr lang="de-DE" sz="1200" dirty="0">
                <a:solidFill>
                  <a:schemeClr val="tx1"/>
                </a:solidFill>
                <a:latin typeface="+mn-lt"/>
              </a:rPr>
              <a:t> Sollten Sie ich an dieser Stelle für die Metaplantechnik entscheiden, darf der Inhalt dieser Folie erst nach Abschluss der Methode aufgerufen und gezeigt werden.</a:t>
            </a:r>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10</a:t>
            </a:fld>
            <a:endParaRPr lang="de-DE"/>
          </a:p>
        </p:txBody>
      </p:sp>
    </p:spTree>
    <p:extLst>
      <p:ext uri="{BB962C8B-B14F-4D97-AF65-F5344CB8AC3E}">
        <p14:creationId xmlns:p14="http://schemas.microsoft.com/office/powerpoint/2010/main" val="448880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solidFill>
                  <a:schemeClr val="tx1"/>
                </a:solidFill>
                <a:latin typeface="+mn-lt"/>
              </a:rPr>
              <a:t>Quelle: https://www.unternehmen-berufsanerkennung.de/das-projekt/berufsanerkennung</a:t>
            </a:r>
          </a:p>
          <a:p>
            <a:endParaRPr lang="de-DE" sz="1200" dirty="0">
              <a:solidFill>
                <a:schemeClr val="tx1"/>
              </a:solidFill>
              <a:latin typeface="+mn-lt"/>
            </a:endParaRPr>
          </a:p>
          <a:p>
            <a:r>
              <a:rPr lang="de-DE" sz="1200" dirty="0">
                <a:solidFill>
                  <a:schemeClr val="tx1"/>
                </a:solidFill>
                <a:latin typeface="+mn-lt"/>
              </a:rPr>
              <a:t>Ein</a:t>
            </a:r>
            <a:r>
              <a:rPr lang="de-DE" sz="1200" b="1" dirty="0">
                <a:solidFill>
                  <a:schemeClr val="tx1"/>
                </a:solidFill>
                <a:latin typeface="+mn-lt"/>
              </a:rPr>
              <a:t> offizielles und rechtssicheres Verfahren,</a:t>
            </a:r>
            <a:r>
              <a:rPr lang="de-DE" sz="1200" dirty="0">
                <a:solidFill>
                  <a:schemeClr val="tx1"/>
                </a:solidFill>
                <a:latin typeface="+mn-lt"/>
              </a:rPr>
              <a:t> das feststellt, wie groß die Übereinstimmung der ausländischen Qualifikation mit dem vergleichbaren deutschen Abschluss (Referenzberuf) ist.</a:t>
            </a:r>
          </a:p>
          <a:p>
            <a:endParaRPr lang="de-DE" sz="1200" dirty="0">
              <a:solidFill>
                <a:schemeClr val="tx1"/>
              </a:solidFill>
              <a:latin typeface="+mn-lt"/>
            </a:endParaRPr>
          </a:p>
          <a:p>
            <a:r>
              <a:rPr lang="de-DE" sz="1200" dirty="0">
                <a:solidFill>
                  <a:schemeClr val="tx1"/>
                </a:solidFill>
                <a:latin typeface="+mn-lt"/>
              </a:rPr>
              <a:t>Am Ende steht der </a:t>
            </a:r>
            <a:r>
              <a:rPr lang="de-DE" sz="1200" b="1" dirty="0">
                <a:solidFill>
                  <a:schemeClr val="tx1"/>
                </a:solidFill>
                <a:latin typeface="+mn-lt"/>
              </a:rPr>
              <a:t>Anerkennungsbescheid,</a:t>
            </a:r>
            <a:r>
              <a:rPr lang="de-DE" sz="1200" dirty="0">
                <a:solidFill>
                  <a:schemeClr val="tx1"/>
                </a:solidFill>
                <a:latin typeface="+mn-lt"/>
              </a:rPr>
              <a:t> der die Ergebnisse der Bewertung übersichtlich und in deutscher Sprache darstellt.</a:t>
            </a:r>
          </a:p>
          <a:p>
            <a:endParaRPr lang="de-DE" sz="1200" dirty="0">
              <a:solidFill>
                <a:schemeClr val="tx1"/>
              </a:solidFill>
              <a:latin typeface="+mn-lt"/>
            </a:endParaRPr>
          </a:p>
          <a:p>
            <a:r>
              <a:rPr lang="de-DE" sz="1200" dirty="0">
                <a:solidFill>
                  <a:schemeClr val="tx1"/>
                </a:solidFill>
                <a:latin typeface="+mn-lt"/>
              </a:rPr>
              <a:t>Betriebe können zuverlässig einschätzen, welche Qualifikationen mit dem ausländischen Berufsabschluss verbunden sind und an welchen Stellen möglicherweise eine </a:t>
            </a:r>
            <a:r>
              <a:rPr lang="de-DE" sz="1200" b="1" dirty="0">
                <a:solidFill>
                  <a:schemeClr val="tx1"/>
                </a:solidFill>
                <a:latin typeface="+mn-lt"/>
              </a:rPr>
              <a:t>Anpassungsqualifizierung</a:t>
            </a:r>
            <a:r>
              <a:rPr lang="de-DE" sz="1200" dirty="0">
                <a:solidFill>
                  <a:schemeClr val="tx1"/>
                </a:solidFill>
                <a:latin typeface="+mn-lt"/>
              </a:rPr>
              <a:t> nötig ist.</a:t>
            </a:r>
          </a:p>
          <a:p>
            <a:endParaRPr lang="de-DE" dirty="0"/>
          </a:p>
          <a:p>
            <a:r>
              <a:rPr lang="de-DE" sz="1200" dirty="0">
                <a:solidFill>
                  <a:schemeClr val="tx1"/>
                </a:solidFill>
                <a:latin typeface="+mn-lt"/>
              </a:rPr>
              <a:t>Rechtliche Grundlage ist das „</a:t>
            </a:r>
            <a:r>
              <a:rPr lang="de-DE" sz="1200" dirty="0">
                <a:latin typeface="+mn-lt"/>
                <a:hlinkClick r:id="rId3"/>
              </a:rPr>
              <a:t>Gesetz über die Feststellung der Gleichwertigkeit von Berufsqualifikationen</a:t>
            </a:r>
            <a:r>
              <a:rPr lang="de-DE" sz="1200" dirty="0">
                <a:solidFill>
                  <a:schemeClr val="tx1"/>
                </a:solidFill>
                <a:latin typeface="+mn-lt"/>
              </a:rPr>
              <a:t>“, kurz: </a:t>
            </a:r>
            <a:r>
              <a:rPr lang="de-DE" sz="1200" b="1" dirty="0">
                <a:solidFill>
                  <a:schemeClr val="tx1"/>
                </a:solidFill>
                <a:latin typeface="+mn-lt"/>
              </a:rPr>
              <a:t>BQFG</a:t>
            </a:r>
            <a:r>
              <a:rPr lang="de-DE" sz="1200" dirty="0">
                <a:solidFill>
                  <a:schemeClr val="tx1"/>
                </a:solidFill>
                <a:latin typeface="+mn-lt"/>
              </a:rPr>
              <a:t> (am 1. April 2012 in Kraft getreten) </a:t>
            </a:r>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11</a:t>
            </a:fld>
            <a:endParaRPr lang="de-DE"/>
          </a:p>
        </p:txBody>
      </p:sp>
    </p:spTree>
    <p:extLst>
      <p:ext uri="{BB962C8B-B14F-4D97-AF65-F5344CB8AC3E}">
        <p14:creationId xmlns:p14="http://schemas.microsoft.com/office/powerpoint/2010/main" val="3630886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rPr>
              <a:t>Quelle: Broschüre „Anerkennung ausländischer Berufsabschlüsse </a:t>
            </a:r>
            <a:r>
              <a:rPr lang="de-DE" sz="1200" dirty="0">
                <a:solidFill>
                  <a:schemeClr val="tx1"/>
                </a:solidFill>
                <a:latin typeface="+mn-lt"/>
                <a:sym typeface="Symbol" panose="05050102010706020507" pitchFamily="18" charset="2"/>
              </a:rPr>
              <a:t> </a:t>
            </a:r>
            <a:r>
              <a:rPr lang="de-DE" sz="1200" dirty="0">
                <a:solidFill>
                  <a:schemeClr val="tx1"/>
                </a:solidFill>
                <a:latin typeface="+mn-lt"/>
              </a:rPr>
              <a:t>Fragen und Antworten │ Für HWK-Betriebe“, https://www.unternehmen-berufsanerkennung.de/angebote/medien-hilfen#1</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rPr>
              <a:t>Beispiele zu den genannten Punkten zur ggf. mündlichen Erläuterung: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rPr>
              <a:t>… Mitarbeitende zu finden </a:t>
            </a:r>
            <a:r>
              <a:rPr lang="de-DE" sz="1200" dirty="0">
                <a:solidFill>
                  <a:schemeClr val="tx1"/>
                </a:solidFill>
                <a:latin typeface="+mn-lt"/>
                <a:sym typeface="Wingdings" panose="05000000000000000000" pitchFamily="2" charset="2"/>
              </a:rPr>
              <a:t> Berufsanerkennung als weiteres wertvolles Mittel zur Fachkräftesicherung; vereinfacht </a:t>
            </a:r>
            <a:r>
              <a:rPr lang="de-DE" sz="1200" kern="1200" dirty="0">
                <a:solidFill>
                  <a:schemeClr val="tx1"/>
                </a:solidFill>
                <a:effectLst/>
                <a:latin typeface="+mn-lt"/>
                <a:ea typeface="+mn-ea"/>
                <a:cs typeface="+mn-cs"/>
              </a:rPr>
              <a:t>Bewerbungs- und Einstellungsprozess von Personen mit im Ausland erworbenen Berufsabschluss (mithilfe des Bescheids können Betriebe Ausbildungsinhalte und -qualität der Bewerbenden besser einschätzen)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tx1"/>
              </a:solidFill>
              <a:latin typeface="+mn-lt"/>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sym typeface="Wingdings" panose="05000000000000000000" pitchFamily="2" charset="2"/>
              </a:rPr>
              <a:t>… attraktive Entwicklungsmöglichkeiten anbieten zu können  Betriebe können ihre Mitarbeitenden fördern und die Chance geben, aufzusteigen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sym typeface="Wingdings" panose="05000000000000000000" pitchFamily="2" charset="2"/>
              </a:rPr>
              <a:t>… unentdeckte Potenziale in der Belegschaft entdecken und heben zu können  </a:t>
            </a:r>
            <a:r>
              <a:rPr lang="de-DE" sz="1200" kern="1200" dirty="0">
                <a:solidFill>
                  <a:schemeClr val="tx1"/>
                </a:solidFill>
                <a:effectLst/>
                <a:latin typeface="+mn-lt"/>
                <a:ea typeface="+mn-ea"/>
                <a:cs typeface="+mn-cs"/>
              </a:rPr>
              <a:t>Berufsanerkennung verschafft Betrieben ein transparentes Bild der Fähigkeiten, Fertigkeiten und Kenntnisse von Fachkräften mit einem ausländischen Berufsabschluss und hilft so, das Personal qualifikationsgerecht einzusetzen.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sym typeface="Wingdings" panose="05000000000000000000" pitchFamily="2" charset="2"/>
              </a:rPr>
              <a:t>… Mitarbeitende zu binden  betriebliche </a:t>
            </a:r>
            <a:r>
              <a:rPr lang="de-DE" sz="1200" kern="1200" dirty="0">
                <a:solidFill>
                  <a:schemeClr val="tx1"/>
                </a:solidFill>
                <a:effectLst/>
                <a:latin typeface="+mn-lt"/>
                <a:ea typeface="+mn-ea"/>
                <a:cs typeface="+mn-cs"/>
              </a:rPr>
              <a:t>Initiative zur Aufnahme bzw. Unterstützung von Berufsanerkennungsverfahren signalisiert hohe Wertschätzung des Personals; ein wertschätzendes Arbeitsumfeld fördert wiederum Motivation und Loyalität der Mitarbeitenden und bindet diese an den Betrieb</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sym typeface="Wingdings" panose="05000000000000000000" pitchFamily="2" charset="2"/>
              </a:rPr>
              <a:t>… Beschäftigte generell gezielt weiterbilden zu können  </a:t>
            </a:r>
            <a:r>
              <a:rPr lang="de-DE" sz="1200" kern="1200" dirty="0">
                <a:solidFill>
                  <a:schemeClr val="tx1"/>
                </a:solidFill>
                <a:effectLst/>
                <a:latin typeface="+mn-lt"/>
                <a:ea typeface="+mn-ea"/>
                <a:cs typeface="+mn-cs"/>
                <a:sym typeface="Wingdings" panose="05000000000000000000" pitchFamily="2" charset="2"/>
              </a:rPr>
              <a:t>Anerkennungsbescheid liefert </a:t>
            </a:r>
            <a:r>
              <a:rPr lang="de-DE" sz="1200" kern="1200" dirty="0">
                <a:solidFill>
                  <a:schemeClr val="tx1"/>
                </a:solidFill>
                <a:effectLst/>
                <a:latin typeface="+mn-lt"/>
                <a:ea typeface="+mn-ea"/>
                <a:cs typeface="+mn-cs"/>
              </a:rPr>
              <a:t>gute Grundlage, um individuellen Weiterbildungsbedarf zu identifizieren und passgenaue Weiterbildungsangebote zusammenzustellen</a:t>
            </a:r>
            <a:endParaRPr lang="de-DE" sz="1200" dirty="0">
              <a:solidFill>
                <a:schemeClr val="tx1"/>
              </a:solidFill>
              <a:latin typeface="+mn-lt"/>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sym typeface="Wingdings" panose="05000000000000000000" pitchFamily="2" charset="2"/>
              </a:rPr>
              <a:t>… Qualitätsstandards zu sichern  </a:t>
            </a:r>
            <a:r>
              <a:rPr lang="de-DE" sz="1200" kern="1200" dirty="0">
                <a:solidFill>
                  <a:schemeClr val="tx1"/>
                </a:solidFill>
                <a:effectLst/>
                <a:latin typeface="+mn-lt"/>
                <a:ea typeface="+mn-ea"/>
                <a:cs typeface="+mn-cs"/>
              </a:rPr>
              <a:t>Unterstützung der Mitarbeitenden fördert ein gutes Betriebs-Image (z. B. für den Gewinn von Nachwuchskräften, Aufträgen und Kundschaft); Anspruch, mit gut ausgebildeten Fachkräften zu arbeiten und sich Transparenz über deren Qualifikationen zu schaffen als ausgezeichnetes Qualitätsmerkmal und Aushängeschild für Betriebe</a:t>
            </a:r>
          </a:p>
          <a:p>
            <a:endParaRPr lang="de-DE" dirty="0"/>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12</a:t>
            </a:fld>
            <a:endParaRPr lang="de-DE"/>
          </a:p>
        </p:txBody>
      </p:sp>
    </p:spTree>
    <p:extLst>
      <p:ext uri="{BB962C8B-B14F-4D97-AF65-F5344CB8AC3E}">
        <p14:creationId xmlns:p14="http://schemas.microsoft.com/office/powerpoint/2010/main" val="2436494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rPr>
              <a:t>Quelle: </a:t>
            </a:r>
            <a:r>
              <a:rPr lang="de-DE" altLang="de-DE" sz="1200" dirty="0">
                <a:solidFill>
                  <a:schemeClr val="tx1"/>
                </a:solidFill>
                <a:latin typeface="+mn-lt"/>
              </a:rPr>
              <a:t>Film-Mediathek unter https://www.unternehmen-berufsanerkennung.de/angebote/medien-hilfen#3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rPr>
              <a:t>Film zeigen </a:t>
            </a:r>
            <a:r>
              <a:rPr lang="de-DE" sz="1200" b="1" dirty="0">
                <a:solidFill>
                  <a:schemeClr val="tx1"/>
                </a:solidFill>
                <a:latin typeface="+mn-lt"/>
              </a:rPr>
              <a:t>bis max. </a:t>
            </a:r>
            <a:r>
              <a:rPr lang="de-DE" sz="1200" b="1">
                <a:solidFill>
                  <a:schemeClr val="tx1"/>
                </a:solidFill>
                <a:latin typeface="+mn-lt"/>
              </a:rPr>
              <a:t>Minute 02:07.</a:t>
            </a:r>
            <a:endParaRPr lang="de-DE" sz="1200" b="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solidFill>
                  <a:schemeClr val="tx1"/>
                </a:solidFill>
                <a:latin typeface="+mn-lt"/>
              </a:rPr>
              <a:t>Wichtig:</a:t>
            </a:r>
            <a:r>
              <a:rPr lang="de-DE" sz="1200" dirty="0">
                <a:solidFill>
                  <a:schemeClr val="tx1"/>
                </a:solidFill>
                <a:latin typeface="+mn-lt"/>
              </a:rPr>
              <a:t> Film kann nur abgespielt werden, solange eine funktionierende Internetverbindung besteht. Die Moderation übernimmt das Abspielen des Videofilms am besten selbst. Sollte es Schallgeräusche geben (ist oft der Fall, wenn keine Kopfhörer verwendet werden), die eigene Lautstärke auf Null stellen, solange der Film läuft.</a:t>
            </a:r>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13</a:t>
            </a:fld>
            <a:endParaRPr lang="de-DE"/>
          </a:p>
        </p:txBody>
      </p:sp>
    </p:spTree>
    <p:extLst>
      <p:ext uri="{BB962C8B-B14F-4D97-AF65-F5344CB8AC3E}">
        <p14:creationId xmlns:p14="http://schemas.microsoft.com/office/powerpoint/2010/main" val="2516660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rPr>
              <a:t>Quelle: https://www.unternehmen-berufsanerkennung.de/das-projekt/berufsanerkennung bzw. Broschüre „Anerkennung ausländischer Berufsabschlüsse </a:t>
            </a:r>
            <a:r>
              <a:rPr lang="de-DE" sz="1200" dirty="0">
                <a:solidFill>
                  <a:schemeClr val="tx1"/>
                </a:solidFill>
                <a:latin typeface="+mn-lt"/>
                <a:sym typeface="Symbol" panose="05050102010706020507" pitchFamily="18" charset="2"/>
              </a:rPr>
              <a:t> </a:t>
            </a:r>
            <a:r>
              <a:rPr lang="de-DE" sz="1200" dirty="0">
                <a:solidFill>
                  <a:schemeClr val="tx1"/>
                </a:solidFill>
                <a:latin typeface="+mn-lt"/>
              </a:rPr>
              <a:t>Fragen und Antworten │ Für HWK-Betriebe“, https://www.unternehmen-berufsanerkennung.de/angebote/medien-hilfen#1</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rPr>
              <a:t>Im </a:t>
            </a:r>
            <a:r>
              <a:rPr lang="de-DE" sz="1200" b="1" dirty="0">
                <a:solidFill>
                  <a:schemeClr val="tx1"/>
                </a:solidFill>
                <a:latin typeface="+mn-lt"/>
              </a:rPr>
              <a:t>ersten Schritt </a:t>
            </a:r>
            <a:r>
              <a:rPr lang="de-DE" sz="1200" dirty="0">
                <a:solidFill>
                  <a:schemeClr val="tx1"/>
                </a:solidFill>
                <a:latin typeface="+mn-lt"/>
              </a:rPr>
              <a:t>informiert die Anerkennungsberatung der örtlichen Handwerkskammer darüber, ob und wie das Verfahren abläuft, klärt mit der anerkennungsinteressierten Person, mit welchem Referenzberuf eine Vergleichsprüfung sinnvoll ist, welche Unterlagen einzureichen sind und mit welchen Kosten gerechnet werden muss.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rPr>
              <a:t>Im </a:t>
            </a:r>
            <a:r>
              <a:rPr lang="de-DE" sz="1200" b="1" dirty="0">
                <a:solidFill>
                  <a:schemeClr val="tx1"/>
                </a:solidFill>
                <a:latin typeface="+mn-lt"/>
              </a:rPr>
              <a:t>zweiten Schritt </a:t>
            </a:r>
            <a:r>
              <a:rPr lang="de-DE" sz="1200" dirty="0">
                <a:solidFill>
                  <a:schemeClr val="tx1"/>
                </a:solidFill>
                <a:latin typeface="+mn-lt"/>
              </a:rPr>
              <a:t>müssen alle erforderlichen Dokumente und Nachweise von der antragstellenden Person zusammengetragen und – zusammen mit einem Antragsformular – an die Handwerkskammer übersendet werden.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rPr>
              <a:t>Im </a:t>
            </a:r>
            <a:r>
              <a:rPr lang="de-DE" sz="1200" b="1" dirty="0">
                <a:solidFill>
                  <a:schemeClr val="tx1"/>
                </a:solidFill>
                <a:latin typeface="+mn-lt"/>
              </a:rPr>
              <a:t>dritten Schritt </a:t>
            </a:r>
            <a:r>
              <a:rPr lang="de-DE" sz="1200" dirty="0">
                <a:solidFill>
                  <a:schemeClr val="tx1"/>
                </a:solidFill>
                <a:latin typeface="+mn-lt"/>
              </a:rPr>
              <a:t>findet dann das Gleichwertigkeitsfeststellungsverfahren statt, indem der Antrag von der Handwerkskammer bearbeitet wird.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rPr>
              <a:t>Ist die Prüfung abgeschlossen, wird im </a:t>
            </a:r>
            <a:r>
              <a:rPr lang="de-DE" sz="1200" b="1" dirty="0">
                <a:solidFill>
                  <a:schemeClr val="tx1"/>
                </a:solidFill>
                <a:latin typeface="+mn-lt"/>
              </a:rPr>
              <a:t>vierten Schritt </a:t>
            </a:r>
            <a:r>
              <a:rPr lang="de-DE" sz="1200" dirty="0">
                <a:solidFill>
                  <a:schemeClr val="tx1"/>
                </a:solidFill>
                <a:latin typeface="+mn-lt"/>
              </a:rPr>
              <a:t>der Bescheid ausgestellt und an die antragstellende Person verschickt. Die möglichen Ergebnisse lauten „voll gleichwertig“, „teilweise gleichwertig“ und in seltenen Fällen auch „nicht gleichwertig“ mit dem deutschen Referenzberuf.</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solidFill>
                  <a:schemeClr val="tx1"/>
                </a:solidFill>
                <a:latin typeface="+mn-lt"/>
              </a:rPr>
              <a:t>Hinweis:</a:t>
            </a:r>
            <a:r>
              <a:rPr lang="de-DE" sz="1200" dirty="0">
                <a:solidFill>
                  <a:schemeClr val="tx1"/>
                </a:solidFill>
                <a:latin typeface="+mn-lt"/>
              </a:rPr>
              <a:t> Sollte es dazu kommen, dass wichtige Unterlagen wie Zeugnisse o. ä. nicht (mehr) vorhanden sind, gibt es die Möglichkeit, mithilfe der </a:t>
            </a:r>
            <a:r>
              <a:rPr lang="de-DE" sz="1200" b="1" dirty="0">
                <a:solidFill>
                  <a:schemeClr val="tx1"/>
                </a:solidFill>
                <a:latin typeface="+mn-lt"/>
              </a:rPr>
              <a:t>Qualifikationsanalyse</a:t>
            </a:r>
            <a:r>
              <a:rPr lang="de-DE" sz="1200" dirty="0">
                <a:solidFill>
                  <a:schemeClr val="tx1"/>
                </a:solidFill>
                <a:latin typeface="+mn-lt"/>
              </a:rPr>
              <a:t> die ausländische Qualifikation praktisch nachzuweisen.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rPr>
              <a:t>Bei dem Ergebnis „teilweise gleichwertig“ besteht wiederum die Möglichkeit mithilfe einer sogenannten </a:t>
            </a:r>
            <a:r>
              <a:rPr lang="de-DE" sz="1200" b="1" dirty="0">
                <a:solidFill>
                  <a:schemeClr val="tx1"/>
                </a:solidFill>
                <a:latin typeface="+mn-lt"/>
              </a:rPr>
              <a:t>Anpassungsqualifizierung</a:t>
            </a:r>
            <a:r>
              <a:rPr lang="de-DE" sz="1200" dirty="0">
                <a:solidFill>
                  <a:schemeClr val="tx1"/>
                </a:solidFill>
                <a:latin typeface="+mn-lt"/>
              </a:rPr>
              <a:t> die im Bescheid ausgewiesenen vorhandenen Defizite auszugleichen, um in einem Anschlussverfahren die volle Gleichwertigkeit erlangen zu können.</a:t>
            </a:r>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14</a:t>
            </a:fld>
            <a:endParaRPr lang="de-DE"/>
          </a:p>
        </p:txBody>
      </p:sp>
    </p:spTree>
    <p:extLst>
      <p:ext uri="{BB962C8B-B14F-4D97-AF65-F5344CB8AC3E}">
        <p14:creationId xmlns:p14="http://schemas.microsoft.com/office/powerpoint/2010/main" val="4203287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1200" dirty="0">
                <a:solidFill>
                  <a:schemeClr val="tx1"/>
                </a:solidFill>
                <a:latin typeface="+mn-lt"/>
              </a:rPr>
              <a:t>Quelle: Film-Mediathek unter https://www.unternehmen-berufsanerkennung.de/angebote/medien-hilfen#3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solidFill>
                  <a:schemeClr val="tx1"/>
                </a:solidFill>
                <a:latin typeface="+mn-lt"/>
              </a:rPr>
              <a:t>Wichtig:</a:t>
            </a:r>
            <a:r>
              <a:rPr lang="de-DE" sz="1200" dirty="0">
                <a:solidFill>
                  <a:schemeClr val="tx1"/>
                </a:solidFill>
                <a:latin typeface="+mn-lt"/>
              </a:rPr>
              <a:t> Film kann nur abgespielt werden, solange eine funktionierende Internetverbindung besteht. Die Moderation übernimmt das Abspielen des Videofilms am besten selbst. Sollte es Schallgeräusche geben (ist oft der Fall, wenn keine Kopfhörer verwendet werden), die eigene Lautstärke auf Null stellen, solange der Film läuft.</a:t>
            </a:r>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15</a:t>
            </a:fld>
            <a:endParaRPr lang="de-DE"/>
          </a:p>
        </p:txBody>
      </p:sp>
    </p:spTree>
    <p:extLst>
      <p:ext uri="{BB962C8B-B14F-4D97-AF65-F5344CB8AC3E}">
        <p14:creationId xmlns:p14="http://schemas.microsoft.com/office/powerpoint/2010/main" val="117859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rPr>
              <a:t>Quelle: https://www.unternehmen-berufsanerkennung.de/das-projekt/berufsanerkennung bzw. Broschüre „Anerkennung ausländischer Berufsabschlüsse </a:t>
            </a:r>
            <a:r>
              <a:rPr lang="de-DE" sz="1200" dirty="0">
                <a:solidFill>
                  <a:schemeClr val="tx1"/>
                </a:solidFill>
                <a:latin typeface="+mn-lt"/>
                <a:sym typeface="Symbol" panose="05050102010706020507" pitchFamily="18" charset="2"/>
              </a:rPr>
              <a:t> </a:t>
            </a:r>
            <a:r>
              <a:rPr lang="de-DE" sz="1200" dirty="0">
                <a:solidFill>
                  <a:schemeClr val="tx1"/>
                </a:solidFill>
                <a:latin typeface="+mn-lt"/>
              </a:rPr>
              <a:t>Fragen und Antworten │ Für HWK-Betriebe“, https://www.unternehmen-berufsanerkennung.de/angebote/medien-hilfen#1</a:t>
            </a:r>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16</a:t>
            </a:fld>
            <a:endParaRPr lang="de-DE"/>
          </a:p>
        </p:txBody>
      </p:sp>
    </p:spTree>
    <p:extLst>
      <p:ext uri="{BB962C8B-B14F-4D97-AF65-F5344CB8AC3E}">
        <p14:creationId xmlns:p14="http://schemas.microsoft.com/office/powerpoint/2010/main" val="2337845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rPr>
              <a:t>Quelle: https://www.unternehmen-berufsanerkennung.de/das-projekt/berufsanerkennung bzw. Broschüre „Anerkennung ausländischer Berufsabschlüsse </a:t>
            </a:r>
            <a:r>
              <a:rPr lang="de-DE" sz="1200" dirty="0">
                <a:solidFill>
                  <a:schemeClr val="tx1"/>
                </a:solidFill>
                <a:latin typeface="+mn-lt"/>
                <a:sym typeface="Symbol" panose="05050102010706020507" pitchFamily="18" charset="2"/>
              </a:rPr>
              <a:t> </a:t>
            </a:r>
            <a:r>
              <a:rPr lang="de-DE" sz="1200" dirty="0">
                <a:solidFill>
                  <a:schemeClr val="tx1"/>
                </a:solidFill>
                <a:latin typeface="+mn-lt"/>
              </a:rPr>
              <a:t>Fragen und Antworten │ Für HWK-Betriebe“, https://www.unternehmen-berufsanerkennung.de/angebote/medien-hilfen#1</a:t>
            </a:r>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17</a:t>
            </a:fld>
            <a:endParaRPr lang="de-DE"/>
          </a:p>
        </p:txBody>
      </p:sp>
    </p:spTree>
    <p:extLst>
      <p:ext uri="{BB962C8B-B14F-4D97-AF65-F5344CB8AC3E}">
        <p14:creationId xmlns:p14="http://schemas.microsoft.com/office/powerpoint/2010/main" val="2527115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rPr>
              <a:t>Beispiele zu den genannten Punkten zur ggf. mündlichen Erläuterung:</a:t>
            </a:r>
          </a:p>
          <a:p>
            <a:endParaRPr lang="de-DE" sz="1200" dirty="0">
              <a:solidFill>
                <a:schemeClr val="tx1"/>
              </a:solidFill>
              <a:latin typeface="+mn-lt"/>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rPr>
              <a:t>Unkenntnis über das Anerkennungsverfahren gerade bei Betrieben oft noch groß </a:t>
            </a:r>
            <a:r>
              <a:rPr lang="de-DE" sz="1200" dirty="0">
                <a:solidFill>
                  <a:schemeClr val="tx1"/>
                </a:solidFill>
                <a:latin typeface="+mn-lt"/>
                <a:sym typeface="Wingdings" panose="05000000000000000000" pitchFamily="2" charset="2"/>
              </a:rPr>
              <a:t> z. B. Verfahren (als Mittel zur Fachkräftesicherung) nicht bekannt oder es besteht trotz des offiziellen Bescheids Sorge bzgl. der Übertragbarkeit von Abschlüssen und Qualifikationen</a:t>
            </a:r>
          </a:p>
          <a:p>
            <a:endParaRPr lang="de-DE" sz="1200" dirty="0">
              <a:solidFill>
                <a:schemeClr val="tx1"/>
              </a:solidFill>
              <a:latin typeface="+mn-lt"/>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rPr>
              <a:t>Kosten und Finanzierungsmöglichkeiten </a:t>
            </a:r>
            <a:r>
              <a:rPr lang="de-DE" sz="1200" dirty="0">
                <a:solidFill>
                  <a:schemeClr val="tx1"/>
                </a:solidFill>
                <a:latin typeface="+mn-lt"/>
                <a:sym typeface="Wingdings" panose="05000000000000000000" pitchFamily="2" charset="2"/>
              </a:rPr>
              <a:t> z. B. bei Ausfallzeiten der Mitarbeitenden aufgrund einer überbetrieblichen Qualifizierungsmaßnahme</a:t>
            </a:r>
          </a:p>
          <a:p>
            <a:endParaRPr lang="de-DE" sz="1200" dirty="0">
              <a:solidFill>
                <a:schemeClr val="tx1"/>
              </a:solidFill>
              <a:latin typeface="+mn-lt"/>
              <a:sym typeface="Wingdings" panose="05000000000000000000" pitchFamily="2" charset="2"/>
            </a:endParaRPr>
          </a:p>
          <a:p>
            <a:r>
              <a:rPr lang="de-DE" sz="1200" dirty="0">
                <a:solidFill>
                  <a:schemeClr val="tx1"/>
                </a:solidFill>
                <a:latin typeface="+mn-lt"/>
              </a:rPr>
              <a:t>Bürokratischer Aufwand </a:t>
            </a:r>
            <a:r>
              <a:rPr lang="de-DE" sz="1200" dirty="0">
                <a:solidFill>
                  <a:schemeClr val="tx1"/>
                </a:solidFill>
                <a:latin typeface="+mn-lt"/>
                <a:sym typeface="Wingdings" panose="05000000000000000000" pitchFamily="2" charset="2"/>
              </a:rPr>
              <a:t> z. B. Unsicherheit bzgl. der Verfahrensdauer, Verzögerung durch etwaige Beschaffung und Übersetzung von Dokumenten und aufenthalts- und arbeitsrechtliche Fragen (Visum, Vertrag, Vergütung, Einsetzbarkeit im Betrieb, etc.). </a:t>
            </a:r>
            <a:r>
              <a:rPr lang="de-DE" sz="1200" dirty="0">
                <a:solidFill>
                  <a:schemeClr val="tx1"/>
                </a:solidFill>
                <a:effectLst/>
                <a:latin typeface="+mn-lt"/>
              </a:rPr>
              <a:t>Das Anerkennungsverfahren kann daher besonders für kleine Betriebe, die ggf. keine Personalabteilung haben und es „on top“ organisieren müssen, eine Herausforderung sein.</a:t>
            </a:r>
          </a:p>
          <a:p>
            <a:endParaRPr lang="de-DE" sz="1200" dirty="0">
              <a:solidFill>
                <a:schemeClr val="tx1"/>
              </a:solidFill>
              <a:latin typeface="+mn-lt"/>
              <a:sym typeface="Wingdings" panose="05000000000000000000" pitchFamily="2" charset="2"/>
            </a:endParaRPr>
          </a:p>
          <a:p>
            <a:r>
              <a:rPr lang="de-DE" sz="1200" dirty="0">
                <a:solidFill>
                  <a:schemeClr val="tx1"/>
                </a:solidFill>
                <a:latin typeface="+mn-lt"/>
                <a:sym typeface="Wingdings" panose="05000000000000000000" pitchFamily="2" charset="2"/>
              </a:rPr>
              <a:t>Bedenken von Seiten der Betriebe bzgl. eventuell fehlender (Fach-)Sprachkenntnisse und möglicher kultureller Unterschiede.</a:t>
            </a:r>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18</a:t>
            </a:fld>
            <a:endParaRPr lang="de-DE"/>
          </a:p>
        </p:txBody>
      </p:sp>
    </p:spTree>
    <p:extLst>
      <p:ext uri="{BB962C8B-B14F-4D97-AF65-F5344CB8AC3E}">
        <p14:creationId xmlns:p14="http://schemas.microsoft.com/office/powerpoint/2010/main" val="1744646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solidFill>
                  <a:schemeClr val="tx1"/>
                </a:solidFill>
                <a:latin typeface="+mn-lt"/>
                <a:sym typeface="Wingdings" panose="05000000000000000000" pitchFamily="2" charset="2"/>
              </a:rPr>
              <a:t>Anerkennungsberatung der jeweiligen Handwerkskammer  </a:t>
            </a:r>
            <a:r>
              <a:rPr lang="de-DE" sz="1200" dirty="0">
                <a:solidFill>
                  <a:schemeClr val="tx1"/>
                </a:solidFill>
                <a:effectLst/>
                <a:latin typeface="+mn-lt"/>
              </a:rPr>
              <a:t>Im Erstgespräch der Anerkennungsberatung der örtlichen Handwerkskammer können viele der offenen Fragen beantwortet werden. Je nach Bedarf bzw. Zuständigkeitsbereich verweist die Anerkennungsberatung auf entsprechende weitere Ansprechpersonen.</a:t>
            </a:r>
          </a:p>
          <a:p>
            <a:endParaRPr lang="de-DE" sz="1200" dirty="0">
              <a:solidFill>
                <a:schemeClr val="tx1"/>
              </a:solidFill>
              <a:latin typeface="+mn-lt"/>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sym typeface="Wingdings" panose="05000000000000000000" pitchFamily="2" charset="2"/>
              </a:rPr>
              <a:t>Finanzielle Unterstützung  </a:t>
            </a:r>
            <a:r>
              <a:rPr lang="de-DE" sz="1200" dirty="0">
                <a:solidFill>
                  <a:schemeClr val="tx1"/>
                </a:solidFill>
                <a:effectLst/>
                <a:latin typeface="+mn-lt"/>
              </a:rPr>
              <a:t>Im Zusammenhang mit der Berufsanerkennung gibt es verschiedene Maßnahmen, die bei der Finanzierung unterstützen, </a:t>
            </a:r>
            <a:r>
              <a:rPr lang="de-DE" sz="1200" dirty="0">
                <a:solidFill>
                  <a:schemeClr val="tx1"/>
                </a:solidFill>
                <a:latin typeface="+mn-lt"/>
                <a:sym typeface="Wingdings" panose="05000000000000000000" pitchFamily="2" charset="2"/>
              </a:rPr>
              <a:t>z. B. durch Anerkennungszuschuss des Bundes</a:t>
            </a:r>
            <a:r>
              <a:rPr lang="de-DE" sz="1200" dirty="0">
                <a:solidFill>
                  <a:schemeClr val="tx1"/>
                </a:solidFill>
                <a:effectLst/>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tx1"/>
              </a:solidFill>
              <a:latin typeface="+mn-lt"/>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sym typeface="Wingdings" panose="05000000000000000000" pitchFamily="2" charset="2"/>
              </a:rPr>
              <a:t>Integrations- oder Berufssprachkurse  </a:t>
            </a:r>
            <a:r>
              <a:rPr lang="de-DE" sz="1200" dirty="0">
                <a:solidFill>
                  <a:schemeClr val="tx1"/>
                </a:solidFill>
                <a:effectLst/>
                <a:latin typeface="+mn-lt"/>
              </a:rPr>
              <a:t>Das Bundesamt für Migration und Flüchtlinge (BAMF) bietet Integrations- und Berufssprachkurse an, die je nach Sprachlevel der jeweiligen Person besucht werden können.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tx1"/>
              </a:solidFill>
              <a:latin typeface="+mn-lt"/>
              <a:sym typeface="Wingdings" panose="05000000000000000000" pitchFamily="2" charset="2"/>
            </a:endParaRPr>
          </a:p>
          <a:p>
            <a:r>
              <a:rPr lang="de-DE" sz="1200" dirty="0">
                <a:solidFill>
                  <a:schemeClr val="tx1"/>
                </a:solidFill>
                <a:latin typeface="+mn-lt"/>
                <a:sym typeface="Wingdings" panose="05000000000000000000" pitchFamily="2" charset="2"/>
              </a:rPr>
              <a:t>Interkulturelle Kompetenz  </a:t>
            </a:r>
            <a:r>
              <a:rPr lang="de-DE" sz="1200" dirty="0">
                <a:solidFill>
                  <a:schemeClr val="tx1"/>
                </a:solidFill>
                <a:effectLst/>
                <a:latin typeface="+mn-lt"/>
              </a:rPr>
              <a:t>Die Fachstelle "Interkulturelle Kompetenzentwicklung und Antidiskriminierung" des Projekts Netzwerk Integration durch Qualifizierung, kurz: Netzwerk IQ, bietet Trainings und Beratungen an.</a:t>
            </a:r>
            <a:endParaRPr lang="de-DE" sz="1200" dirty="0">
              <a:solidFill>
                <a:schemeClr val="tx1"/>
              </a:solidFill>
              <a:latin typeface="+mn-lt"/>
              <a:sym typeface="Wingdings" panose="05000000000000000000" pitchFamily="2" charset="2"/>
            </a:endParaRPr>
          </a:p>
          <a:p>
            <a:endParaRPr lang="de-DE" sz="1200" dirty="0">
              <a:solidFill>
                <a:schemeClr val="tx1"/>
              </a:solidFill>
              <a:latin typeface="+mn-lt"/>
              <a:sym typeface="Wingdings" panose="05000000000000000000" pitchFamily="2" charset="2"/>
            </a:endParaRPr>
          </a:p>
          <a:p>
            <a:r>
              <a:rPr lang="de-DE" sz="1200" dirty="0">
                <a:solidFill>
                  <a:schemeClr val="tx1"/>
                </a:solidFill>
                <a:latin typeface="+mn-lt"/>
                <a:sym typeface="Wingdings" panose="05000000000000000000" pitchFamily="2" charset="2"/>
              </a:rPr>
              <a:t>Unterstützung durch Betriebslots*innen  </a:t>
            </a:r>
            <a:r>
              <a:rPr lang="de-DE" sz="1200" dirty="0">
                <a:solidFill>
                  <a:schemeClr val="tx1"/>
                </a:solidFill>
                <a:effectLst/>
                <a:latin typeface="+mn-lt"/>
              </a:rPr>
              <a:t>Die Betriebslots*innen des Projekts Unternehmen </a:t>
            </a:r>
            <a:r>
              <a:rPr lang="de-DE" sz="1200" dirty="0" err="1">
                <a:solidFill>
                  <a:schemeClr val="tx1"/>
                </a:solidFill>
                <a:effectLst/>
                <a:latin typeface="+mn-lt"/>
              </a:rPr>
              <a:t>Berufsanerkennung</a:t>
            </a:r>
            <a:r>
              <a:rPr lang="de-DE" sz="1200" baseline="30000" dirty="0" err="1">
                <a:solidFill>
                  <a:schemeClr val="tx1"/>
                </a:solidFill>
                <a:effectLst/>
                <a:latin typeface="+mn-lt"/>
              </a:rPr>
              <a:t>HWK</a:t>
            </a:r>
            <a:r>
              <a:rPr lang="de-DE" sz="1200" baseline="30000" dirty="0">
                <a:solidFill>
                  <a:schemeClr val="tx1"/>
                </a:solidFill>
                <a:effectLst/>
                <a:latin typeface="+mn-lt"/>
              </a:rPr>
              <a:t> </a:t>
            </a:r>
            <a:r>
              <a:rPr lang="de-DE" sz="1200" dirty="0">
                <a:solidFill>
                  <a:schemeClr val="tx1"/>
                </a:solidFill>
                <a:effectLst/>
                <a:latin typeface="+mn-lt"/>
              </a:rPr>
              <a:t>machen die Schnittstelle zwischen Betrieb und Handwerkskammer aus und unterstützen Ersteren bei der Durchführung der Berufsanerkennung. Das Angebot wird derzeit an den Handwerkskammern Berlin, Region Stuttgart sowie für München und Oberbayern erprobt.</a:t>
            </a:r>
            <a:endParaRPr lang="de-DE" sz="1200" dirty="0">
              <a:solidFill>
                <a:schemeClr val="tx1"/>
              </a:solidFill>
              <a:latin typeface="+mn-lt"/>
              <a:sym typeface="Wingdings" panose="05000000000000000000" pitchFamily="2" charset="2"/>
            </a:endParaRPr>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19</a:t>
            </a:fld>
            <a:endParaRPr lang="de-DE"/>
          </a:p>
        </p:txBody>
      </p:sp>
    </p:spTree>
    <p:extLst>
      <p:ext uri="{BB962C8B-B14F-4D97-AF65-F5344CB8AC3E}">
        <p14:creationId xmlns:p14="http://schemas.microsoft.com/office/powerpoint/2010/main" val="1625770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rPr>
              <a:t>Vorstellung der*des Referierenden (bitte passende Folie auswählen und entsprechend ergänzen).</a:t>
            </a:r>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2</a:t>
            </a:fld>
            <a:endParaRPr lang="de-DE"/>
          </a:p>
        </p:txBody>
      </p:sp>
    </p:spTree>
    <p:extLst>
      <p:ext uri="{BB962C8B-B14F-4D97-AF65-F5344CB8AC3E}">
        <p14:creationId xmlns:p14="http://schemas.microsoft.com/office/powerpoint/2010/main" val="1842416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dirty="0">
                <a:solidFill>
                  <a:schemeClr val="tx1"/>
                </a:solidFill>
                <a:effectLst/>
                <a:latin typeface="+mn-lt"/>
              </a:rPr>
              <a:t>Quellen:</a:t>
            </a:r>
            <a:endParaRPr lang="de-DE" sz="1200" b="0" dirty="0">
              <a:solidFill>
                <a:schemeClr val="tx1"/>
              </a:solidFill>
              <a:latin typeface="+mn-lt"/>
            </a:endParaRPr>
          </a:p>
          <a:p>
            <a:pPr marL="171450" indent="-171450">
              <a:buFont typeface="Calibri" panose="020F0502020204030204" pitchFamily="34" charset="0"/>
              <a:buChar char="-"/>
            </a:pPr>
            <a:r>
              <a:rPr lang="de-DE" sz="1200" b="0" dirty="0">
                <a:solidFill>
                  <a:schemeClr val="tx1"/>
                </a:solidFill>
                <a:effectLst/>
                <a:latin typeface="+mn-lt"/>
              </a:rPr>
              <a:t>Fragen und Antworten rund um das Fachkräfteeinwanderungsgesetz. Bundesministerium des Innern, für Bau und Heimat. </a:t>
            </a:r>
            <a:r>
              <a:rPr lang="de-DE" sz="1200" b="0" dirty="0">
                <a:effectLst/>
                <a:latin typeface="+mn-lt"/>
                <a:hlinkClick r:id="rId3"/>
              </a:rPr>
              <a:t>https://www.bmi.bund.de/SharedDocs/faqs/DE/themen/migration/fachkraefteeinwanderung/faqs-fachkraefteeinwanderungsgesetz.html</a:t>
            </a:r>
            <a:r>
              <a:rPr lang="de-DE" sz="1200" b="0" dirty="0">
                <a:solidFill>
                  <a:schemeClr val="tx1"/>
                </a:solidFill>
                <a:effectLst/>
                <a:latin typeface="+mn-lt"/>
              </a:rPr>
              <a:t>. Web. 12. November 2020.</a:t>
            </a:r>
            <a:endParaRPr lang="de-DE" sz="1200" b="0" dirty="0">
              <a:solidFill>
                <a:schemeClr val="tx1"/>
              </a:solidFill>
              <a:latin typeface="+mn-lt"/>
            </a:endParaRPr>
          </a:p>
          <a:p>
            <a:pPr marL="171450" indent="-171450">
              <a:buFont typeface="Calibri" panose="020F0502020204030204" pitchFamily="34" charset="0"/>
              <a:buChar char="-"/>
            </a:pPr>
            <a:r>
              <a:rPr lang="de-DE" sz="1200" b="0" dirty="0">
                <a:solidFill>
                  <a:schemeClr val="tx1"/>
                </a:solidFill>
                <a:effectLst/>
                <a:latin typeface="+mn-lt"/>
              </a:rPr>
              <a:t>Einwanderung von Fachkräften. Anerkennung in Deutschland. </a:t>
            </a:r>
            <a:r>
              <a:rPr lang="de-DE" sz="1200" b="0" dirty="0">
                <a:effectLst/>
                <a:latin typeface="+mn-lt"/>
                <a:hlinkClick r:id="rId4"/>
              </a:rPr>
              <a:t>https://www.anerkennung-in-deutschland.de/html/de/ag/fachkraefteeinwanderungsgesetz.php</a:t>
            </a:r>
            <a:r>
              <a:rPr lang="de-DE" sz="1200" b="0" dirty="0">
                <a:solidFill>
                  <a:schemeClr val="tx1"/>
                </a:solidFill>
                <a:effectLst/>
                <a:latin typeface="+mn-lt"/>
              </a:rPr>
              <a:t>.</a:t>
            </a:r>
            <a:r>
              <a:rPr lang="de-DE" sz="1200" b="0" dirty="0">
                <a:solidFill>
                  <a:srgbClr val="646363"/>
                </a:solidFill>
                <a:effectLst/>
                <a:latin typeface="+mn-lt"/>
              </a:rPr>
              <a:t> </a:t>
            </a:r>
            <a:r>
              <a:rPr lang="de-DE" sz="1200" b="0" dirty="0">
                <a:solidFill>
                  <a:schemeClr val="tx1"/>
                </a:solidFill>
                <a:effectLst/>
                <a:latin typeface="+mn-lt"/>
              </a:rPr>
              <a:t>Web. 12. November 2020.</a:t>
            </a:r>
            <a:endParaRPr lang="de-DE" sz="1200" b="0" dirty="0">
              <a:solidFill>
                <a:schemeClr val="tx1"/>
              </a:solidFill>
              <a:latin typeface="+mn-lt"/>
            </a:endParaRPr>
          </a:p>
          <a:p>
            <a:pPr marL="171450" indent="-171450">
              <a:buFont typeface="Calibri" panose="020F0502020204030204" pitchFamily="34" charset="0"/>
              <a:buChar char="-"/>
            </a:pPr>
            <a:r>
              <a:rPr lang="de-DE" sz="1200" b="0" dirty="0">
                <a:solidFill>
                  <a:schemeClr val="tx1"/>
                </a:solidFill>
                <a:effectLst/>
                <a:latin typeface="+mn-lt"/>
              </a:rPr>
              <a:t>Fachkräfteeinwanderungsgesetz. Diakonie Deutschland. 12. August 2020, </a:t>
            </a:r>
            <a:r>
              <a:rPr lang="de-DE" sz="1200" b="0" dirty="0">
                <a:effectLst/>
                <a:latin typeface="+mn-lt"/>
                <a:hlinkClick r:id="rId5"/>
              </a:rPr>
              <a:t>https://www.diakonie.de/wissen-kompakt/fachkraefteeinwanderungsgesetz/</a:t>
            </a:r>
            <a:r>
              <a:rPr lang="de-DE" sz="1200" b="0" dirty="0">
                <a:solidFill>
                  <a:schemeClr val="tx1"/>
                </a:solidFill>
                <a:effectLst/>
                <a:latin typeface="+mn-lt"/>
              </a:rPr>
              <a:t>.</a:t>
            </a:r>
            <a:r>
              <a:rPr lang="de-DE" sz="1200" b="0" dirty="0">
                <a:solidFill>
                  <a:srgbClr val="646363"/>
                </a:solidFill>
                <a:effectLst/>
                <a:latin typeface="+mn-lt"/>
              </a:rPr>
              <a:t> </a:t>
            </a:r>
            <a:r>
              <a:rPr lang="de-DE" sz="1200" b="0" dirty="0">
                <a:solidFill>
                  <a:schemeClr val="tx1"/>
                </a:solidFill>
                <a:effectLst/>
                <a:latin typeface="+mn-lt"/>
              </a:rPr>
              <a:t>Web. 12. November 2020.</a:t>
            </a:r>
            <a:endParaRPr lang="de-DE" sz="1200" b="0" dirty="0">
              <a:solidFill>
                <a:schemeClr val="tx1"/>
              </a:solidFill>
              <a:latin typeface="+mn-lt"/>
            </a:endParaRPr>
          </a:p>
          <a:p>
            <a:endParaRPr lang="de-DE" sz="1200" dirty="0">
              <a:solidFill>
                <a:schemeClr val="tx1"/>
              </a:solidFill>
              <a:latin typeface="+mn-lt"/>
            </a:endParaRPr>
          </a:p>
          <a:p>
            <a:pPr marL="171450" indent="-171450">
              <a:buFontTx/>
              <a:buChar char="-"/>
            </a:pPr>
            <a:r>
              <a:rPr lang="de-DE" sz="1200" dirty="0">
                <a:solidFill>
                  <a:schemeClr val="tx1"/>
                </a:solidFill>
                <a:latin typeface="+mn-lt"/>
              </a:rPr>
              <a:t>Richtet sich an Fachkräfte aus Drittstaaten, die in Deutschland arbeiten möchten.</a:t>
            </a:r>
          </a:p>
          <a:p>
            <a:pPr marL="171450" indent="-171450">
              <a:buFontTx/>
              <a:buChar char="-"/>
            </a:pPr>
            <a:r>
              <a:rPr lang="de-DE" sz="1200" dirty="0">
                <a:solidFill>
                  <a:schemeClr val="tx1"/>
                </a:solidFill>
                <a:latin typeface="+mn-lt"/>
              </a:rPr>
              <a:t>Arbeitsvertrag oder konkretes Jobangebot und entsprechende Anerkennung der ausländischen Qualifikation müssen für ein Visum zur Einreise zur längerfristigen Arbeitsaufnahme vorliegen.</a:t>
            </a:r>
          </a:p>
          <a:p>
            <a:pPr marL="171450" indent="-171450">
              <a:buFontTx/>
              <a:buChar char="-"/>
            </a:pPr>
            <a:r>
              <a:rPr lang="de-DE" sz="1200" dirty="0">
                <a:solidFill>
                  <a:schemeClr val="tx1"/>
                </a:solidFill>
                <a:latin typeface="+mn-lt"/>
              </a:rPr>
              <a:t>Bisherige Vorrangprüfung (= deutsche und EU-Bürger*innen haben Vorrang vor Personen aus Drittstaaten) entfällt.</a:t>
            </a:r>
          </a:p>
          <a:p>
            <a:pPr marL="171450" indent="-171450">
              <a:buFontTx/>
              <a:buChar char="-"/>
            </a:pPr>
            <a:r>
              <a:rPr lang="de-DE" sz="1200" dirty="0">
                <a:solidFill>
                  <a:schemeClr val="tx1"/>
                </a:solidFill>
                <a:latin typeface="+mn-lt"/>
              </a:rPr>
              <a:t>Wegfall der Begrenzung auf Mangelberufe.</a:t>
            </a:r>
          </a:p>
          <a:p>
            <a:pPr marL="171450" indent="-171450">
              <a:buFontTx/>
              <a:buChar char="-"/>
            </a:pPr>
            <a:r>
              <a:rPr lang="de-DE" sz="1200" dirty="0">
                <a:solidFill>
                  <a:schemeClr val="tx1"/>
                </a:solidFill>
                <a:latin typeface="+mn-lt"/>
              </a:rPr>
              <a:t>Beschleunigtes Fachkräfteverfahren für schnellere Erteilung eines Arbeitsvisums (Kosten 411 Euro).</a:t>
            </a:r>
            <a:endParaRPr lang="de-DE" sz="1200" dirty="0">
              <a:solidFill>
                <a:schemeClr val="tx1"/>
              </a:solidFill>
              <a:highlight>
                <a:srgbClr val="FFFF00"/>
              </a:highlight>
              <a:latin typeface="+mn-lt"/>
            </a:endParaRPr>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20</a:t>
            </a:fld>
            <a:endParaRPr lang="de-DE"/>
          </a:p>
        </p:txBody>
      </p:sp>
    </p:spTree>
    <p:extLst>
      <p:ext uri="{BB962C8B-B14F-4D97-AF65-F5344CB8AC3E}">
        <p14:creationId xmlns:p14="http://schemas.microsoft.com/office/powerpoint/2010/main" val="2375184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dirty="0">
                <a:solidFill>
                  <a:schemeClr val="tx1"/>
                </a:solidFill>
                <a:effectLst/>
                <a:latin typeface="+mn-lt"/>
              </a:rPr>
              <a:t>Quellen:</a:t>
            </a:r>
            <a:endParaRPr lang="de-DE" sz="1200" b="0" dirty="0">
              <a:solidFill>
                <a:schemeClr val="tx1"/>
              </a:solidFill>
              <a:latin typeface="+mn-lt"/>
            </a:endParaRPr>
          </a:p>
          <a:p>
            <a:pPr marL="171450" indent="-171450">
              <a:buFont typeface="Calibri" panose="020F0502020204030204" pitchFamily="34" charset="0"/>
              <a:buChar char="-"/>
            </a:pPr>
            <a:r>
              <a:rPr lang="de-DE" sz="1200" b="0" dirty="0">
                <a:solidFill>
                  <a:schemeClr val="tx1"/>
                </a:solidFill>
                <a:effectLst/>
                <a:latin typeface="+mn-lt"/>
              </a:rPr>
              <a:t>Fragen und Antworten rund um das Fachkräfteeinwanderungsgesetz. Bundesministerium des Innern, für Bau und Heimat. </a:t>
            </a:r>
            <a:r>
              <a:rPr lang="de-DE" sz="1200" b="0" dirty="0">
                <a:effectLst/>
                <a:latin typeface="+mn-lt"/>
                <a:hlinkClick r:id="rId3"/>
              </a:rPr>
              <a:t>https://www.bmi.bund.de/SharedDocs/faqs/DE/themen/migration/fachkraefteeinwanderung/faqs-fachkraefteeinwanderungsgesetz.html</a:t>
            </a:r>
            <a:r>
              <a:rPr lang="de-DE" sz="1200" b="0" dirty="0">
                <a:solidFill>
                  <a:schemeClr val="tx1"/>
                </a:solidFill>
                <a:effectLst/>
                <a:latin typeface="+mn-lt"/>
              </a:rPr>
              <a:t>. Web. 12. November 2020.</a:t>
            </a:r>
            <a:endParaRPr lang="de-DE" sz="1200" b="0" dirty="0">
              <a:solidFill>
                <a:schemeClr val="tx1"/>
              </a:solidFill>
              <a:latin typeface="+mn-lt"/>
            </a:endParaRPr>
          </a:p>
          <a:p>
            <a:pPr marL="171450" indent="-171450">
              <a:buFont typeface="Calibri" panose="020F0502020204030204" pitchFamily="34" charset="0"/>
              <a:buChar char="-"/>
            </a:pPr>
            <a:r>
              <a:rPr lang="de-DE" sz="1200" b="0" dirty="0">
                <a:solidFill>
                  <a:schemeClr val="tx1"/>
                </a:solidFill>
                <a:effectLst/>
                <a:latin typeface="+mn-lt"/>
              </a:rPr>
              <a:t>Einwanderung von Fachkräften. Anerkennung in Deutschland. </a:t>
            </a:r>
            <a:r>
              <a:rPr lang="de-DE" sz="1200" b="0" dirty="0">
                <a:effectLst/>
                <a:latin typeface="+mn-lt"/>
                <a:hlinkClick r:id="rId4"/>
              </a:rPr>
              <a:t>https://www.anerkennung-in-deutschland.de/html/de/ag/fachkraefteeinwanderungsgesetz.php</a:t>
            </a:r>
            <a:r>
              <a:rPr lang="de-DE" sz="1200" b="0" dirty="0">
                <a:solidFill>
                  <a:schemeClr val="tx1"/>
                </a:solidFill>
                <a:effectLst/>
                <a:latin typeface="+mn-lt"/>
              </a:rPr>
              <a:t>.</a:t>
            </a:r>
            <a:r>
              <a:rPr lang="de-DE" sz="1200" b="0" dirty="0">
                <a:solidFill>
                  <a:srgbClr val="646363"/>
                </a:solidFill>
                <a:effectLst/>
                <a:latin typeface="+mn-lt"/>
              </a:rPr>
              <a:t> </a:t>
            </a:r>
            <a:r>
              <a:rPr lang="de-DE" sz="1200" b="0" dirty="0">
                <a:solidFill>
                  <a:schemeClr val="tx1"/>
                </a:solidFill>
                <a:effectLst/>
                <a:latin typeface="+mn-lt"/>
              </a:rPr>
              <a:t>Web. 12. November 2020.</a:t>
            </a:r>
            <a:endParaRPr lang="de-DE" sz="1200" b="0" dirty="0">
              <a:solidFill>
                <a:schemeClr val="tx1"/>
              </a:solidFill>
              <a:latin typeface="+mn-lt"/>
            </a:endParaRPr>
          </a:p>
          <a:p>
            <a:pPr marL="171450" indent="-171450">
              <a:buFont typeface="Calibri" panose="020F0502020204030204" pitchFamily="34" charset="0"/>
              <a:buChar char="-"/>
            </a:pPr>
            <a:r>
              <a:rPr lang="de-DE" sz="1200" b="0" dirty="0">
                <a:solidFill>
                  <a:schemeClr val="tx1"/>
                </a:solidFill>
                <a:effectLst/>
                <a:latin typeface="+mn-lt"/>
              </a:rPr>
              <a:t>Fachkräfteeinwanderungsgesetz. Diakonie Deutschland. 12. August 2020, </a:t>
            </a:r>
            <a:r>
              <a:rPr lang="de-DE" sz="1200" b="0" dirty="0">
                <a:effectLst/>
                <a:latin typeface="+mn-lt"/>
                <a:hlinkClick r:id="rId5"/>
              </a:rPr>
              <a:t>https://www.diakonie.de/wissen-kompakt/fachkraefteeinwanderungsgesetz/</a:t>
            </a:r>
            <a:r>
              <a:rPr lang="de-DE" sz="1200" b="0" dirty="0">
                <a:solidFill>
                  <a:schemeClr val="tx1"/>
                </a:solidFill>
                <a:effectLst/>
                <a:latin typeface="+mn-lt"/>
              </a:rPr>
              <a:t>.</a:t>
            </a:r>
            <a:r>
              <a:rPr lang="de-DE" sz="1200" b="0" dirty="0">
                <a:solidFill>
                  <a:srgbClr val="646363"/>
                </a:solidFill>
                <a:effectLst/>
                <a:latin typeface="+mn-lt"/>
              </a:rPr>
              <a:t> </a:t>
            </a:r>
            <a:r>
              <a:rPr lang="de-DE" sz="1200" b="0" dirty="0">
                <a:solidFill>
                  <a:schemeClr val="tx1"/>
                </a:solidFill>
                <a:effectLst/>
                <a:latin typeface="+mn-lt"/>
              </a:rPr>
              <a:t>Web. 12. November 2020.</a:t>
            </a:r>
            <a:endParaRPr lang="de-DE" sz="1200" b="0" dirty="0">
              <a:solidFill>
                <a:schemeClr val="tx1"/>
              </a:solidFill>
              <a:latin typeface="+mn-lt"/>
            </a:endParaRPr>
          </a:p>
          <a:p>
            <a:endParaRPr lang="de-DE" sz="1200" dirty="0">
              <a:solidFill>
                <a:schemeClr val="tx1"/>
              </a:solidFill>
              <a:latin typeface="+mn-lt"/>
            </a:endParaRPr>
          </a:p>
          <a:p>
            <a:r>
              <a:rPr lang="de-DE" sz="1200" dirty="0">
                <a:solidFill>
                  <a:schemeClr val="tx1"/>
                </a:solidFill>
                <a:latin typeface="+mn-lt"/>
              </a:rPr>
              <a:t>Für eine Fachkraft ist die Einreise nach Deutschland auch zur Arbeitsplatzsuche (max. sechs-monatige Aufenthaltsgenehmigung) möglich. Voraussetzungen für eine Aufenthaltserlaubnis:</a:t>
            </a:r>
          </a:p>
          <a:p>
            <a:pPr marL="628650" lvl="1" indent="-171450">
              <a:buFontTx/>
              <a:buChar char="-"/>
            </a:pPr>
            <a:r>
              <a:rPr lang="de-DE" sz="1200" dirty="0">
                <a:solidFill>
                  <a:schemeClr val="tx1"/>
                </a:solidFill>
                <a:latin typeface="+mn-lt"/>
              </a:rPr>
              <a:t>Anerkennung der ausländischen Qualifikation</a:t>
            </a:r>
          </a:p>
          <a:p>
            <a:pPr marL="628650" lvl="1" indent="-171450">
              <a:buFontTx/>
              <a:buChar char="-"/>
            </a:pPr>
            <a:r>
              <a:rPr lang="de-DE" sz="1200" dirty="0">
                <a:solidFill>
                  <a:schemeClr val="tx1"/>
                </a:solidFill>
                <a:latin typeface="+mn-lt"/>
              </a:rPr>
              <a:t>Deutschkenntnisse i. d. R. auf Niveau B1 „selbstständige Sprachverwendung“ des Gemeinsamen Europäischen Referenzrahmens für Sprachen (GER)</a:t>
            </a:r>
          </a:p>
          <a:p>
            <a:pPr marL="628650" lvl="1" indent="-171450">
              <a:buFontTx/>
              <a:buChar char="-"/>
            </a:pPr>
            <a:r>
              <a:rPr lang="de-DE" sz="1200" dirty="0">
                <a:solidFill>
                  <a:schemeClr val="tx1"/>
                </a:solidFill>
                <a:latin typeface="+mn-lt"/>
              </a:rPr>
              <a:t>Unterhaltssicherung gewährleistet</a:t>
            </a:r>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21</a:t>
            </a:fld>
            <a:endParaRPr lang="de-DE"/>
          </a:p>
        </p:txBody>
      </p:sp>
    </p:spTree>
    <p:extLst>
      <p:ext uri="{BB962C8B-B14F-4D97-AF65-F5344CB8AC3E}">
        <p14:creationId xmlns:p14="http://schemas.microsoft.com/office/powerpoint/2010/main" val="1285329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dirty="0">
                <a:solidFill>
                  <a:schemeClr val="tx1"/>
                </a:solidFill>
                <a:effectLst/>
                <a:latin typeface="+mn-lt"/>
              </a:rPr>
              <a:t>Quellen:</a:t>
            </a:r>
            <a:endParaRPr lang="de-DE" sz="1200" b="0" dirty="0">
              <a:solidFill>
                <a:schemeClr val="tx1"/>
              </a:solidFill>
              <a:latin typeface="+mn-lt"/>
            </a:endParaRPr>
          </a:p>
          <a:p>
            <a:pPr marL="171450" indent="-171450">
              <a:buFont typeface="Calibri" panose="020F0502020204030204" pitchFamily="34" charset="0"/>
              <a:buChar char="-"/>
            </a:pPr>
            <a:r>
              <a:rPr lang="de-DE" sz="1200" b="0" dirty="0">
                <a:solidFill>
                  <a:schemeClr val="tx1"/>
                </a:solidFill>
                <a:effectLst/>
                <a:latin typeface="+mn-lt"/>
              </a:rPr>
              <a:t>Fragen und Antworten rund um das Fachkräfteeinwanderungsgesetz. Bundesministerium des Innern, für Bau und Heimat. </a:t>
            </a:r>
            <a:r>
              <a:rPr lang="de-DE" sz="1200" b="0" dirty="0">
                <a:effectLst/>
                <a:latin typeface="+mn-lt"/>
                <a:hlinkClick r:id="rId3"/>
              </a:rPr>
              <a:t>https://www.bmi.bund.de/SharedDocs/faqs/DE/themen/migration/fachkraefteeinwanderung/faqs-fachkraefteeinwanderungsgesetz.html</a:t>
            </a:r>
            <a:r>
              <a:rPr lang="de-DE" sz="1200" b="0" dirty="0">
                <a:solidFill>
                  <a:schemeClr val="tx1"/>
                </a:solidFill>
                <a:effectLst/>
                <a:latin typeface="+mn-lt"/>
              </a:rPr>
              <a:t>.</a:t>
            </a:r>
            <a:r>
              <a:rPr lang="de-DE" sz="1200" b="0" dirty="0">
                <a:solidFill>
                  <a:srgbClr val="646363"/>
                </a:solidFill>
                <a:effectLst/>
                <a:latin typeface="+mn-lt"/>
              </a:rPr>
              <a:t> </a:t>
            </a:r>
            <a:r>
              <a:rPr lang="de-DE" sz="1200" b="0" dirty="0">
                <a:solidFill>
                  <a:schemeClr val="tx1"/>
                </a:solidFill>
                <a:effectLst/>
                <a:latin typeface="+mn-lt"/>
              </a:rPr>
              <a:t>Web. 12. November 2020.</a:t>
            </a:r>
            <a:endParaRPr lang="de-DE" sz="1200" b="0" dirty="0">
              <a:solidFill>
                <a:schemeClr val="tx1"/>
              </a:solidFill>
              <a:latin typeface="+mn-lt"/>
            </a:endParaRPr>
          </a:p>
          <a:p>
            <a:pPr marL="171450" indent="-171450">
              <a:buFont typeface="Calibri" panose="020F0502020204030204" pitchFamily="34" charset="0"/>
              <a:buChar char="-"/>
            </a:pPr>
            <a:r>
              <a:rPr lang="de-DE" sz="1200" b="0" dirty="0">
                <a:solidFill>
                  <a:schemeClr val="tx1"/>
                </a:solidFill>
                <a:effectLst/>
                <a:latin typeface="+mn-lt"/>
              </a:rPr>
              <a:t>Einwanderung von Fachkräften. Anerkennung in Deutschland. </a:t>
            </a:r>
            <a:r>
              <a:rPr lang="de-DE" sz="1200" b="0" dirty="0">
                <a:effectLst/>
                <a:latin typeface="+mn-lt"/>
                <a:hlinkClick r:id="rId4"/>
              </a:rPr>
              <a:t>https://www.anerkennung-in-deutschland.de/html/de/ag/fachkraefteeinwanderungsgesetz.php</a:t>
            </a:r>
            <a:r>
              <a:rPr lang="de-DE" sz="1200" b="0" dirty="0">
                <a:solidFill>
                  <a:schemeClr val="tx1"/>
                </a:solidFill>
                <a:effectLst/>
                <a:latin typeface="+mn-lt"/>
              </a:rPr>
              <a:t>.</a:t>
            </a:r>
            <a:r>
              <a:rPr lang="de-DE" sz="1200" b="0" dirty="0">
                <a:solidFill>
                  <a:srgbClr val="646363"/>
                </a:solidFill>
                <a:effectLst/>
                <a:latin typeface="+mn-lt"/>
              </a:rPr>
              <a:t> </a:t>
            </a:r>
            <a:r>
              <a:rPr lang="de-DE" sz="1200" b="0" dirty="0">
                <a:solidFill>
                  <a:schemeClr val="tx1"/>
                </a:solidFill>
                <a:effectLst/>
                <a:latin typeface="+mn-lt"/>
              </a:rPr>
              <a:t>Web. 12. November 2020.</a:t>
            </a:r>
            <a:endParaRPr lang="de-DE" sz="1200" b="0" dirty="0">
              <a:solidFill>
                <a:schemeClr val="tx1"/>
              </a:solidFill>
              <a:latin typeface="+mn-lt"/>
            </a:endParaRPr>
          </a:p>
          <a:p>
            <a:pPr marL="171450" indent="-171450">
              <a:buFont typeface="Calibri" panose="020F0502020204030204" pitchFamily="34" charset="0"/>
              <a:buChar char="-"/>
            </a:pPr>
            <a:r>
              <a:rPr lang="de-DE" sz="1200" b="0" dirty="0">
                <a:solidFill>
                  <a:schemeClr val="tx1"/>
                </a:solidFill>
                <a:effectLst/>
                <a:latin typeface="+mn-lt"/>
              </a:rPr>
              <a:t>Fachkräfteeinwanderungsgesetz. Diakonie Deutschland. 12. August 2020, </a:t>
            </a:r>
            <a:r>
              <a:rPr lang="de-DE" sz="1200" b="0" dirty="0">
                <a:effectLst/>
                <a:latin typeface="+mn-lt"/>
                <a:hlinkClick r:id="rId5"/>
              </a:rPr>
              <a:t>https://www.diakonie.de/wissen-kompakt/fachkraefteeinwanderungsgesetz/</a:t>
            </a:r>
            <a:r>
              <a:rPr lang="de-DE" sz="1200" b="0" dirty="0">
                <a:solidFill>
                  <a:schemeClr val="tx1"/>
                </a:solidFill>
                <a:effectLst/>
                <a:latin typeface="+mn-lt"/>
              </a:rPr>
              <a:t>.</a:t>
            </a:r>
            <a:r>
              <a:rPr lang="de-DE" sz="1200" b="0" dirty="0">
                <a:solidFill>
                  <a:srgbClr val="646363"/>
                </a:solidFill>
                <a:effectLst/>
                <a:latin typeface="+mn-lt"/>
              </a:rPr>
              <a:t> </a:t>
            </a:r>
            <a:r>
              <a:rPr lang="de-DE" sz="1200" b="0" dirty="0">
                <a:solidFill>
                  <a:schemeClr val="tx1"/>
                </a:solidFill>
                <a:effectLst/>
                <a:latin typeface="+mn-lt"/>
              </a:rPr>
              <a:t>Web. 12. November 2020.</a:t>
            </a:r>
            <a:endParaRPr lang="de-DE" sz="1200" b="0" dirty="0">
              <a:solidFill>
                <a:schemeClr val="tx1"/>
              </a:solidFill>
              <a:latin typeface="+mn-lt"/>
            </a:endParaRPr>
          </a:p>
          <a:p>
            <a:endParaRPr lang="de-DE" sz="1200" dirty="0">
              <a:solidFill>
                <a:schemeClr val="tx1"/>
              </a:solidFill>
              <a:latin typeface="+mn-lt"/>
            </a:endParaRPr>
          </a:p>
          <a:p>
            <a:r>
              <a:rPr lang="de-DE" sz="1200" dirty="0">
                <a:solidFill>
                  <a:schemeClr val="tx1"/>
                </a:solidFill>
                <a:latin typeface="+mn-lt"/>
              </a:rPr>
              <a:t>Aufenthalt für Qualifizierungsmaßnahmen: Bei teilweiser Gleichwertigkeit kann die Anpassungsqualifizierung in Deutschland erfolgen. Voraussetzungen für eine Aufenthaltserlaubnis:</a:t>
            </a:r>
          </a:p>
          <a:p>
            <a:pPr marL="628650" lvl="1" indent="-171450">
              <a:buFontTx/>
              <a:buChar char="-"/>
            </a:pPr>
            <a:r>
              <a:rPr lang="de-DE" sz="1200" dirty="0">
                <a:solidFill>
                  <a:schemeClr val="tx1"/>
                </a:solidFill>
                <a:latin typeface="+mn-lt"/>
              </a:rPr>
              <a:t>Bescheid über teilweise Gleichwertigkeit</a:t>
            </a:r>
          </a:p>
          <a:p>
            <a:pPr marL="628650" lvl="1" indent="-171450">
              <a:buFontTx/>
              <a:buChar char="-"/>
            </a:pPr>
            <a:r>
              <a:rPr lang="de-DE" sz="1200" dirty="0">
                <a:solidFill>
                  <a:schemeClr val="tx1"/>
                </a:solidFill>
                <a:latin typeface="+mn-lt"/>
              </a:rPr>
              <a:t>Vorhandensein geeigneter Qualifizierungsmaßnahmen</a:t>
            </a:r>
          </a:p>
          <a:p>
            <a:pPr marL="628650" lvl="1" indent="-171450">
              <a:buFontTx/>
              <a:buChar char="-"/>
            </a:pPr>
            <a:r>
              <a:rPr lang="de-DE" sz="1200" dirty="0">
                <a:solidFill>
                  <a:schemeClr val="tx1"/>
                </a:solidFill>
                <a:latin typeface="+mn-lt"/>
              </a:rPr>
              <a:t>Deutschkenntnisse i. d. R. mindestens auf Niveau A2 „elementare Sprachkenntnisse“ des GER</a:t>
            </a:r>
          </a:p>
          <a:p>
            <a:pPr marL="628650" lvl="1" indent="-171450">
              <a:buFontTx/>
              <a:buChar char="-"/>
            </a:pPr>
            <a:r>
              <a:rPr lang="de-DE" sz="1200" dirty="0">
                <a:solidFill>
                  <a:schemeClr val="tx1"/>
                </a:solidFill>
                <a:latin typeface="+mn-lt"/>
              </a:rPr>
              <a:t>ggf. konkretes Stellenangebot (fallabhängig)</a:t>
            </a:r>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22</a:t>
            </a:fld>
            <a:endParaRPr lang="de-DE"/>
          </a:p>
        </p:txBody>
      </p:sp>
    </p:spTree>
    <p:extLst>
      <p:ext uri="{BB962C8B-B14F-4D97-AF65-F5344CB8AC3E}">
        <p14:creationId xmlns:p14="http://schemas.microsoft.com/office/powerpoint/2010/main" val="3081627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solidFill>
                  <a:schemeClr val="tx1"/>
                </a:solidFill>
                <a:latin typeface="+mn-lt"/>
              </a:rPr>
              <a:t>Methode:</a:t>
            </a:r>
            <a:r>
              <a:rPr lang="de-DE" sz="1200" dirty="0">
                <a:solidFill>
                  <a:schemeClr val="tx1"/>
                </a:solidFill>
                <a:latin typeface="+mn-lt"/>
              </a:rPr>
              <a:t> Teilnehmende in Betroffene verwandeln (offene Frage an das Publikum), Handlungsorientierung, vermitteltes Wissen auf praktische Situation anwenden. Inhaltlichen Rahmen bilden und zurückgreifen auf Frage zu Beginn und genannte Erfahrungen/Einschätzungen diskutieren und ggf. revidieren.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rPr>
              <a:t>An dieser Stelle kann ebenfalls die </a:t>
            </a:r>
            <a:r>
              <a:rPr lang="de-DE" sz="1200" b="1" dirty="0">
                <a:solidFill>
                  <a:schemeClr val="tx1"/>
                </a:solidFill>
                <a:latin typeface="+mn-lt"/>
              </a:rPr>
              <a:t>Metaplantechnik</a:t>
            </a:r>
            <a:r>
              <a:rPr lang="de-DE" sz="1200" dirty="0">
                <a:solidFill>
                  <a:schemeClr val="tx1"/>
                </a:solidFill>
                <a:latin typeface="+mn-lt"/>
              </a:rPr>
              <a:t> angewandt werden: </a:t>
            </a:r>
            <a:r>
              <a:rPr lang="de-DE" sz="1200" i="1" dirty="0">
                <a:solidFill>
                  <a:schemeClr val="tx1"/>
                </a:solidFill>
                <a:latin typeface="+mn-lt"/>
              </a:rPr>
              <a:t>Stellen Sie sich vor […] Haben Sie bereits Erfahrungen mit der Berufsanerkennung gemacht? Wenn ja, welche? Was schätzen Sie, wie würden Sie sich als Inhaber*in eines Handwerksbetriebs verhalten? Notieren Sie auf den vorliegenden Karten stichpunktartig und heften Sie diese anschließend an die Pinnwand.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Hier kann individuell überlegt werden, ob man den Teilnehmenden Antwortmöglichkeiten vorgibt. Die Hemmschwelle, selbst zu antworten, ist mit vorgegebenen Optionen vermutlich geringer. </a:t>
            </a:r>
            <a:endParaRPr lang="de-DE"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tx1"/>
              </a:solidFill>
              <a:latin typeface="+mn-lt"/>
            </a:endParaRPr>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23</a:t>
            </a:fld>
            <a:endParaRPr lang="de-DE"/>
          </a:p>
        </p:txBody>
      </p:sp>
    </p:spTree>
    <p:extLst>
      <p:ext uri="{BB962C8B-B14F-4D97-AF65-F5344CB8AC3E}">
        <p14:creationId xmlns:p14="http://schemas.microsoft.com/office/powerpoint/2010/main" val="3480437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i="1" dirty="0">
                <a:solidFill>
                  <a:schemeClr val="tx1"/>
                </a:solidFill>
                <a:effectLst/>
                <a:latin typeface="+mn-lt"/>
              </a:rPr>
              <a:t>Finden Sie die Anerkennungsberatung Ihrer örtlichen Handwerkskammer unter</a:t>
            </a:r>
            <a:r>
              <a:rPr lang="de-DE" sz="1200" i="1" dirty="0">
                <a:solidFill>
                  <a:schemeClr val="tx1"/>
                </a:solidFill>
                <a:latin typeface="+mn-lt"/>
              </a:rPr>
              <a:t> </a:t>
            </a:r>
            <a:r>
              <a:rPr lang="de-DE" sz="1200" i="1" dirty="0">
                <a:latin typeface="+mn-lt"/>
                <a:hlinkClick r:id="rId3"/>
              </a:rPr>
              <a:t>www.handwerkskammer.de</a:t>
            </a:r>
            <a:r>
              <a:rPr lang="de-DE" sz="1200" i="1" dirty="0">
                <a:latin typeface="+mn-lt"/>
              </a:rPr>
              <a:t> </a:t>
            </a:r>
            <a:r>
              <a:rPr lang="de-DE" sz="1200" i="1" dirty="0">
                <a:solidFill>
                  <a:schemeClr val="tx1"/>
                </a:solidFill>
                <a:effectLst/>
                <a:latin typeface="+mn-lt"/>
              </a:rPr>
              <a:t>und vereinbaren Sie ein Erstgespräch.</a:t>
            </a:r>
            <a:endParaRPr lang="de-DE" sz="1200" i="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i="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i="1" dirty="0">
                <a:solidFill>
                  <a:schemeClr val="tx1"/>
                </a:solidFill>
                <a:effectLst/>
                <a:latin typeface="+mn-lt"/>
              </a:rPr>
              <a:t>Informationen und Materialien zum Thema Anerkennung speziell für Betriebe finden Sie unter</a:t>
            </a:r>
            <a:r>
              <a:rPr lang="de-DE" sz="1200" i="1" dirty="0">
                <a:solidFill>
                  <a:schemeClr val="tx1"/>
                </a:solidFill>
                <a:latin typeface="+mn-lt"/>
              </a:rPr>
              <a:t> </a:t>
            </a:r>
            <a:r>
              <a:rPr lang="de-DE" sz="1200" i="1" dirty="0">
                <a:latin typeface="+mn-lt"/>
                <a:hlinkClick r:id="rId4"/>
              </a:rPr>
              <a:t>www.unternehmen-berufsanerkennung.de</a:t>
            </a:r>
            <a:r>
              <a:rPr lang="de-DE" sz="1200" i="1" dirty="0">
                <a:solidFill>
                  <a:schemeClr val="tx1"/>
                </a:solidFill>
                <a:effectLst/>
                <a:latin typeface="+mn-lt"/>
              </a:rPr>
              <a:t>.</a:t>
            </a:r>
            <a:endParaRPr lang="de-DE" sz="1200" i="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i="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i="1" dirty="0">
                <a:solidFill>
                  <a:schemeClr val="tx1"/>
                </a:solidFill>
                <a:effectLst/>
                <a:latin typeface="+mn-lt"/>
              </a:rPr>
              <a:t>Sie möchten sich allgemein zur Fachkräfteeinwanderung informieren? Nutzen Sie das Portal der Bundesregierung</a:t>
            </a:r>
            <a:r>
              <a:rPr lang="de-DE" sz="1200" i="1" dirty="0">
                <a:solidFill>
                  <a:schemeClr val="tx1"/>
                </a:solidFill>
                <a:latin typeface="+mn-lt"/>
              </a:rPr>
              <a:t> </a:t>
            </a:r>
            <a:r>
              <a:rPr lang="de-DE" sz="1200" i="1" dirty="0">
                <a:latin typeface="+mn-lt"/>
                <a:hlinkClick r:id="rId5"/>
              </a:rPr>
              <a:t>www.make-it-in-germany.de</a:t>
            </a:r>
            <a:r>
              <a:rPr lang="de-DE" sz="1200" i="1" dirty="0">
                <a:solidFill>
                  <a:schemeClr val="tx1"/>
                </a:solidFill>
                <a:effectLst/>
                <a:latin typeface="+mn-lt"/>
              </a:rPr>
              <a:t>.</a:t>
            </a:r>
            <a:endParaRPr lang="de-DE" sz="1200" i="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i="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i="1" dirty="0">
                <a:solidFill>
                  <a:schemeClr val="tx1"/>
                </a:solidFill>
                <a:effectLst/>
                <a:latin typeface="+mn-lt"/>
              </a:rPr>
              <a:t>Informieren Sie sich zur Anerkennung im Informationsportal der Bundesregierung</a:t>
            </a:r>
            <a:r>
              <a:rPr lang="de-DE" sz="1200" i="1" dirty="0">
                <a:solidFill>
                  <a:schemeClr val="tx1"/>
                </a:solidFill>
                <a:latin typeface="+mn-lt"/>
              </a:rPr>
              <a:t> </a:t>
            </a:r>
            <a:r>
              <a:rPr lang="de-DE" sz="1200" i="1" dirty="0">
                <a:latin typeface="+mn-lt"/>
                <a:hlinkClick r:id="rId6"/>
              </a:rPr>
              <a:t>www.anerkennung-in-deutschland.de</a:t>
            </a:r>
            <a:r>
              <a:rPr lang="de-DE" sz="1200" i="1" dirty="0">
                <a:solidFill>
                  <a:schemeClr val="tx1"/>
                </a:solidFill>
                <a:effectLst/>
                <a:latin typeface="+mn-lt"/>
              </a:rPr>
              <a:t>.</a:t>
            </a:r>
            <a:endParaRPr lang="de-DE" sz="1200" i="1" dirty="0">
              <a:solidFill>
                <a:schemeClr val="tx1"/>
              </a:solidFill>
              <a:latin typeface="+mn-lt"/>
            </a:endParaRPr>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24</a:t>
            </a:fld>
            <a:endParaRPr lang="de-DE"/>
          </a:p>
        </p:txBody>
      </p:sp>
    </p:spTree>
    <p:extLst>
      <p:ext uri="{BB962C8B-B14F-4D97-AF65-F5344CB8AC3E}">
        <p14:creationId xmlns:p14="http://schemas.microsoft.com/office/powerpoint/2010/main" val="3722896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solidFill>
                  <a:schemeClr val="tx1"/>
                </a:solidFill>
                <a:latin typeface="+mn-lt"/>
              </a:rPr>
              <a:t>Frage ans Publikum, ob noch Punkte offen oder unklar sind.</a:t>
            </a:r>
          </a:p>
          <a:p>
            <a:endParaRPr lang="de-DE" sz="1200" dirty="0">
              <a:solidFill>
                <a:schemeClr val="tx1"/>
              </a:solidFill>
              <a:latin typeface="+mn-lt"/>
            </a:endParaRPr>
          </a:p>
          <a:p>
            <a:r>
              <a:rPr lang="de-DE" sz="1200" dirty="0">
                <a:solidFill>
                  <a:schemeClr val="tx1"/>
                </a:solidFill>
                <a:latin typeface="+mn-lt"/>
              </a:rPr>
              <a:t>Sollten darüber hinaus Fragen bestehen, haben die Personen, die sich im Einzugsgebiet der HWKs Berlin, für München und Region Stuttgart befinden, die Möglichkeit, die Betriebslots*innen zu kontaktieren. Und sollten auch diese einmal überfragt sein, können sie an die entsprechenden Stellen verweisen.</a:t>
            </a:r>
          </a:p>
        </p:txBody>
      </p:sp>
      <p:sp>
        <p:nvSpPr>
          <p:cNvPr id="4" name="Foliennummernplatzhalter 3"/>
          <p:cNvSpPr>
            <a:spLocks noGrp="1"/>
          </p:cNvSpPr>
          <p:nvPr>
            <p:ph type="sldNum" sz="quarter" idx="5"/>
          </p:nvPr>
        </p:nvSpPr>
        <p:spPr/>
        <p:txBody>
          <a:bodyPr/>
          <a:lstStyle/>
          <a:p>
            <a:fld id="{755625AD-F105-4DF7-A471-3D0777624824}" type="slidenum">
              <a:rPr lang="de-DE" smtClean="0"/>
              <a:t>25</a:t>
            </a:fld>
            <a:endParaRPr lang="de-DE"/>
          </a:p>
        </p:txBody>
      </p:sp>
    </p:spTree>
    <p:extLst>
      <p:ext uri="{BB962C8B-B14F-4D97-AF65-F5344CB8AC3E}">
        <p14:creationId xmlns:p14="http://schemas.microsoft.com/office/powerpoint/2010/main" val="24257344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rPr>
              <a:t>Kontaktdaten können individuell von der dozierenden Person eingegeben werden.</a:t>
            </a:r>
          </a:p>
          <a:p>
            <a:endParaRPr lang="de-DE" sz="1400" b="1" kern="1200" spc="300" dirty="0">
              <a:solidFill>
                <a:srgbClr val="646363"/>
              </a:solidFill>
              <a:latin typeface="+mn-lt"/>
              <a:ea typeface="+mn-ea"/>
              <a:cs typeface="+mn-cs"/>
            </a:endParaRPr>
          </a:p>
        </p:txBody>
      </p:sp>
      <p:sp>
        <p:nvSpPr>
          <p:cNvPr id="4" name="Foliennummernplatzhalter 3"/>
          <p:cNvSpPr>
            <a:spLocks noGrp="1"/>
          </p:cNvSpPr>
          <p:nvPr>
            <p:ph type="sldNum" sz="quarter" idx="5"/>
          </p:nvPr>
        </p:nvSpPr>
        <p:spPr/>
        <p:txBody>
          <a:bodyPr/>
          <a:lstStyle/>
          <a:p>
            <a:fld id="{CB1CBB92-5E3E-4134-9945-08ADAB4C1B71}" type="slidenum">
              <a:rPr lang="de-DE" smtClean="0"/>
              <a:t>26</a:t>
            </a:fld>
            <a:endParaRPr lang="de-DE"/>
          </a:p>
        </p:txBody>
      </p:sp>
    </p:spTree>
    <p:extLst>
      <p:ext uri="{BB962C8B-B14F-4D97-AF65-F5344CB8AC3E}">
        <p14:creationId xmlns:p14="http://schemas.microsoft.com/office/powerpoint/2010/main" val="2218815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rPr>
              <a:t>Vorstellung der*des Referierenden (bitte passende Folie auswählen und entsprechend ergänzen).</a:t>
            </a:r>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3</a:t>
            </a:fld>
            <a:endParaRPr lang="de-DE"/>
          </a:p>
        </p:txBody>
      </p:sp>
    </p:spTree>
    <p:extLst>
      <p:ext uri="{BB962C8B-B14F-4D97-AF65-F5344CB8AC3E}">
        <p14:creationId xmlns:p14="http://schemas.microsoft.com/office/powerpoint/2010/main" val="3867603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rPr>
              <a:t>Vorstellung der*des Referierenden (bitte passende Folie auswählen und entsprechend ergänzen).</a:t>
            </a:r>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4</a:t>
            </a:fld>
            <a:endParaRPr lang="de-DE"/>
          </a:p>
        </p:txBody>
      </p:sp>
    </p:spTree>
    <p:extLst>
      <p:ext uri="{BB962C8B-B14F-4D97-AF65-F5344CB8AC3E}">
        <p14:creationId xmlns:p14="http://schemas.microsoft.com/office/powerpoint/2010/main" val="3229407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i="1" dirty="0">
                <a:solidFill>
                  <a:schemeClr val="tx1"/>
                </a:solidFill>
                <a:latin typeface="+mn-lt"/>
              </a:rPr>
              <a:t>In den nächsten 45 Minuten möchten wir Ihnen kurz die allgemeinen Wege der Fachkräftesicherung umreißen, um Ihnen dann die wichtigsten Punkte zur Berufsanerkennung näherzubringen und die damit zusammenhängenden Chancen und Herausforderungen für Betriebe zu erläutern. Zum Schluss möchten wir Ihnen weiterführende Informationen sowie Ansprechpersonen nennen.</a:t>
            </a:r>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5</a:t>
            </a:fld>
            <a:endParaRPr lang="de-DE"/>
          </a:p>
        </p:txBody>
      </p:sp>
    </p:spTree>
    <p:extLst>
      <p:ext uri="{BB962C8B-B14F-4D97-AF65-F5344CB8AC3E}">
        <p14:creationId xmlns:p14="http://schemas.microsoft.com/office/powerpoint/2010/main" val="2877595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sz="1200" kern="1200" dirty="0">
                <a:solidFill>
                  <a:schemeClr val="tx1"/>
                </a:solidFill>
                <a:effectLst/>
                <a:latin typeface="+mn-lt"/>
                <a:ea typeface="+mn-ea"/>
                <a:cs typeface="+mn-cs"/>
              </a:rPr>
              <a:t>Interaktion mit dem Publikum zum Einstieg und Kennenlernen.</a:t>
            </a:r>
          </a:p>
          <a:p>
            <a:pPr lvl="0"/>
            <a:endParaRPr lang="de-DE" sz="12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Je nach verwendeter Software können Antworten eingeblendet und direkt auf der Folie angekreuzt, im Chat beantwortet oder mithilfe eines Umfrage-Tools umgesetzt werden.</a:t>
            </a:r>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6</a:t>
            </a:fld>
            <a:endParaRPr lang="de-DE"/>
          </a:p>
        </p:txBody>
      </p:sp>
    </p:spTree>
    <p:extLst>
      <p:ext uri="{BB962C8B-B14F-4D97-AF65-F5344CB8AC3E}">
        <p14:creationId xmlns:p14="http://schemas.microsoft.com/office/powerpoint/2010/main" val="1005670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Heranführen an das Thema durch eine weitere Interaktion (Schätzfrage).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sym typeface="Wingdings" panose="05000000000000000000" pitchFamily="2" charset="2"/>
              </a:rPr>
              <a:t> </a:t>
            </a:r>
            <a:r>
              <a:rPr lang="de-DE" sz="1200" kern="1200" dirty="0">
                <a:solidFill>
                  <a:schemeClr val="tx1"/>
                </a:solidFill>
                <a:effectLst/>
                <a:latin typeface="+mn-lt"/>
                <a:ea typeface="+mn-ea"/>
                <a:cs typeface="+mn-cs"/>
              </a:rPr>
              <a:t>Die dozierende Person kann die Schätzungen am Whiteboard festhalten oder die Teilnehmenden bitten, ihre Schätzwerte auf Zettel oder Karten zu schreiben und diese an eine Pinnwand zu heften.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Es kann individuell entschieden werden, ob Schätzwerte vorgegeben werden sollen. Die Hemmschwelle, selbst zu schätzen, ist mit vorgegebenen Zahlen vermutlich geringer.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Wichtig:</a:t>
            </a:r>
            <a:r>
              <a:rPr lang="de-DE" sz="1200" kern="1200" dirty="0">
                <a:solidFill>
                  <a:schemeClr val="tx1"/>
                </a:solidFill>
                <a:effectLst/>
                <a:latin typeface="+mn-lt"/>
                <a:ea typeface="+mn-ea"/>
                <a:cs typeface="+mn-cs"/>
              </a:rPr>
              <a:t> Da es sich hier um eine Schätzfrage handelt, ist darauf zu achten, die nächste Folie erst nach den Schätzungen der Teilnehmenden einzublenden.</a:t>
            </a:r>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7</a:t>
            </a:fld>
            <a:endParaRPr lang="de-DE"/>
          </a:p>
        </p:txBody>
      </p:sp>
    </p:spTree>
    <p:extLst>
      <p:ext uri="{BB962C8B-B14F-4D97-AF65-F5344CB8AC3E}">
        <p14:creationId xmlns:p14="http://schemas.microsoft.com/office/powerpoint/2010/main" val="4216238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solidFill>
                  <a:schemeClr val="tx1"/>
                </a:solidFill>
                <a:latin typeface="+mn-lt"/>
              </a:rPr>
              <a:t>Zitat aus der Pressemitteilung:</a:t>
            </a:r>
          </a:p>
          <a:p>
            <a:endParaRPr lang="de-DE" sz="1200" dirty="0">
              <a:solidFill>
                <a:schemeClr val="tx1"/>
              </a:solidFill>
              <a:latin typeface="+mn-lt"/>
            </a:endParaRPr>
          </a:p>
          <a:p>
            <a:r>
              <a:rPr lang="de-DE" sz="1200" dirty="0">
                <a:solidFill>
                  <a:schemeClr val="tx1"/>
                </a:solidFill>
                <a:latin typeface="+mn-lt"/>
              </a:rPr>
              <a:t>Hans Peter Wollseifer, Präsident des ZDH: „</a:t>
            </a:r>
            <a:r>
              <a:rPr lang="de-DE" b="0" i="0" dirty="0">
                <a:solidFill>
                  <a:srgbClr val="062E3A"/>
                </a:solidFill>
                <a:effectLst/>
                <a:latin typeface="The Sans"/>
              </a:rPr>
              <a:t>Allein im Handwerk fehlen aktuell schon über 250.000 Arbeitskräfte – Tendenz steigend. 125.000 Betriebe suchen in den nächsten fünf Jahren eine Nachfolge. Gleichzeitig steigt vor allem in den Transformationsbereichen – Klimaschutz, Energiewende, Infrastruktur oder Digitalisierung – der Bedarf stetig. So werden laut Institut für Arbeitsmarkt- und Berufsforschung (IAB) für die Vorhaben der Bundesregierung allein für den Klimaschutz und für den Wohnungsbau bis 2025 rund 400.000 zusätzliche Fachkräfte insgesamt benötigt.“</a:t>
            </a:r>
          </a:p>
          <a:p>
            <a:endParaRPr lang="de-DE" b="0" i="0" dirty="0">
              <a:solidFill>
                <a:srgbClr val="062E3A"/>
              </a:solidFill>
              <a:effectLst/>
              <a:latin typeface="The Sans"/>
            </a:endParaRPr>
          </a:p>
          <a:p>
            <a:r>
              <a:rPr lang="de-DE" sz="1200" b="0" i="0" dirty="0">
                <a:solidFill>
                  <a:schemeClr val="tx1"/>
                </a:solidFill>
                <a:effectLst/>
                <a:latin typeface="+mn-lt"/>
              </a:rPr>
              <a:t>(</a:t>
            </a:r>
            <a:r>
              <a:rPr lang="de-DE" sz="1200" dirty="0">
                <a:solidFill>
                  <a:schemeClr val="tx1"/>
                </a:solidFill>
                <a:latin typeface="+mn-lt"/>
              </a:rPr>
              <a:t>https://www.zdh.de/presse/veroeffentlichungen/pressemitteilungen/fachkraeftegipfel-der-kompass-fehlt/, 07.09.2022)</a:t>
            </a:r>
          </a:p>
          <a:p>
            <a:endParaRPr lang="de-DE" sz="1200" dirty="0">
              <a:solidFill>
                <a:schemeClr val="tx1"/>
              </a:solidFill>
              <a:latin typeface="+mn-lt"/>
            </a:endParaRPr>
          </a:p>
          <a:p>
            <a:endParaRPr lang="de-DE" sz="1200" dirty="0">
              <a:solidFill>
                <a:schemeClr val="tx1"/>
              </a:solidFill>
              <a:latin typeface="+mn-lt"/>
            </a:endParaRPr>
          </a:p>
        </p:txBody>
      </p:sp>
      <p:sp>
        <p:nvSpPr>
          <p:cNvPr id="4" name="Foliennummernplatzhalter 3"/>
          <p:cNvSpPr>
            <a:spLocks noGrp="1"/>
          </p:cNvSpPr>
          <p:nvPr>
            <p:ph type="sldNum" sz="quarter" idx="5"/>
          </p:nvPr>
        </p:nvSpPr>
        <p:spPr/>
        <p:txBody>
          <a:bodyPr/>
          <a:lstStyle/>
          <a:p>
            <a:fld id="{CB1CBB92-5E3E-4134-9945-08ADAB4C1B71}" type="slidenum">
              <a:rPr lang="de-DE" smtClean="0"/>
              <a:t>8</a:t>
            </a:fld>
            <a:endParaRPr lang="de-DE"/>
          </a:p>
        </p:txBody>
      </p:sp>
    </p:spTree>
    <p:extLst>
      <p:ext uri="{BB962C8B-B14F-4D97-AF65-F5344CB8AC3E}">
        <p14:creationId xmlns:p14="http://schemas.microsoft.com/office/powerpoint/2010/main" val="3387408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i="1" dirty="0">
                <a:solidFill>
                  <a:schemeClr val="tx1"/>
                </a:solidFill>
                <a:latin typeface="+mn-lt"/>
              </a:rPr>
              <a:t>Zwei entgegengesetzte Trends sind zu beobachten: Während die Beschäftigtenentwicklung in den letzten 15 Jahren insgesamt eher zurückgegangen ist, ist die Umsatzentwicklung in diesem Zeitraum insgesamt gestiegen.</a:t>
            </a:r>
          </a:p>
          <a:p>
            <a:endParaRPr lang="de-DE" sz="1200" dirty="0">
              <a:solidFill>
                <a:schemeClr val="tx1"/>
              </a:solidFill>
              <a:latin typeface="+mn-lt"/>
            </a:endParaRPr>
          </a:p>
          <a:p>
            <a:r>
              <a:rPr lang="de-DE" sz="1200" i="1">
                <a:solidFill>
                  <a:schemeClr val="tx1"/>
                </a:solidFill>
                <a:latin typeface="+mn-lt"/>
              </a:rPr>
              <a:t>Laut ZDH-Generalsekretär </a:t>
            </a:r>
            <a:r>
              <a:rPr lang="de-DE" sz="1200" i="1" dirty="0">
                <a:solidFill>
                  <a:schemeClr val="tx1"/>
                </a:solidFill>
                <a:latin typeface="+mn-lt"/>
              </a:rPr>
              <a:t>Holger </a:t>
            </a:r>
            <a:r>
              <a:rPr lang="de-DE" sz="1200" i="1" dirty="0" err="1">
                <a:solidFill>
                  <a:schemeClr val="tx1"/>
                </a:solidFill>
                <a:latin typeface="+mn-lt"/>
              </a:rPr>
              <a:t>Schwannecke</a:t>
            </a:r>
            <a:r>
              <a:rPr lang="de-DE" sz="1200" i="1" dirty="0">
                <a:solidFill>
                  <a:schemeClr val="tx1"/>
                </a:solidFill>
                <a:latin typeface="+mn-lt"/>
              </a:rPr>
              <a:t> sei Fachkräftesicherung ein „Megathema für das Handwerk“ </a:t>
            </a:r>
            <a:r>
              <a:rPr lang="de-DE" sz="1200" dirty="0">
                <a:solidFill>
                  <a:schemeClr val="tx1"/>
                </a:solidFill>
                <a:latin typeface="+mn-lt"/>
              </a:rPr>
              <a:t>(https://www.zdh.de/presse/veroeffentlichungen/interviews-und-statements/umsatzprognosen-sind-aktuell-blick-in-die-glaskugel/, 22.12.2021) </a:t>
            </a:r>
            <a:r>
              <a:rPr lang="de-DE" sz="1200" i="1" dirty="0">
                <a:solidFill>
                  <a:schemeClr val="tx1"/>
                </a:solidFill>
                <a:latin typeface="+mn-lt"/>
              </a:rPr>
              <a:t>und auch Handwerkspräsident Hans Peter Wollseifer betont, dass es aktuell an bis zu einer Viertelmillionen Fachkräften im Handwerk fehlt</a:t>
            </a:r>
            <a:r>
              <a:rPr lang="de-DE" sz="1200" dirty="0">
                <a:solidFill>
                  <a:schemeClr val="tx1"/>
                </a:solidFill>
                <a:latin typeface="+mn-lt"/>
              </a:rPr>
              <a:t> (https://www.zdh.de/presse/veroeffentlichungen/pressemitteilungen/handwerk-fordert-bildungswende/, 07.07.2022).</a:t>
            </a:r>
          </a:p>
          <a:p>
            <a:endParaRPr lang="de-DE" sz="1200" dirty="0">
              <a:solidFill>
                <a:schemeClr val="tx1"/>
              </a:solidFill>
              <a:latin typeface="+mn-lt"/>
            </a:endParaRPr>
          </a:p>
          <a:p>
            <a:r>
              <a:rPr lang="de-DE" sz="1200" dirty="0">
                <a:solidFill>
                  <a:schemeClr val="tx1"/>
                </a:solidFill>
                <a:latin typeface="+mn-lt"/>
              </a:rPr>
              <a:t>Bei der nächsten Folie (6) kann die </a:t>
            </a:r>
            <a:r>
              <a:rPr lang="de-DE" sz="1200" b="1" dirty="0">
                <a:solidFill>
                  <a:schemeClr val="tx1"/>
                </a:solidFill>
                <a:latin typeface="+mn-lt"/>
              </a:rPr>
              <a:t>Metaplantechnik</a:t>
            </a:r>
            <a:r>
              <a:rPr lang="de-DE" sz="1200" dirty="0">
                <a:solidFill>
                  <a:schemeClr val="tx1"/>
                </a:solidFill>
                <a:latin typeface="+mn-lt"/>
              </a:rPr>
              <a:t> angewandt werden:</a:t>
            </a:r>
          </a:p>
          <a:p>
            <a:endParaRPr lang="de-DE" sz="1200" i="1" dirty="0">
              <a:solidFill>
                <a:schemeClr val="tx1"/>
              </a:solidFill>
              <a:latin typeface="+mn-lt"/>
            </a:endParaRPr>
          </a:p>
          <a:p>
            <a:r>
              <a:rPr lang="de-DE" sz="1200" i="1" dirty="0">
                <a:solidFill>
                  <a:schemeClr val="tx1"/>
                </a:solidFill>
                <a:latin typeface="+mn-lt"/>
              </a:rPr>
              <a:t>Welche Erfahrungen haben Sie bereits mit Fachkräftesicherung gemacht? Wie schätzen Sie die Fachkräftesituation in Deutschland ein? Welche Wege der Fachkräftesicherung gibt es Ihrer Ansicht nach? Notieren Sie auf den vorliegenden Karten stichpunktartig und heften Sie diese anschließend an die Pinnwand.</a:t>
            </a:r>
          </a:p>
          <a:p>
            <a:endParaRPr lang="de-DE" sz="1200" b="1" dirty="0">
              <a:solidFill>
                <a:schemeClr val="tx1"/>
              </a:solidFill>
              <a:latin typeface="+mn-lt"/>
            </a:endParaRPr>
          </a:p>
          <a:p>
            <a:r>
              <a:rPr lang="de-DE" sz="1200" b="1" dirty="0">
                <a:solidFill>
                  <a:schemeClr val="tx1"/>
                </a:solidFill>
                <a:latin typeface="+mn-lt"/>
              </a:rPr>
              <a:t>Wichtig:</a:t>
            </a:r>
            <a:r>
              <a:rPr lang="de-DE" sz="1200" dirty="0">
                <a:solidFill>
                  <a:schemeClr val="tx1"/>
                </a:solidFill>
                <a:latin typeface="+mn-lt"/>
              </a:rPr>
              <a:t> Sollten Sie sich an dieser Stelle für die Metaplantechnik entscheiden, darf der Inhalt der nachfolgenden Folie (6) erst nach Abschluss der Methode aufgerufen und gezeigt werden.</a:t>
            </a:r>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9</a:t>
            </a:fld>
            <a:endParaRPr lang="de-DE"/>
          </a:p>
        </p:txBody>
      </p:sp>
    </p:spTree>
    <p:extLst>
      <p:ext uri="{BB962C8B-B14F-4D97-AF65-F5344CB8AC3E}">
        <p14:creationId xmlns:p14="http://schemas.microsoft.com/office/powerpoint/2010/main" val="295555118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152A05F0-1CBE-477D-A2D2-76C7EB5029BF}"/>
              </a:ext>
            </a:extLst>
          </p:cNvPr>
          <p:cNvSpPr/>
          <p:nvPr userDrawn="1"/>
        </p:nvSpPr>
        <p:spPr>
          <a:xfrm>
            <a:off x="0" y="0"/>
            <a:ext cx="12192000" cy="5525310"/>
          </a:xfrm>
          <a:prstGeom prst="rect">
            <a:avLst/>
          </a:prstGeom>
          <a:solidFill>
            <a:srgbClr val="C2D2E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 name="Grafik 19">
            <a:extLst>
              <a:ext uri="{FF2B5EF4-FFF2-40B4-BE49-F238E27FC236}">
                <a16:creationId xmlns:a16="http://schemas.microsoft.com/office/drawing/2014/main" id="{C67D4EFC-86B3-40C7-B8EC-33EDCFC864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060" y="252412"/>
            <a:ext cx="905563" cy="1114899"/>
          </a:xfrm>
          <a:prstGeom prst="rect">
            <a:avLst/>
          </a:prstGeom>
        </p:spPr>
      </p:pic>
      <p:sp>
        <p:nvSpPr>
          <p:cNvPr id="22" name="Inhaltsplatzhalter 3">
            <a:extLst>
              <a:ext uri="{FF2B5EF4-FFF2-40B4-BE49-F238E27FC236}">
                <a16:creationId xmlns:a16="http://schemas.microsoft.com/office/drawing/2014/main" id="{BC8DBB81-4B96-4802-BE5A-98E275455510}"/>
              </a:ext>
            </a:extLst>
          </p:cNvPr>
          <p:cNvSpPr>
            <a:spLocks noGrp="1"/>
          </p:cNvSpPr>
          <p:nvPr>
            <p:ph sz="quarter" idx="13"/>
          </p:nvPr>
        </p:nvSpPr>
        <p:spPr>
          <a:xfrm>
            <a:off x="5814800" y="1709968"/>
            <a:ext cx="5939050" cy="335327"/>
          </a:xfrm>
        </p:spPr>
        <p:txBody>
          <a:bodyPr>
            <a:noAutofit/>
          </a:bodyPr>
          <a:lstStyle>
            <a:lvl1pPr marL="0" indent="0" algn="l">
              <a:buNone/>
              <a:defRPr sz="1600" b="1" spc="300">
                <a:solidFill>
                  <a:srgbClr val="87919A"/>
                </a:solidFill>
              </a:defRPr>
            </a:lvl1pPr>
            <a:lvl2pPr marL="457200" indent="0">
              <a:buNone/>
              <a:defRPr sz="1800"/>
            </a:lvl2pPr>
            <a:lvl3pPr>
              <a:defRPr sz="1800"/>
            </a:lvl3pPr>
            <a:lvl4pPr>
              <a:defRPr sz="1800"/>
            </a:lvl4pPr>
            <a:lvl5pPr>
              <a:defRPr sz="1800"/>
            </a:lvl5pPr>
          </a:lstStyle>
          <a:p>
            <a:pPr algn="l"/>
            <a:endParaRPr lang="de-DE" sz="1800" dirty="0"/>
          </a:p>
        </p:txBody>
      </p:sp>
      <p:sp>
        <p:nvSpPr>
          <p:cNvPr id="23" name="Textplatzhalter 9">
            <a:extLst>
              <a:ext uri="{FF2B5EF4-FFF2-40B4-BE49-F238E27FC236}">
                <a16:creationId xmlns:a16="http://schemas.microsoft.com/office/drawing/2014/main" id="{AB2E7800-7153-455F-8CFF-78623447F81D}"/>
              </a:ext>
            </a:extLst>
          </p:cNvPr>
          <p:cNvSpPr>
            <a:spLocks noGrp="1"/>
          </p:cNvSpPr>
          <p:nvPr>
            <p:ph type="body" sz="quarter" idx="14"/>
          </p:nvPr>
        </p:nvSpPr>
        <p:spPr>
          <a:xfrm>
            <a:off x="5814799" y="2154631"/>
            <a:ext cx="5939049" cy="944169"/>
          </a:xfrm>
        </p:spPr>
        <p:txBody>
          <a:bodyPr>
            <a:normAutofit/>
          </a:bodyPr>
          <a:lstStyle>
            <a:lvl1pPr marL="0" indent="0">
              <a:buNone/>
              <a:defRPr sz="3000" b="1" spc="0">
                <a:solidFill>
                  <a:schemeClr val="tx1"/>
                </a:solidFill>
              </a:defRPr>
            </a:lvl1pPr>
            <a:lvl2pPr marL="457200" indent="0">
              <a:buNone/>
              <a:defRPr/>
            </a:lvl2pPr>
          </a:lstStyle>
          <a:p>
            <a:pPr lvl="0"/>
            <a:endParaRPr lang="de-DE" dirty="0"/>
          </a:p>
        </p:txBody>
      </p:sp>
      <p:pic>
        <p:nvPicPr>
          <p:cNvPr id="27" name="Grafik 26">
            <a:extLst>
              <a:ext uri="{FF2B5EF4-FFF2-40B4-BE49-F238E27FC236}">
                <a16:creationId xmlns:a16="http://schemas.microsoft.com/office/drawing/2014/main" id="{9299BA89-2028-408A-BEEB-069781A5D1C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3196"/>
          <a:stretch/>
        </p:blipFill>
        <p:spPr>
          <a:xfrm>
            <a:off x="397670" y="397670"/>
            <a:ext cx="4933950" cy="4708778"/>
          </a:xfrm>
          <a:prstGeom prst="rect">
            <a:avLst/>
          </a:prstGeom>
        </p:spPr>
      </p:pic>
      <p:cxnSp>
        <p:nvCxnSpPr>
          <p:cNvPr id="6" name="Gerader Verbinder 5">
            <a:extLst>
              <a:ext uri="{FF2B5EF4-FFF2-40B4-BE49-F238E27FC236}">
                <a16:creationId xmlns:a16="http://schemas.microsoft.com/office/drawing/2014/main" id="{E51021C4-DB79-4183-AF68-910C4DF03011}"/>
              </a:ext>
            </a:extLst>
          </p:cNvPr>
          <p:cNvCxnSpPr>
            <a:cxnSpLocks/>
          </p:cNvCxnSpPr>
          <p:nvPr userDrawn="1"/>
        </p:nvCxnSpPr>
        <p:spPr>
          <a:xfrm>
            <a:off x="0" y="5525311"/>
            <a:ext cx="12192000" cy="0"/>
          </a:xfrm>
          <a:prstGeom prst="line">
            <a:avLst/>
          </a:prstGeom>
          <a:ln w="57150">
            <a:solidFill>
              <a:srgbClr val="004C89"/>
            </a:solidFill>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E4857261-B416-407C-AF32-8188CD76C222}"/>
              </a:ext>
            </a:extLst>
          </p:cNvPr>
          <p:cNvSpPr txBox="1"/>
          <p:nvPr userDrawn="1"/>
        </p:nvSpPr>
        <p:spPr>
          <a:xfrm>
            <a:off x="1790975" y="6460330"/>
            <a:ext cx="2636011" cy="184666"/>
          </a:xfrm>
          <a:prstGeom prst="rect">
            <a:avLst/>
          </a:prstGeom>
          <a:noFill/>
        </p:spPr>
        <p:txBody>
          <a:bodyPr wrap="square" rtlCol="0">
            <a:spAutoFit/>
          </a:bodyPr>
          <a:lstStyle/>
          <a:p>
            <a:r>
              <a:rPr lang="de-DE" sz="600" kern="1200" dirty="0">
                <a:solidFill>
                  <a:schemeClr val="tx1"/>
                </a:solidFill>
                <a:effectLst/>
                <a:latin typeface="+mn-lt"/>
                <a:ea typeface="+mn-ea"/>
                <a:cs typeface="+mn-cs"/>
              </a:rPr>
              <a:t>Für die nachfolgenden Inhalte sind die Projektpartner verantwortlich</a:t>
            </a:r>
            <a:endParaRPr lang="de-DE" sz="600" dirty="0"/>
          </a:p>
        </p:txBody>
      </p:sp>
      <p:pic>
        <p:nvPicPr>
          <p:cNvPr id="4" name="Grafik 3">
            <a:extLst>
              <a:ext uri="{FF2B5EF4-FFF2-40B4-BE49-F238E27FC236}">
                <a16:creationId xmlns:a16="http://schemas.microsoft.com/office/drawing/2014/main" id="{4F4E15DC-356E-F744-D6E8-A2FD1D9A59A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1003" y="5751567"/>
            <a:ext cx="1028555" cy="724348"/>
          </a:xfrm>
          <a:prstGeom prst="rect">
            <a:avLst/>
          </a:prstGeom>
        </p:spPr>
      </p:pic>
      <p:pic>
        <p:nvPicPr>
          <p:cNvPr id="5" name="Grafik 4">
            <a:extLst>
              <a:ext uri="{FF2B5EF4-FFF2-40B4-BE49-F238E27FC236}">
                <a16:creationId xmlns:a16="http://schemas.microsoft.com/office/drawing/2014/main" id="{4AFD6618-A139-7D7A-042A-6C04A6FCDCA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66449" y="5927459"/>
            <a:ext cx="885951" cy="372563"/>
          </a:xfrm>
          <a:prstGeom prst="rect">
            <a:avLst/>
          </a:prstGeom>
        </p:spPr>
      </p:pic>
      <p:pic>
        <p:nvPicPr>
          <p:cNvPr id="7" name="Grafik 6">
            <a:extLst>
              <a:ext uri="{FF2B5EF4-FFF2-40B4-BE49-F238E27FC236}">
                <a16:creationId xmlns:a16="http://schemas.microsoft.com/office/drawing/2014/main" id="{8A3F7CE7-9B8F-22E9-8C2A-6A57F4AED701}"/>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1" b="33409"/>
          <a:stretch/>
        </p:blipFill>
        <p:spPr>
          <a:xfrm>
            <a:off x="1852147" y="5909804"/>
            <a:ext cx="785578" cy="371934"/>
          </a:xfrm>
          <a:prstGeom prst="rect">
            <a:avLst/>
          </a:prstGeom>
        </p:spPr>
      </p:pic>
      <p:pic>
        <p:nvPicPr>
          <p:cNvPr id="8" name="Grafik 7" descr="Ein Bild, das Text, Schild enthält.&#10;&#10;Automatisch generierte Beschreibung">
            <a:extLst>
              <a:ext uri="{FF2B5EF4-FFF2-40B4-BE49-F238E27FC236}">
                <a16:creationId xmlns:a16="http://schemas.microsoft.com/office/drawing/2014/main" id="{050BEAC5-02A0-ED4B-195E-1DE97A93E36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822378" y="5787429"/>
            <a:ext cx="1389077" cy="649698"/>
          </a:xfrm>
          <a:prstGeom prst="rect">
            <a:avLst/>
          </a:prstGeom>
        </p:spPr>
      </p:pic>
      <p:sp>
        <p:nvSpPr>
          <p:cNvPr id="9" name="Textfeld 8">
            <a:extLst>
              <a:ext uri="{FF2B5EF4-FFF2-40B4-BE49-F238E27FC236}">
                <a16:creationId xmlns:a16="http://schemas.microsoft.com/office/drawing/2014/main" id="{D8AC27EA-2504-BAF8-FDD9-9473B2EC20CC}"/>
              </a:ext>
            </a:extLst>
          </p:cNvPr>
          <p:cNvSpPr txBox="1"/>
          <p:nvPr userDrawn="1"/>
        </p:nvSpPr>
        <p:spPr>
          <a:xfrm>
            <a:off x="1793182" y="5717122"/>
            <a:ext cx="956098" cy="169277"/>
          </a:xfrm>
          <a:prstGeom prst="rect">
            <a:avLst/>
          </a:prstGeom>
          <a:noFill/>
        </p:spPr>
        <p:txBody>
          <a:bodyPr wrap="square" rtlCol="0">
            <a:spAutoFit/>
          </a:bodyPr>
          <a:lstStyle/>
          <a:p>
            <a:r>
              <a:rPr lang="de-DE" sz="500" dirty="0"/>
              <a:t>EINE INITIATIVE VON</a:t>
            </a:r>
          </a:p>
        </p:txBody>
      </p:sp>
      <p:pic>
        <p:nvPicPr>
          <p:cNvPr id="10" name="Grafik 9">
            <a:extLst>
              <a:ext uri="{FF2B5EF4-FFF2-40B4-BE49-F238E27FC236}">
                <a16:creationId xmlns:a16="http://schemas.microsoft.com/office/drawing/2014/main" id="{FD0C98A0-CCF5-46E9-C933-08DFCB484F32}"/>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346275" y="5934476"/>
            <a:ext cx="1484756" cy="563704"/>
          </a:xfrm>
          <a:prstGeom prst="rect">
            <a:avLst/>
          </a:prstGeom>
        </p:spPr>
      </p:pic>
    </p:spTree>
    <p:extLst>
      <p:ext uri="{BB962C8B-B14F-4D97-AF65-F5344CB8AC3E}">
        <p14:creationId xmlns:p14="http://schemas.microsoft.com/office/powerpoint/2010/main" val="1461647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wischenfolie grau">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B7F9F4E4-F218-49C4-B7BB-BCAB779A397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311" y="0"/>
            <a:ext cx="12197953" cy="6858000"/>
          </a:xfrm>
          <a:prstGeom prst="rect">
            <a:avLst/>
          </a:prstGeom>
        </p:spPr>
      </p:pic>
      <p:sp>
        <p:nvSpPr>
          <p:cNvPr id="14" name="Datumsplatzhalter 3">
            <a:extLst>
              <a:ext uri="{FF2B5EF4-FFF2-40B4-BE49-F238E27FC236}">
                <a16:creationId xmlns:a16="http://schemas.microsoft.com/office/drawing/2014/main" id="{D8EB7D43-3C4B-48B3-9152-9FB320EC1285}"/>
              </a:ext>
            </a:extLst>
          </p:cNvPr>
          <p:cNvSpPr>
            <a:spLocks noGrp="1"/>
          </p:cNvSpPr>
          <p:nvPr>
            <p:ph type="dt" sz="half" idx="10"/>
          </p:nvPr>
        </p:nvSpPr>
        <p:spPr>
          <a:xfrm>
            <a:off x="9645074" y="6356350"/>
            <a:ext cx="1085550" cy="365125"/>
          </a:xfrm>
        </p:spPr>
        <p:txBody>
          <a:bodyPr/>
          <a:lstStyle>
            <a:lvl1pPr algn="r">
              <a:defRPr>
                <a:solidFill>
                  <a:schemeClr val="bg1"/>
                </a:solidFill>
              </a:defRPr>
            </a:lvl1pPr>
          </a:lstStyle>
          <a:p>
            <a:fld id="{CA3FDBE9-D549-4214-8D01-A23E9DCC7647}" type="datetime1">
              <a:rPr lang="de-DE" smtClean="0"/>
              <a:pPr/>
              <a:t>24.01.2023</a:t>
            </a:fld>
            <a:endParaRPr lang="de-DE" dirty="0"/>
          </a:p>
        </p:txBody>
      </p:sp>
      <p:sp>
        <p:nvSpPr>
          <p:cNvPr id="17" name="Foliennummernplatzhalter 5">
            <a:extLst>
              <a:ext uri="{FF2B5EF4-FFF2-40B4-BE49-F238E27FC236}">
                <a16:creationId xmlns:a16="http://schemas.microsoft.com/office/drawing/2014/main" id="{E9BE6B37-0073-4242-841A-5FAD122C04A1}"/>
              </a:ext>
            </a:extLst>
          </p:cNvPr>
          <p:cNvSpPr>
            <a:spLocks noGrp="1"/>
          </p:cNvSpPr>
          <p:nvPr>
            <p:ph type="sldNum" sz="quarter" idx="12"/>
          </p:nvPr>
        </p:nvSpPr>
        <p:spPr>
          <a:xfrm>
            <a:off x="10829439" y="6356350"/>
            <a:ext cx="685800" cy="365125"/>
          </a:xfrm>
        </p:spPr>
        <p:txBody>
          <a:bodyPr/>
          <a:lstStyle>
            <a:lvl1pPr>
              <a:defRPr>
                <a:solidFill>
                  <a:schemeClr val="bg1"/>
                </a:solidFill>
              </a:defRPr>
            </a:lvl1pPr>
          </a:lstStyle>
          <a:p>
            <a:fld id="{1001D6E4-277C-454F-8BDB-A51DA561E3F3}" type="slidenum">
              <a:rPr lang="de-DE" smtClean="0"/>
              <a:pPr/>
              <a:t>‹Nr.›</a:t>
            </a:fld>
            <a:endParaRPr lang="de-DE"/>
          </a:p>
        </p:txBody>
      </p:sp>
      <p:sp>
        <p:nvSpPr>
          <p:cNvPr id="5" name="Textplatzhalter 9">
            <a:extLst>
              <a:ext uri="{FF2B5EF4-FFF2-40B4-BE49-F238E27FC236}">
                <a16:creationId xmlns:a16="http://schemas.microsoft.com/office/drawing/2014/main" id="{C09D38C4-99CA-4DA1-A5E8-5EDB390DC467}"/>
              </a:ext>
            </a:extLst>
          </p:cNvPr>
          <p:cNvSpPr>
            <a:spLocks noGrp="1"/>
          </p:cNvSpPr>
          <p:nvPr>
            <p:ph type="body" sz="quarter" idx="14" hasCustomPrompt="1"/>
          </p:nvPr>
        </p:nvSpPr>
        <p:spPr>
          <a:xfrm>
            <a:off x="0" y="1757698"/>
            <a:ext cx="12192000" cy="516517"/>
          </a:xfrm>
        </p:spPr>
        <p:txBody>
          <a:bodyPr>
            <a:normAutofit/>
          </a:bodyPr>
          <a:lstStyle>
            <a:lvl1pPr marL="0" indent="0" algn="ctr">
              <a:buFont typeface="Wingdings" panose="05000000000000000000" pitchFamily="2" charset="2"/>
              <a:buNone/>
              <a:defRPr sz="3000" b="1" spc="300">
                <a:solidFill>
                  <a:schemeClr val="bg1"/>
                </a:solidFill>
              </a:defRPr>
            </a:lvl1pPr>
            <a:lvl2pPr marL="457200" indent="0">
              <a:buNone/>
              <a:defRPr/>
            </a:lvl2pPr>
          </a:lstStyle>
          <a:p>
            <a:pPr lvl="0"/>
            <a:r>
              <a:rPr lang="de-DE" dirty="0"/>
              <a:t>MASTERTEXTFORMAT BEARBEITEN</a:t>
            </a:r>
          </a:p>
        </p:txBody>
      </p:sp>
      <p:sp>
        <p:nvSpPr>
          <p:cNvPr id="6" name="Textplatzhalter 9">
            <a:extLst>
              <a:ext uri="{FF2B5EF4-FFF2-40B4-BE49-F238E27FC236}">
                <a16:creationId xmlns:a16="http://schemas.microsoft.com/office/drawing/2014/main" id="{B16023A3-C867-4305-8A37-0E670300105F}"/>
              </a:ext>
            </a:extLst>
          </p:cNvPr>
          <p:cNvSpPr>
            <a:spLocks noGrp="1"/>
          </p:cNvSpPr>
          <p:nvPr>
            <p:ph type="body" sz="quarter" idx="15" hasCustomPrompt="1"/>
          </p:nvPr>
        </p:nvSpPr>
        <p:spPr>
          <a:xfrm>
            <a:off x="0" y="2274215"/>
            <a:ext cx="12192000" cy="2679434"/>
          </a:xfrm>
        </p:spPr>
        <p:txBody>
          <a:bodyPr>
            <a:normAutofit/>
          </a:bodyPr>
          <a:lstStyle>
            <a:lvl1pPr marL="0" indent="0" algn="ctr">
              <a:buFont typeface="Wingdings" panose="05000000000000000000" pitchFamily="2" charset="2"/>
              <a:buNone/>
              <a:defRPr sz="20000" b="1" spc="300">
                <a:solidFill>
                  <a:schemeClr val="bg1"/>
                </a:solidFill>
              </a:defRPr>
            </a:lvl1pPr>
            <a:lvl2pPr marL="457200" indent="0">
              <a:buNone/>
              <a:defRPr/>
            </a:lvl2pPr>
          </a:lstStyle>
          <a:p>
            <a:pPr lvl="0"/>
            <a:r>
              <a:rPr lang="de-DE" dirty="0"/>
              <a:t>000.000</a:t>
            </a:r>
          </a:p>
        </p:txBody>
      </p:sp>
    </p:spTree>
    <p:extLst>
      <p:ext uri="{BB962C8B-B14F-4D97-AF65-F5344CB8AC3E}">
        <p14:creationId xmlns:p14="http://schemas.microsoft.com/office/powerpoint/2010/main" val="3032162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e">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152A05F0-1CBE-477D-A2D2-76C7EB5029BF}"/>
              </a:ext>
            </a:extLst>
          </p:cNvPr>
          <p:cNvSpPr/>
          <p:nvPr userDrawn="1"/>
        </p:nvSpPr>
        <p:spPr>
          <a:xfrm>
            <a:off x="0" y="0"/>
            <a:ext cx="12192000" cy="5525309"/>
          </a:xfrm>
          <a:prstGeom prst="rect">
            <a:avLst/>
          </a:prstGeom>
          <a:solidFill>
            <a:srgbClr val="C2D2E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Inhaltsplatzhalter 3">
            <a:extLst>
              <a:ext uri="{FF2B5EF4-FFF2-40B4-BE49-F238E27FC236}">
                <a16:creationId xmlns:a16="http://schemas.microsoft.com/office/drawing/2014/main" id="{BC8DBB81-4B96-4802-BE5A-98E275455510}"/>
              </a:ext>
            </a:extLst>
          </p:cNvPr>
          <p:cNvSpPr>
            <a:spLocks noGrp="1"/>
          </p:cNvSpPr>
          <p:nvPr>
            <p:ph sz="quarter" idx="13"/>
          </p:nvPr>
        </p:nvSpPr>
        <p:spPr>
          <a:xfrm>
            <a:off x="5814800" y="1709968"/>
            <a:ext cx="5939050" cy="335327"/>
          </a:xfrm>
        </p:spPr>
        <p:txBody>
          <a:bodyPr>
            <a:normAutofit/>
          </a:bodyPr>
          <a:lstStyle>
            <a:lvl1pPr marL="0" indent="0" algn="l">
              <a:buNone/>
              <a:defRPr sz="1800" b="1" spc="300">
                <a:solidFill>
                  <a:srgbClr val="87919A"/>
                </a:solidFill>
              </a:defRPr>
            </a:lvl1pPr>
            <a:lvl2pPr marL="457200" indent="0">
              <a:buNone/>
              <a:defRPr sz="1800"/>
            </a:lvl2pPr>
            <a:lvl3pPr>
              <a:defRPr sz="1800"/>
            </a:lvl3pPr>
            <a:lvl4pPr>
              <a:defRPr sz="1800"/>
            </a:lvl4pPr>
            <a:lvl5pPr>
              <a:defRPr sz="1800"/>
            </a:lvl5pPr>
          </a:lstStyle>
          <a:p>
            <a:pPr algn="l"/>
            <a:endParaRPr lang="de-DE" sz="1800" dirty="0"/>
          </a:p>
        </p:txBody>
      </p:sp>
      <p:sp>
        <p:nvSpPr>
          <p:cNvPr id="23" name="Textplatzhalter 9">
            <a:extLst>
              <a:ext uri="{FF2B5EF4-FFF2-40B4-BE49-F238E27FC236}">
                <a16:creationId xmlns:a16="http://schemas.microsoft.com/office/drawing/2014/main" id="{AB2E7800-7153-455F-8CFF-78623447F81D}"/>
              </a:ext>
            </a:extLst>
          </p:cNvPr>
          <p:cNvSpPr>
            <a:spLocks noGrp="1"/>
          </p:cNvSpPr>
          <p:nvPr>
            <p:ph type="body" sz="quarter" idx="14"/>
          </p:nvPr>
        </p:nvSpPr>
        <p:spPr>
          <a:xfrm>
            <a:off x="5814799" y="2154631"/>
            <a:ext cx="5939049" cy="944169"/>
          </a:xfrm>
        </p:spPr>
        <p:txBody>
          <a:bodyPr>
            <a:normAutofit/>
          </a:bodyPr>
          <a:lstStyle>
            <a:lvl1pPr marL="0" indent="0">
              <a:buNone/>
              <a:defRPr sz="3000" b="1" spc="0">
                <a:solidFill>
                  <a:schemeClr val="tx1"/>
                </a:solidFill>
              </a:defRPr>
            </a:lvl1pPr>
            <a:lvl2pPr marL="457200" indent="0">
              <a:buNone/>
              <a:defRPr/>
            </a:lvl2pPr>
          </a:lstStyle>
          <a:p>
            <a:pPr lvl="0"/>
            <a:endParaRPr lang="de-DE" dirty="0"/>
          </a:p>
        </p:txBody>
      </p:sp>
      <p:pic>
        <p:nvPicPr>
          <p:cNvPr id="34" name="Grafik 33">
            <a:extLst>
              <a:ext uri="{FF2B5EF4-FFF2-40B4-BE49-F238E27FC236}">
                <a16:creationId xmlns:a16="http://schemas.microsoft.com/office/drawing/2014/main" id="{58F46C09-433F-434F-8F12-76F5EC0D92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060" y="252412"/>
            <a:ext cx="905563" cy="1114899"/>
          </a:xfrm>
          <a:prstGeom prst="rect">
            <a:avLst/>
          </a:prstGeom>
        </p:spPr>
      </p:pic>
      <p:cxnSp>
        <p:nvCxnSpPr>
          <p:cNvPr id="33" name="Gerader Verbinder 32">
            <a:extLst>
              <a:ext uri="{FF2B5EF4-FFF2-40B4-BE49-F238E27FC236}">
                <a16:creationId xmlns:a16="http://schemas.microsoft.com/office/drawing/2014/main" id="{F16F1C9B-7A92-4AEE-A02F-62C29AC0E002}"/>
              </a:ext>
            </a:extLst>
          </p:cNvPr>
          <p:cNvCxnSpPr>
            <a:cxnSpLocks/>
          </p:cNvCxnSpPr>
          <p:nvPr userDrawn="1"/>
        </p:nvCxnSpPr>
        <p:spPr>
          <a:xfrm>
            <a:off x="0" y="5525311"/>
            <a:ext cx="12192000" cy="0"/>
          </a:xfrm>
          <a:prstGeom prst="line">
            <a:avLst/>
          </a:prstGeom>
          <a:ln w="57150">
            <a:solidFill>
              <a:srgbClr val="004C89"/>
            </a:solidFill>
          </a:ln>
        </p:spPr>
        <p:style>
          <a:lnRef idx="1">
            <a:schemeClr val="accent1"/>
          </a:lnRef>
          <a:fillRef idx="0">
            <a:schemeClr val="accent1"/>
          </a:fillRef>
          <a:effectRef idx="0">
            <a:schemeClr val="accent1"/>
          </a:effectRef>
          <a:fontRef idx="minor">
            <a:schemeClr val="tx1"/>
          </a:fontRef>
        </p:style>
      </p:cxnSp>
      <p:pic>
        <p:nvPicPr>
          <p:cNvPr id="20" name="Grafik 19">
            <a:extLst>
              <a:ext uri="{FF2B5EF4-FFF2-40B4-BE49-F238E27FC236}">
                <a16:creationId xmlns:a16="http://schemas.microsoft.com/office/drawing/2014/main" id="{BD7545E3-3680-48FA-848D-426EA5FD127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3196"/>
          <a:stretch/>
        </p:blipFill>
        <p:spPr>
          <a:xfrm>
            <a:off x="397670" y="397670"/>
            <a:ext cx="4933950" cy="4708778"/>
          </a:xfrm>
          <a:prstGeom prst="rect">
            <a:avLst/>
          </a:prstGeom>
        </p:spPr>
      </p:pic>
      <p:sp>
        <p:nvSpPr>
          <p:cNvPr id="2" name="Textfeld 1">
            <a:extLst>
              <a:ext uri="{FF2B5EF4-FFF2-40B4-BE49-F238E27FC236}">
                <a16:creationId xmlns:a16="http://schemas.microsoft.com/office/drawing/2014/main" id="{54659A10-D806-B0B7-C463-38029091E38E}"/>
              </a:ext>
            </a:extLst>
          </p:cNvPr>
          <p:cNvSpPr txBox="1"/>
          <p:nvPr userDrawn="1"/>
        </p:nvSpPr>
        <p:spPr>
          <a:xfrm>
            <a:off x="1790975" y="6460330"/>
            <a:ext cx="2636011" cy="184666"/>
          </a:xfrm>
          <a:prstGeom prst="rect">
            <a:avLst/>
          </a:prstGeom>
          <a:noFill/>
        </p:spPr>
        <p:txBody>
          <a:bodyPr wrap="square" rtlCol="0">
            <a:spAutoFit/>
          </a:bodyPr>
          <a:lstStyle/>
          <a:p>
            <a:r>
              <a:rPr lang="de-DE" sz="600" kern="1200" dirty="0">
                <a:solidFill>
                  <a:schemeClr val="tx1"/>
                </a:solidFill>
                <a:effectLst/>
                <a:latin typeface="+mn-lt"/>
                <a:ea typeface="+mn-ea"/>
                <a:cs typeface="+mn-cs"/>
              </a:rPr>
              <a:t>Für die nachfolgenden Inhalte sind die Projektpartner verantwortlich</a:t>
            </a:r>
            <a:endParaRPr lang="de-DE" sz="600" dirty="0"/>
          </a:p>
        </p:txBody>
      </p:sp>
      <p:pic>
        <p:nvPicPr>
          <p:cNvPr id="3" name="Grafik 2">
            <a:extLst>
              <a:ext uri="{FF2B5EF4-FFF2-40B4-BE49-F238E27FC236}">
                <a16:creationId xmlns:a16="http://schemas.microsoft.com/office/drawing/2014/main" id="{4A44B935-6BA9-C536-123E-D04B5E2BF5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1003" y="5751567"/>
            <a:ext cx="1028555" cy="724348"/>
          </a:xfrm>
          <a:prstGeom prst="rect">
            <a:avLst/>
          </a:prstGeom>
        </p:spPr>
      </p:pic>
      <p:pic>
        <p:nvPicPr>
          <p:cNvPr id="4" name="Grafik 3">
            <a:extLst>
              <a:ext uri="{FF2B5EF4-FFF2-40B4-BE49-F238E27FC236}">
                <a16:creationId xmlns:a16="http://schemas.microsoft.com/office/drawing/2014/main" id="{1CB187E2-7E24-8158-629E-3DD9187E41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66449" y="5927459"/>
            <a:ext cx="885951" cy="372563"/>
          </a:xfrm>
          <a:prstGeom prst="rect">
            <a:avLst/>
          </a:prstGeom>
        </p:spPr>
      </p:pic>
      <p:pic>
        <p:nvPicPr>
          <p:cNvPr id="5" name="Grafik 4">
            <a:extLst>
              <a:ext uri="{FF2B5EF4-FFF2-40B4-BE49-F238E27FC236}">
                <a16:creationId xmlns:a16="http://schemas.microsoft.com/office/drawing/2014/main" id="{8323A5C2-EB49-3121-3B7A-8744D0486B19}"/>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1" b="33409"/>
          <a:stretch/>
        </p:blipFill>
        <p:spPr>
          <a:xfrm>
            <a:off x="1852147" y="5909804"/>
            <a:ext cx="785578" cy="371934"/>
          </a:xfrm>
          <a:prstGeom prst="rect">
            <a:avLst/>
          </a:prstGeom>
        </p:spPr>
      </p:pic>
      <p:pic>
        <p:nvPicPr>
          <p:cNvPr id="6" name="Grafik 5" descr="Ein Bild, das Text, Schild enthält.&#10;&#10;Automatisch generierte Beschreibung">
            <a:extLst>
              <a:ext uri="{FF2B5EF4-FFF2-40B4-BE49-F238E27FC236}">
                <a16:creationId xmlns:a16="http://schemas.microsoft.com/office/drawing/2014/main" id="{F4A2EC7D-6F23-B50D-74BC-7289F618D2C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822378" y="5787429"/>
            <a:ext cx="1389077" cy="649698"/>
          </a:xfrm>
          <a:prstGeom prst="rect">
            <a:avLst/>
          </a:prstGeom>
        </p:spPr>
      </p:pic>
      <p:sp>
        <p:nvSpPr>
          <p:cNvPr id="7" name="Textfeld 6">
            <a:extLst>
              <a:ext uri="{FF2B5EF4-FFF2-40B4-BE49-F238E27FC236}">
                <a16:creationId xmlns:a16="http://schemas.microsoft.com/office/drawing/2014/main" id="{8ABFB626-3CF5-E97D-B316-B2558FF7D2CD}"/>
              </a:ext>
            </a:extLst>
          </p:cNvPr>
          <p:cNvSpPr txBox="1"/>
          <p:nvPr userDrawn="1"/>
        </p:nvSpPr>
        <p:spPr>
          <a:xfrm>
            <a:off x="1793182" y="5717122"/>
            <a:ext cx="956098" cy="169277"/>
          </a:xfrm>
          <a:prstGeom prst="rect">
            <a:avLst/>
          </a:prstGeom>
          <a:noFill/>
        </p:spPr>
        <p:txBody>
          <a:bodyPr wrap="square" rtlCol="0">
            <a:spAutoFit/>
          </a:bodyPr>
          <a:lstStyle/>
          <a:p>
            <a:r>
              <a:rPr lang="de-DE" sz="500" dirty="0"/>
              <a:t>EINE INITIATIVE VON</a:t>
            </a:r>
          </a:p>
        </p:txBody>
      </p:sp>
      <p:pic>
        <p:nvPicPr>
          <p:cNvPr id="8" name="Grafik 7">
            <a:extLst>
              <a:ext uri="{FF2B5EF4-FFF2-40B4-BE49-F238E27FC236}">
                <a16:creationId xmlns:a16="http://schemas.microsoft.com/office/drawing/2014/main" id="{C0FFD7E3-6504-4F55-9062-504981DAA56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346275" y="5934476"/>
            <a:ext cx="1484756" cy="563704"/>
          </a:xfrm>
          <a:prstGeom prst="rect">
            <a:avLst/>
          </a:prstGeom>
        </p:spPr>
      </p:pic>
    </p:spTree>
    <p:extLst>
      <p:ext uri="{BB962C8B-B14F-4D97-AF65-F5344CB8AC3E}">
        <p14:creationId xmlns:p14="http://schemas.microsoft.com/office/powerpoint/2010/main" val="4257324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weiß">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002A55F-0197-4C83-BB45-08A03B070338}"/>
              </a:ext>
            </a:extLst>
          </p:cNvPr>
          <p:cNvSpPr>
            <a:spLocks noGrp="1"/>
          </p:cNvSpPr>
          <p:nvPr>
            <p:ph idx="1"/>
          </p:nvPr>
        </p:nvSpPr>
        <p:spPr>
          <a:xfrm>
            <a:off x="676761" y="1862570"/>
            <a:ext cx="10838479" cy="4116377"/>
          </a:xfrm>
        </p:spPr>
        <p:txBody>
          <a:bodyPr>
            <a:normAutofit/>
          </a:bodyPr>
          <a:lstStyle>
            <a:lvl1pPr marL="228600" indent="-228600">
              <a:buClr>
                <a:srgbClr val="F07D00"/>
              </a:buClr>
              <a:buFont typeface="Wingdings" panose="05000000000000000000" pitchFamily="2" charset="2"/>
              <a:buChar char="§"/>
              <a:defRPr sz="1800">
                <a:solidFill>
                  <a:schemeClr val="bg1">
                    <a:lumMod val="50000"/>
                  </a:schemeClr>
                </a:solidFill>
              </a:defRPr>
            </a:lvl1pPr>
            <a:lvl2pPr marL="468000" indent="-228600">
              <a:buClr>
                <a:srgbClr val="F07D00"/>
              </a:buClr>
              <a:buFont typeface="Wingdings" panose="05000000000000000000" pitchFamily="2" charset="2"/>
              <a:buChar char="§"/>
              <a:defRPr sz="1600">
                <a:solidFill>
                  <a:schemeClr val="bg1">
                    <a:lumMod val="50000"/>
                  </a:schemeClr>
                </a:solidFill>
              </a:defRPr>
            </a:lvl2pPr>
            <a:lvl3pPr marL="720000" indent="-228600">
              <a:buClr>
                <a:srgbClr val="F07D00"/>
              </a:buClr>
              <a:buFont typeface="Wingdings" panose="05000000000000000000" pitchFamily="2" charset="2"/>
              <a:buChar char="§"/>
              <a:defRPr sz="1600">
                <a:solidFill>
                  <a:schemeClr val="bg1">
                    <a:lumMod val="50000"/>
                  </a:schemeClr>
                </a:solidFill>
              </a:defRPr>
            </a:lvl3pPr>
            <a:lvl4pPr marL="936000" indent="-228600">
              <a:buClr>
                <a:srgbClr val="F07D00"/>
              </a:buClr>
              <a:buFont typeface="Wingdings" panose="05000000000000000000" pitchFamily="2" charset="2"/>
              <a:buChar char="§"/>
              <a:defRPr sz="1400">
                <a:solidFill>
                  <a:schemeClr val="bg1">
                    <a:lumMod val="50000"/>
                  </a:schemeClr>
                </a:solidFill>
              </a:defRPr>
            </a:lvl4pPr>
            <a:lvl5pPr marL="1188000" indent="-228600">
              <a:buClr>
                <a:srgbClr val="F07D00"/>
              </a:buClr>
              <a:buFont typeface="Wingdings" panose="05000000000000000000" pitchFamily="2" charset="2"/>
              <a:buChar char="§"/>
              <a:defRPr sz="1400">
                <a:solidFill>
                  <a:schemeClr val="bg1">
                    <a:lumMod val="50000"/>
                  </a:schemeClr>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Datumsplatzhalter 3">
            <a:extLst>
              <a:ext uri="{FF2B5EF4-FFF2-40B4-BE49-F238E27FC236}">
                <a16:creationId xmlns:a16="http://schemas.microsoft.com/office/drawing/2014/main" id="{D5809FD1-AE39-43F6-A576-C7B548A43793}"/>
              </a:ext>
            </a:extLst>
          </p:cNvPr>
          <p:cNvSpPr>
            <a:spLocks noGrp="1"/>
          </p:cNvSpPr>
          <p:nvPr>
            <p:ph type="dt" sz="half" idx="10"/>
          </p:nvPr>
        </p:nvSpPr>
        <p:spPr>
          <a:xfrm>
            <a:off x="9645074" y="6356350"/>
            <a:ext cx="1085550" cy="365125"/>
          </a:xfrm>
        </p:spPr>
        <p:txBody>
          <a:bodyPr/>
          <a:lstStyle>
            <a:lvl1pPr algn="r">
              <a:defRPr/>
            </a:lvl1pPr>
          </a:lstStyle>
          <a:p>
            <a:fld id="{CA3FDBE9-D549-4214-8D01-A23E9DCC7647}" type="datetime1">
              <a:rPr lang="de-DE" smtClean="0"/>
              <a:t>24.01.2023</a:t>
            </a:fld>
            <a:endParaRPr lang="de-DE" dirty="0"/>
          </a:p>
        </p:txBody>
      </p:sp>
      <p:sp>
        <p:nvSpPr>
          <p:cNvPr id="17" name="Foliennummernplatzhalter 5">
            <a:extLst>
              <a:ext uri="{FF2B5EF4-FFF2-40B4-BE49-F238E27FC236}">
                <a16:creationId xmlns:a16="http://schemas.microsoft.com/office/drawing/2014/main" id="{937C1AB4-6E17-456B-9291-8DCA10C7F545}"/>
              </a:ext>
            </a:extLst>
          </p:cNvPr>
          <p:cNvSpPr>
            <a:spLocks noGrp="1"/>
          </p:cNvSpPr>
          <p:nvPr>
            <p:ph type="sldNum" sz="quarter" idx="12"/>
          </p:nvPr>
        </p:nvSpPr>
        <p:spPr>
          <a:xfrm>
            <a:off x="10829439" y="6356350"/>
            <a:ext cx="685800" cy="365125"/>
          </a:xfrm>
        </p:spPr>
        <p:txBody>
          <a:bodyPr/>
          <a:lstStyle/>
          <a:p>
            <a:fld id="{1001D6E4-277C-454F-8BDB-A51DA561E3F3}" type="slidenum">
              <a:rPr lang="de-DE" smtClean="0"/>
              <a:t>‹Nr.›</a:t>
            </a:fld>
            <a:endParaRPr lang="de-DE"/>
          </a:p>
        </p:txBody>
      </p:sp>
      <p:sp>
        <p:nvSpPr>
          <p:cNvPr id="10" name="Textplatzhalter 9">
            <a:extLst>
              <a:ext uri="{FF2B5EF4-FFF2-40B4-BE49-F238E27FC236}">
                <a16:creationId xmlns:a16="http://schemas.microsoft.com/office/drawing/2014/main" id="{C314050D-81D7-42E4-A97D-9D0FB43FC8FC}"/>
              </a:ext>
            </a:extLst>
          </p:cNvPr>
          <p:cNvSpPr>
            <a:spLocks noGrp="1"/>
          </p:cNvSpPr>
          <p:nvPr>
            <p:ph type="body" sz="quarter" idx="14" hasCustomPrompt="1"/>
          </p:nvPr>
        </p:nvSpPr>
        <p:spPr>
          <a:xfrm>
            <a:off x="676761" y="290422"/>
            <a:ext cx="9932915" cy="1114899"/>
          </a:xfrm>
        </p:spPr>
        <p:txBody>
          <a:bodyPr anchor="ctr">
            <a:normAutofit/>
          </a:bodyPr>
          <a:lstStyle>
            <a:lvl1pPr marL="0" indent="0">
              <a:buNone/>
              <a:defRPr sz="3000" b="1" spc="0">
                <a:solidFill>
                  <a:schemeClr val="tx1"/>
                </a:solidFill>
              </a:defRPr>
            </a:lvl1pPr>
            <a:lvl2pPr marL="457200" indent="0">
              <a:buNone/>
              <a:defRPr/>
            </a:lvl2pPr>
          </a:lstStyle>
          <a:p>
            <a:pPr lvl="0"/>
            <a:r>
              <a:rPr lang="de-DE" dirty="0"/>
              <a:t>Hier steht eine große Überschrift</a:t>
            </a:r>
          </a:p>
        </p:txBody>
      </p:sp>
      <p:sp>
        <p:nvSpPr>
          <p:cNvPr id="8" name="Rechtwinkliges Dreieck 7">
            <a:extLst>
              <a:ext uri="{FF2B5EF4-FFF2-40B4-BE49-F238E27FC236}">
                <a16:creationId xmlns:a16="http://schemas.microsoft.com/office/drawing/2014/main" id="{118F8904-A5D0-4832-BC3F-6D4F7B91771A}"/>
              </a:ext>
            </a:extLst>
          </p:cNvPr>
          <p:cNvSpPr/>
          <p:nvPr userDrawn="1"/>
        </p:nvSpPr>
        <p:spPr>
          <a:xfrm>
            <a:off x="0" y="6172199"/>
            <a:ext cx="685801" cy="685801"/>
          </a:xfrm>
          <a:prstGeom prst="rtTriangle">
            <a:avLst/>
          </a:prstGeom>
          <a:solidFill>
            <a:srgbClr val="00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a:extLst>
              <a:ext uri="{FF2B5EF4-FFF2-40B4-BE49-F238E27FC236}">
                <a16:creationId xmlns:a16="http://schemas.microsoft.com/office/drawing/2014/main" id="{6B5032FF-CC85-4AF5-899D-BC6A73F03F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1062457" y="290422"/>
            <a:ext cx="905563" cy="1114899"/>
          </a:xfrm>
          <a:prstGeom prst="rect">
            <a:avLst/>
          </a:prstGeom>
        </p:spPr>
      </p:pic>
    </p:spTree>
    <p:extLst>
      <p:ext uri="{BB962C8B-B14F-4D97-AF65-F5344CB8AC3E}">
        <p14:creationId xmlns:p14="http://schemas.microsoft.com/office/powerpoint/2010/main" val="519449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d Text weiß">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002A55F-0197-4C83-BB45-08A03B070338}"/>
              </a:ext>
            </a:extLst>
          </p:cNvPr>
          <p:cNvSpPr>
            <a:spLocks noGrp="1"/>
          </p:cNvSpPr>
          <p:nvPr>
            <p:ph idx="1"/>
          </p:nvPr>
        </p:nvSpPr>
        <p:spPr>
          <a:xfrm>
            <a:off x="4708634" y="1862572"/>
            <a:ext cx="6806606" cy="4116376"/>
          </a:xfrm>
        </p:spPr>
        <p:txBody>
          <a:bodyPr>
            <a:normAutofit/>
          </a:bodyPr>
          <a:lstStyle>
            <a:lvl1pPr marL="228600" indent="-228600">
              <a:buClr>
                <a:srgbClr val="F07D00"/>
              </a:buClr>
              <a:buFont typeface="Wingdings" panose="05000000000000000000" pitchFamily="2" charset="2"/>
              <a:buChar char="§"/>
              <a:defRPr sz="1800">
                <a:solidFill>
                  <a:schemeClr val="bg1">
                    <a:lumMod val="50000"/>
                  </a:schemeClr>
                </a:solidFill>
              </a:defRPr>
            </a:lvl1pPr>
            <a:lvl2pPr marL="468000" indent="-228600">
              <a:buClr>
                <a:srgbClr val="F07D00"/>
              </a:buClr>
              <a:buFont typeface="Wingdings" panose="05000000000000000000" pitchFamily="2" charset="2"/>
              <a:buChar char="§"/>
              <a:defRPr sz="1600">
                <a:solidFill>
                  <a:schemeClr val="bg1">
                    <a:lumMod val="50000"/>
                  </a:schemeClr>
                </a:solidFill>
              </a:defRPr>
            </a:lvl2pPr>
            <a:lvl3pPr marL="720000" indent="-228600">
              <a:buClr>
                <a:srgbClr val="F07D00"/>
              </a:buClr>
              <a:buFont typeface="Wingdings" panose="05000000000000000000" pitchFamily="2" charset="2"/>
              <a:buChar char="§"/>
              <a:defRPr sz="1600">
                <a:solidFill>
                  <a:schemeClr val="bg1">
                    <a:lumMod val="50000"/>
                  </a:schemeClr>
                </a:solidFill>
              </a:defRPr>
            </a:lvl3pPr>
            <a:lvl4pPr marL="936000" indent="-228600">
              <a:buClr>
                <a:srgbClr val="F07D00"/>
              </a:buClr>
              <a:buFont typeface="Wingdings" panose="05000000000000000000" pitchFamily="2" charset="2"/>
              <a:buChar char="§"/>
              <a:defRPr sz="1400">
                <a:solidFill>
                  <a:schemeClr val="bg1">
                    <a:lumMod val="50000"/>
                  </a:schemeClr>
                </a:solidFill>
              </a:defRPr>
            </a:lvl4pPr>
            <a:lvl5pPr marL="1188000" indent="-228600">
              <a:buClr>
                <a:srgbClr val="F07D00"/>
              </a:buClr>
              <a:buFont typeface="Wingdings" panose="05000000000000000000" pitchFamily="2" charset="2"/>
              <a:buChar char="§"/>
              <a:defRPr sz="1400">
                <a:solidFill>
                  <a:schemeClr val="bg1">
                    <a:lumMod val="50000"/>
                  </a:schemeClr>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Datumsplatzhalter 3">
            <a:extLst>
              <a:ext uri="{FF2B5EF4-FFF2-40B4-BE49-F238E27FC236}">
                <a16:creationId xmlns:a16="http://schemas.microsoft.com/office/drawing/2014/main" id="{D5809FD1-AE39-43F6-A576-C7B548A43793}"/>
              </a:ext>
            </a:extLst>
          </p:cNvPr>
          <p:cNvSpPr>
            <a:spLocks noGrp="1"/>
          </p:cNvSpPr>
          <p:nvPr>
            <p:ph type="dt" sz="half" idx="10"/>
          </p:nvPr>
        </p:nvSpPr>
        <p:spPr>
          <a:xfrm>
            <a:off x="9645074" y="6356350"/>
            <a:ext cx="1085550" cy="365125"/>
          </a:xfrm>
        </p:spPr>
        <p:txBody>
          <a:bodyPr/>
          <a:lstStyle>
            <a:lvl1pPr algn="r">
              <a:defRPr/>
            </a:lvl1pPr>
          </a:lstStyle>
          <a:p>
            <a:fld id="{CA3FDBE9-D549-4214-8D01-A23E9DCC7647}" type="datetime1">
              <a:rPr lang="de-DE" smtClean="0"/>
              <a:t>24.01.2023</a:t>
            </a:fld>
            <a:endParaRPr lang="de-DE" dirty="0"/>
          </a:p>
        </p:txBody>
      </p:sp>
      <p:sp>
        <p:nvSpPr>
          <p:cNvPr id="17" name="Foliennummernplatzhalter 5">
            <a:extLst>
              <a:ext uri="{FF2B5EF4-FFF2-40B4-BE49-F238E27FC236}">
                <a16:creationId xmlns:a16="http://schemas.microsoft.com/office/drawing/2014/main" id="{937C1AB4-6E17-456B-9291-8DCA10C7F545}"/>
              </a:ext>
            </a:extLst>
          </p:cNvPr>
          <p:cNvSpPr>
            <a:spLocks noGrp="1"/>
          </p:cNvSpPr>
          <p:nvPr>
            <p:ph type="sldNum" sz="quarter" idx="12"/>
          </p:nvPr>
        </p:nvSpPr>
        <p:spPr>
          <a:xfrm>
            <a:off x="10829439" y="6356350"/>
            <a:ext cx="685800" cy="365125"/>
          </a:xfrm>
        </p:spPr>
        <p:txBody>
          <a:bodyPr/>
          <a:lstStyle/>
          <a:p>
            <a:fld id="{1001D6E4-277C-454F-8BDB-A51DA561E3F3}" type="slidenum">
              <a:rPr lang="de-DE" smtClean="0"/>
              <a:t>‹Nr.›</a:t>
            </a:fld>
            <a:endParaRPr lang="de-DE"/>
          </a:p>
        </p:txBody>
      </p:sp>
      <p:sp>
        <p:nvSpPr>
          <p:cNvPr id="10" name="Textplatzhalter 9">
            <a:extLst>
              <a:ext uri="{FF2B5EF4-FFF2-40B4-BE49-F238E27FC236}">
                <a16:creationId xmlns:a16="http://schemas.microsoft.com/office/drawing/2014/main" id="{C314050D-81D7-42E4-A97D-9D0FB43FC8FC}"/>
              </a:ext>
            </a:extLst>
          </p:cNvPr>
          <p:cNvSpPr>
            <a:spLocks noGrp="1"/>
          </p:cNvSpPr>
          <p:nvPr>
            <p:ph type="body" sz="quarter" idx="14" hasCustomPrompt="1"/>
          </p:nvPr>
        </p:nvSpPr>
        <p:spPr>
          <a:xfrm>
            <a:off x="676761" y="290422"/>
            <a:ext cx="9932915" cy="1114899"/>
          </a:xfrm>
        </p:spPr>
        <p:txBody>
          <a:bodyPr anchor="ctr">
            <a:normAutofit/>
          </a:bodyPr>
          <a:lstStyle>
            <a:lvl1pPr marL="0" indent="0">
              <a:buNone/>
              <a:defRPr sz="3000" b="1" spc="0">
                <a:solidFill>
                  <a:schemeClr val="tx1"/>
                </a:solidFill>
              </a:defRPr>
            </a:lvl1pPr>
            <a:lvl2pPr marL="457200" indent="0">
              <a:buNone/>
              <a:defRPr/>
            </a:lvl2pPr>
          </a:lstStyle>
          <a:p>
            <a:pPr lvl="0"/>
            <a:r>
              <a:rPr lang="de-DE" dirty="0"/>
              <a:t>Hier steht eine große Überschrift</a:t>
            </a:r>
          </a:p>
        </p:txBody>
      </p:sp>
      <p:sp>
        <p:nvSpPr>
          <p:cNvPr id="8" name="Rechtwinkliges Dreieck 7">
            <a:extLst>
              <a:ext uri="{FF2B5EF4-FFF2-40B4-BE49-F238E27FC236}">
                <a16:creationId xmlns:a16="http://schemas.microsoft.com/office/drawing/2014/main" id="{118F8904-A5D0-4832-BC3F-6D4F7B91771A}"/>
              </a:ext>
            </a:extLst>
          </p:cNvPr>
          <p:cNvSpPr/>
          <p:nvPr userDrawn="1"/>
        </p:nvSpPr>
        <p:spPr>
          <a:xfrm>
            <a:off x="0" y="6172199"/>
            <a:ext cx="685801" cy="685801"/>
          </a:xfrm>
          <a:prstGeom prst="rtTriangle">
            <a:avLst/>
          </a:prstGeom>
          <a:solidFill>
            <a:srgbClr val="00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a:extLst>
              <a:ext uri="{FF2B5EF4-FFF2-40B4-BE49-F238E27FC236}">
                <a16:creationId xmlns:a16="http://schemas.microsoft.com/office/drawing/2014/main" id="{6B5032FF-CC85-4AF5-899D-BC6A73F03F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1062457" y="290422"/>
            <a:ext cx="905563" cy="1114899"/>
          </a:xfrm>
          <a:prstGeom prst="rect">
            <a:avLst/>
          </a:prstGeom>
        </p:spPr>
      </p:pic>
      <p:sp>
        <p:nvSpPr>
          <p:cNvPr id="9" name="Bildplatzhalter 10">
            <a:extLst>
              <a:ext uri="{FF2B5EF4-FFF2-40B4-BE49-F238E27FC236}">
                <a16:creationId xmlns:a16="http://schemas.microsoft.com/office/drawing/2014/main" id="{7EAA5397-D8D9-45C3-BF84-E19A41DEEF58}"/>
              </a:ext>
            </a:extLst>
          </p:cNvPr>
          <p:cNvSpPr>
            <a:spLocks noGrp="1"/>
          </p:cNvSpPr>
          <p:nvPr>
            <p:ph type="pic" sz="quarter" idx="15"/>
          </p:nvPr>
        </p:nvSpPr>
        <p:spPr>
          <a:xfrm>
            <a:off x="676760" y="1862571"/>
            <a:ext cx="3539640" cy="4116375"/>
          </a:xfrm>
          <a:prstGeom prst="rect">
            <a:avLst/>
          </a:prstGeom>
        </p:spPr>
        <p:txBody>
          <a:bodyPr vert="horz">
            <a:normAutofit/>
          </a:bodyPr>
          <a:lstStyle>
            <a:lvl1pPr marL="0" indent="0">
              <a:buFontTx/>
              <a:buNone/>
              <a:defRPr sz="2000">
                <a:solidFill>
                  <a:schemeClr val="bg1">
                    <a:lumMod val="50000"/>
                  </a:schemeClr>
                </a:solidFill>
              </a:defRPr>
            </a:lvl1pPr>
          </a:lstStyle>
          <a:p>
            <a:pPr lvl="0"/>
            <a:endParaRPr lang="de-DE" noProof="0" dirty="0"/>
          </a:p>
        </p:txBody>
      </p:sp>
    </p:spTree>
    <p:extLst>
      <p:ext uri="{BB962C8B-B14F-4D97-AF65-F5344CB8AC3E}">
        <p14:creationId xmlns:p14="http://schemas.microsoft.com/office/powerpoint/2010/main" val="1733729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Text weiß">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002A55F-0197-4C83-BB45-08A03B070338}"/>
              </a:ext>
            </a:extLst>
          </p:cNvPr>
          <p:cNvSpPr>
            <a:spLocks noGrp="1"/>
          </p:cNvSpPr>
          <p:nvPr>
            <p:ph idx="1"/>
          </p:nvPr>
        </p:nvSpPr>
        <p:spPr>
          <a:xfrm>
            <a:off x="6274530" y="1862572"/>
            <a:ext cx="5240710" cy="4116376"/>
          </a:xfrm>
        </p:spPr>
        <p:txBody>
          <a:bodyPr>
            <a:normAutofit/>
          </a:bodyPr>
          <a:lstStyle>
            <a:lvl1pPr marL="228600" indent="-228600">
              <a:buClr>
                <a:srgbClr val="F07D00"/>
              </a:buClr>
              <a:buFont typeface="Wingdings" panose="05000000000000000000" pitchFamily="2" charset="2"/>
              <a:buChar char="§"/>
              <a:defRPr sz="1800">
                <a:solidFill>
                  <a:schemeClr val="bg1">
                    <a:lumMod val="50000"/>
                  </a:schemeClr>
                </a:solidFill>
              </a:defRPr>
            </a:lvl1pPr>
            <a:lvl2pPr marL="468000" indent="-228600">
              <a:buClr>
                <a:srgbClr val="F07D00"/>
              </a:buClr>
              <a:buFont typeface="Wingdings" panose="05000000000000000000" pitchFamily="2" charset="2"/>
              <a:buChar char="§"/>
              <a:defRPr sz="1600">
                <a:solidFill>
                  <a:schemeClr val="bg1">
                    <a:lumMod val="50000"/>
                  </a:schemeClr>
                </a:solidFill>
              </a:defRPr>
            </a:lvl2pPr>
            <a:lvl3pPr marL="720000" indent="-228600">
              <a:buClr>
                <a:srgbClr val="F07D00"/>
              </a:buClr>
              <a:buFont typeface="Wingdings" panose="05000000000000000000" pitchFamily="2" charset="2"/>
              <a:buChar char="§"/>
              <a:defRPr sz="1600">
                <a:solidFill>
                  <a:schemeClr val="bg1">
                    <a:lumMod val="50000"/>
                  </a:schemeClr>
                </a:solidFill>
              </a:defRPr>
            </a:lvl3pPr>
            <a:lvl4pPr marL="936000" indent="-228600">
              <a:buClr>
                <a:srgbClr val="F07D00"/>
              </a:buClr>
              <a:buFont typeface="Wingdings" panose="05000000000000000000" pitchFamily="2" charset="2"/>
              <a:buChar char="§"/>
              <a:defRPr sz="1400">
                <a:solidFill>
                  <a:schemeClr val="bg1">
                    <a:lumMod val="50000"/>
                  </a:schemeClr>
                </a:solidFill>
              </a:defRPr>
            </a:lvl4pPr>
            <a:lvl5pPr marL="1188000" indent="-228600">
              <a:buClr>
                <a:srgbClr val="F07D00"/>
              </a:buClr>
              <a:buFont typeface="Wingdings" panose="05000000000000000000" pitchFamily="2" charset="2"/>
              <a:buChar char="§"/>
              <a:defRPr sz="1400">
                <a:solidFill>
                  <a:schemeClr val="bg1">
                    <a:lumMod val="50000"/>
                  </a:schemeClr>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Datumsplatzhalter 3">
            <a:extLst>
              <a:ext uri="{FF2B5EF4-FFF2-40B4-BE49-F238E27FC236}">
                <a16:creationId xmlns:a16="http://schemas.microsoft.com/office/drawing/2014/main" id="{D5809FD1-AE39-43F6-A576-C7B548A43793}"/>
              </a:ext>
            </a:extLst>
          </p:cNvPr>
          <p:cNvSpPr>
            <a:spLocks noGrp="1"/>
          </p:cNvSpPr>
          <p:nvPr>
            <p:ph type="dt" sz="half" idx="10"/>
          </p:nvPr>
        </p:nvSpPr>
        <p:spPr>
          <a:xfrm>
            <a:off x="9645074" y="6356350"/>
            <a:ext cx="1085550" cy="365125"/>
          </a:xfrm>
        </p:spPr>
        <p:txBody>
          <a:bodyPr/>
          <a:lstStyle>
            <a:lvl1pPr algn="r">
              <a:defRPr/>
            </a:lvl1pPr>
          </a:lstStyle>
          <a:p>
            <a:fld id="{CA3FDBE9-D549-4214-8D01-A23E9DCC7647}" type="datetime1">
              <a:rPr lang="de-DE" smtClean="0"/>
              <a:t>24.01.2023</a:t>
            </a:fld>
            <a:endParaRPr lang="de-DE" dirty="0"/>
          </a:p>
        </p:txBody>
      </p:sp>
      <p:sp>
        <p:nvSpPr>
          <p:cNvPr id="17" name="Foliennummernplatzhalter 5">
            <a:extLst>
              <a:ext uri="{FF2B5EF4-FFF2-40B4-BE49-F238E27FC236}">
                <a16:creationId xmlns:a16="http://schemas.microsoft.com/office/drawing/2014/main" id="{937C1AB4-6E17-456B-9291-8DCA10C7F545}"/>
              </a:ext>
            </a:extLst>
          </p:cNvPr>
          <p:cNvSpPr>
            <a:spLocks noGrp="1"/>
          </p:cNvSpPr>
          <p:nvPr>
            <p:ph type="sldNum" sz="quarter" idx="12"/>
          </p:nvPr>
        </p:nvSpPr>
        <p:spPr>
          <a:xfrm>
            <a:off x="10829439" y="6356350"/>
            <a:ext cx="685800" cy="365125"/>
          </a:xfrm>
        </p:spPr>
        <p:txBody>
          <a:bodyPr/>
          <a:lstStyle/>
          <a:p>
            <a:fld id="{1001D6E4-277C-454F-8BDB-A51DA561E3F3}" type="slidenum">
              <a:rPr lang="de-DE" smtClean="0"/>
              <a:t>‹Nr.›</a:t>
            </a:fld>
            <a:endParaRPr lang="de-DE"/>
          </a:p>
        </p:txBody>
      </p:sp>
      <p:sp>
        <p:nvSpPr>
          <p:cNvPr id="10" name="Textplatzhalter 9">
            <a:extLst>
              <a:ext uri="{FF2B5EF4-FFF2-40B4-BE49-F238E27FC236}">
                <a16:creationId xmlns:a16="http://schemas.microsoft.com/office/drawing/2014/main" id="{C314050D-81D7-42E4-A97D-9D0FB43FC8FC}"/>
              </a:ext>
            </a:extLst>
          </p:cNvPr>
          <p:cNvSpPr>
            <a:spLocks noGrp="1"/>
          </p:cNvSpPr>
          <p:nvPr>
            <p:ph type="body" sz="quarter" idx="14" hasCustomPrompt="1"/>
          </p:nvPr>
        </p:nvSpPr>
        <p:spPr>
          <a:xfrm>
            <a:off x="676761" y="290422"/>
            <a:ext cx="9932915" cy="1114899"/>
          </a:xfrm>
        </p:spPr>
        <p:txBody>
          <a:bodyPr anchor="ctr">
            <a:normAutofit/>
          </a:bodyPr>
          <a:lstStyle>
            <a:lvl1pPr marL="0" indent="0">
              <a:buNone/>
              <a:defRPr sz="3000" b="1" spc="0">
                <a:solidFill>
                  <a:schemeClr val="tx1"/>
                </a:solidFill>
              </a:defRPr>
            </a:lvl1pPr>
            <a:lvl2pPr marL="457200" indent="0">
              <a:buNone/>
              <a:defRPr/>
            </a:lvl2pPr>
          </a:lstStyle>
          <a:p>
            <a:pPr lvl="0"/>
            <a:r>
              <a:rPr lang="de-DE" dirty="0"/>
              <a:t>Hier steht eine große Überschrift</a:t>
            </a:r>
          </a:p>
        </p:txBody>
      </p:sp>
      <p:sp>
        <p:nvSpPr>
          <p:cNvPr id="8" name="Rechtwinkliges Dreieck 7">
            <a:extLst>
              <a:ext uri="{FF2B5EF4-FFF2-40B4-BE49-F238E27FC236}">
                <a16:creationId xmlns:a16="http://schemas.microsoft.com/office/drawing/2014/main" id="{118F8904-A5D0-4832-BC3F-6D4F7B91771A}"/>
              </a:ext>
            </a:extLst>
          </p:cNvPr>
          <p:cNvSpPr/>
          <p:nvPr userDrawn="1"/>
        </p:nvSpPr>
        <p:spPr>
          <a:xfrm>
            <a:off x="0" y="6172199"/>
            <a:ext cx="685801" cy="685801"/>
          </a:xfrm>
          <a:prstGeom prst="rtTriangle">
            <a:avLst/>
          </a:prstGeom>
          <a:solidFill>
            <a:srgbClr val="00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a:extLst>
              <a:ext uri="{FF2B5EF4-FFF2-40B4-BE49-F238E27FC236}">
                <a16:creationId xmlns:a16="http://schemas.microsoft.com/office/drawing/2014/main" id="{6B5032FF-CC85-4AF5-899D-BC6A73F03F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1062457" y="290422"/>
            <a:ext cx="905563" cy="1114899"/>
          </a:xfrm>
          <a:prstGeom prst="rect">
            <a:avLst/>
          </a:prstGeom>
        </p:spPr>
      </p:pic>
      <p:sp>
        <p:nvSpPr>
          <p:cNvPr id="15" name="Inhaltsplatzhalter 2">
            <a:extLst>
              <a:ext uri="{FF2B5EF4-FFF2-40B4-BE49-F238E27FC236}">
                <a16:creationId xmlns:a16="http://schemas.microsoft.com/office/drawing/2014/main" id="{1E330B1C-F4CE-42D3-8D10-881F4F7DBA8E}"/>
              </a:ext>
            </a:extLst>
          </p:cNvPr>
          <p:cNvSpPr>
            <a:spLocks noGrp="1"/>
          </p:cNvSpPr>
          <p:nvPr>
            <p:ph idx="16"/>
          </p:nvPr>
        </p:nvSpPr>
        <p:spPr>
          <a:xfrm>
            <a:off x="676760" y="1862572"/>
            <a:ext cx="5240710" cy="4116376"/>
          </a:xfrm>
        </p:spPr>
        <p:txBody>
          <a:bodyPr>
            <a:normAutofit/>
          </a:bodyPr>
          <a:lstStyle>
            <a:lvl1pPr marL="228600" indent="-228600">
              <a:buClr>
                <a:srgbClr val="F07D00"/>
              </a:buClr>
              <a:buFont typeface="Wingdings" panose="05000000000000000000" pitchFamily="2" charset="2"/>
              <a:buChar char="§"/>
              <a:defRPr sz="1800">
                <a:solidFill>
                  <a:schemeClr val="bg1">
                    <a:lumMod val="50000"/>
                  </a:schemeClr>
                </a:solidFill>
              </a:defRPr>
            </a:lvl1pPr>
            <a:lvl2pPr marL="468000" indent="-228600">
              <a:buClr>
                <a:srgbClr val="F07D00"/>
              </a:buClr>
              <a:buFont typeface="Wingdings" panose="05000000000000000000" pitchFamily="2" charset="2"/>
              <a:buChar char="§"/>
              <a:defRPr sz="1600">
                <a:solidFill>
                  <a:schemeClr val="bg1">
                    <a:lumMod val="50000"/>
                  </a:schemeClr>
                </a:solidFill>
              </a:defRPr>
            </a:lvl2pPr>
            <a:lvl3pPr marL="720000" indent="-228600">
              <a:buClr>
                <a:srgbClr val="F07D00"/>
              </a:buClr>
              <a:buFont typeface="Wingdings" panose="05000000000000000000" pitchFamily="2" charset="2"/>
              <a:buChar char="§"/>
              <a:defRPr sz="1600">
                <a:solidFill>
                  <a:schemeClr val="bg1">
                    <a:lumMod val="50000"/>
                  </a:schemeClr>
                </a:solidFill>
              </a:defRPr>
            </a:lvl3pPr>
            <a:lvl4pPr marL="936000" indent="-228600">
              <a:buClr>
                <a:srgbClr val="F07D00"/>
              </a:buClr>
              <a:buFont typeface="Wingdings" panose="05000000000000000000" pitchFamily="2" charset="2"/>
              <a:buChar char="§"/>
              <a:defRPr sz="1400">
                <a:solidFill>
                  <a:schemeClr val="bg1">
                    <a:lumMod val="50000"/>
                  </a:schemeClr>
                </a:solidFill>
              </a:defRPr>
            </a:lvl4pPr>
            <a:lvl5pPr marL="1188000" indent="-228600">
              <a:buClr>
                <a:srgbClr val="F07D00"/>
              </a:buClr>
              <a:buFont typeface="Wingdings" panose="05000000000000000000" pitchFamily="2" charset="2"/>
              <a:buChar char="§"/>
              <a:defRPr sz="1400">
                <a:solidFill>
                  <a:schemeClr val="bg1">
                    <a:lumMod val="50000"/>
                  </a:schemeClr>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762769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lau">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A63C8FDD-4140-46BA-9E8C-7A8656B617D5}"/>
              </a:ext>
            </a:extLst>
          </p:cNvPr>
          <p:cNvSpPr/>
          <p:nvPr userDrawn="1"/>
        </p:nvSpPr>
        <p:spPr>
          <a:xfrm>
            <a:off x="0" y="0"/>
            <a:ext cx="12192000" cy="6858000"/>
          </a:xfrm>
          <a:prstGeom prst="rect">
            <a:avLst/>
          </a:prstGeom>
          <a:solidFill>
            <a:srgbClr val="C2D2E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Datumsplatzhalter 3">
            <a:extLst>
              <a:ext uri="{FF2B5EF4-FFF2-40B4-BE49-F238E27FC236}">
                <a16:creationId xmlns:a16="http://schemas.microsoft.com/office/drawing/2014/main" id="{D5809FD1-AE39-43F6-A576-C7B548A43793}"/>
              </a:ext>
            </a:extLst>
          </p:cNvPr>
          <p:cNvSpPr>
            <a:spLocks noGrp="1"/>
          </p:cNvSpPr>
          <p:nvPr>
            <p:ph type="dt" sz="half" idx="10"/>
          </p:nvPr>
        </p:nvSpPr>
        <p:spPr>
          <a:xfrm>
            <a:off x="9645074" y="6356350"/>
            <a:ext cx="1085550" cy="365125"/>
          </a:xfrm>
        </p:spPr>
        <p:txBody>
          <a:bodyPr/>
          <a:lstStyle>
            <a:lvl1pPr algn="r">
              <a:defRPr/>
            </a:lvl1pPr>
          </a:lstStyle>
          <a:p>
            <a:fld id="{CA3FDBE9-D549-4214-8D01-A23E9DCC7647}" type="datetime1">
              <a:rPr lang="de-DE" smtClean="0"/>
              <a:t>24.01.2023</a:t>
            </a:fld>
            <a:endParaRPr lang="de-DE" dirty="0"/>
          </a:p>
        </p:txBody>
      </p:sp>
      <p:sp>
        <p:nvSpPr>
          <p:cNvPr id="17" name="Foliennummernplatzhalter 5">
            <a:extLst>
              <a:ext uri="{FF2B5EF4-FFF2-40B4-BE49-F238E27FC236}">
                <a16:creationId xmlns:a16="http://schemas.microsoft.com/office/drawing/2014/main" id="{937C1AB4-6E17-456B-9291-8DCA10C7F545}"/>
              </a:ext>
            </a:extLst>
          </p:cNvPr>
          <p:cNvSpPr>
            <a:spLocks noGrp="1"/>
          </p:cNvSpPr>
          <p:nvPr>
            <p:ph type="sldNum" sz="quarter" idx="12"/>
          </p:nvPr>
        </p:nvSpPr>
        <p:spPr>
          <a:xfrm>
            <a:off x="10829439" y="6356350"/>
            <a:ext cx="685800" cy="365125"/>
          </a:xfrm>
        </p:spPr>
        <p:txBody>
          <a:bodyPr/>
          <a:lstStyle/>
          <a:p>
            <a:fld id="{1001D6E4-277C-454F-8BDB-A51DA561E3F3}" type="slidenum">
              <a:rPr lang="de-DE" smtClean="0"/>
              <a:t>‹Nr.›</a:t>
            </a:fld>
            <a:endParaRPr lang="de-DE"/>
          </a:p>
        </p:txBody>
      </p:sp>
      <p:sp>
        <p:nvSpPr>
          <p:cNvPr id="10" name="Textplatzhalter 9">
            <a:extLst>
              <a:ext uri="{FF2B5EF4-FFF2-40B4-BE49-F238E27FC236}">
                <a16:creationId xmlns:a16="http://schemas.microsoft.com/office/drawing/2014/main" id="{C314050D-81D7-42E4-A97D-9D0FB43FC8FC}"/>
              </a:ext>
            </a:extLst>
          </p:cNvPr>
          <p:cNvSpPr>
            <a:spLocks noGrp="1"/>
          </p:cNvSpPr>
          <p:nvPr>
            <p:ph type="body" sz="quarter" idx="14" hasCustomPrompt="1"/>
          </p:nvPr>
        </p:nvSpPr>
        <p:spPr>
          <a:xfrm>
            <a:off x="676761" y="290422"/>
            <a:ext cx="9932915" cy="1114899"/>
          </a:xfrm>
        </p:spPr>
        <p:txBody>
          <a:bodyPr anchor="ctr">
            <a:normAutofit/>
          </a:bodyPr>
          <a:lstStyle>
            <a:lvl1pPr marL="0" indent="0">
              <a:buNone/>
              <a:defRPr sz="3000" b="1" spc="0">
                <a:solidFill>
                  <a:schemeClr val="tx1"/>
                </a:solidFill>
              </a:defRPr>
            </a:lvl1pPr>
            <a:lvl2pPr marL="457200" indent="0">
              <a:buNone/>
              <a:defRPr/>
            </a:lvl2pPr>
          </a:lstStyle>
          <a:p>
            <a:pPr lvl="0"/>
            <a:r>
              <a:rPr lang="de-DE" dirty="0"/>
              <a:t>Hier steht eine große Überschrift</a:t>
            </a:r>
          </a:p>
        </p:txBody>
      </p:sp>
      <p:sp>
        <p:nvSpPr>
          <p:cNvPr id="8" name="Rechtwinkliges Dreieck 7">
            <a:extLst>
              <a:ext uri="{FF2B5EF4-FFF2-40B4-BE49-F238E27FC236}">
                <a16:creationId xmlns:a16="http://schemas.microsoft.com/office/drawing/2014/main" id="{118F8904-A5D0-4832-BC3F-6D4F7B91771A}"/>
              </a:ext>
            </a:extLst>
          </p:cNvPr>
          <p:cNvSpPr/>
          <p:nvPr userDrawn="1"/>
        </p:nvSpPr>
        <p:spPr>
          <a:xfrm>
            <a:off x="0" y="6172199"/>
            <a:ext cx="685801" cy="685801"/>
          </a:xfrm>
          <a:prstGeom prst="rtTriangle">
            <a:avLst/>
          </a:prstGeom>
          <a:solidFill>
            <a:srgbClr val="00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a:extLst>
              <a:ext uri="{FF2B5EF4-FFF2-40B4-BE49-F238E27FC236}">
                <a16:creationId xmlns:a16="http://schemas.microsoft.com/office/drawing/2014/main" id="{6B5032FF-CC85-4AF5-899D-BC6A73F03F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1062457" y="290422"/>
            <a:ext cx="905563" cy="1114899"/>
          </a:xfrm>
          <a:prstGeom prst="rect">
            <a:avLst/>
          </a:prstGeom>
        </p:spPr>
      </p:pic>
      <p:sp>
        <p:nvSpPr>
          <p:cNvPr id="9" name="Inhaltsplatzhalter 2">
            <a:extLst>
              <a:ext uri="{FF2B5EF4-FFF2-40B4-BE49-F238E27FC236}">
                <a16:creationId xmlns:a16="http://schemas.microsoft.com/office/drawing/2014/main" id="{66D03581-D52E-42C7-8305-5AFD7ABB59A7}"/>
              </a:ext>
            </a:extLst>
          </p:cNvPr>
          <p:cNvSpPr>
            <a:spLocks noGrp="1"/>
          </p:cNvSpPr>
          <p:nvPr>
            <p:ph idx="1"/>
          </p:nvPr>
        </p:nvSpPr>
        <p:spPr>
          <a:xfrm>
            <a:off x="676761" y="1862570"/>
            <a:ext cx="10838479" cy="4116377"/>
          </a:xfrm>
        </p:spPr>
        <p:txBody>
          <a:bodyPr>
            <a:normAutofit/>
          </a:bodyPr>
          <a:lstStyle>
            <a:lvl1pPr marL="228600" indent="-228600">
              <a:buClr>
                <a:srgbClr val="F07D00"/>
              </a:buClr>
              <a:buFont typeface="Wingdings" panose="05000000000000000000" pitchFamily="2" charset="2"/>
              <a:buChar char="§"/>
              <a:defRPr sz="1800">
                <a:solidFill>
                  <a:schemeClr val="bg1">
                    <a:lumMod val="50000"/>
                  </a:schemeClr>
                </a:solidFill>
              </a:defRPr>
            </a:lvl1pPr>
            <a:lvl2pPr marL="468000" indent="-228600">
              <a:buClr>
                <a:srgbClr val="F07D00"/>
              </a:buClr>
              <a:buFont typeface="Wingdings" panose="05000000000000000000" pitchFamily="2" charset="2"/>
              <a:buChar char="§"/>
              <a:defRPr sz="1600">
                <a:solidFill>
                  <a:schemeClr val="bg1">
                    <a:lumMod val="50000"/>
                  </a:schemeClr>
                </a:solidFill>
              </a:defRPr>
            </a:lvl2pPr>
            <a:lvl3pPr marL="720000" indent="-228600">
              <a:buClr>
                <a:srgbClr val="F07D00"/>
              </a:buClr>
              <a:buFont typeface="Wingdings" panose="05000000000000000000" pitchFamily="2" charset="2"/>
              <a:buChar char="§"/>
              <a:defRPr sz="1600">
                <a:solidFill>
                  <a:schemeClr val="bg1">
                    <a:lumMod val="50000"/>
                  </a:schemeClr>
                </a:solidFill>
              </a:defRPr>
            </a:lvl3pPr>
            <a:lvl4pPr marL="936000" indent="-228600">
              <a:buClr>
                <a:srgbClr val="F07D00"/>
              </a:buClr>
              <a:buFont typeface="Wingdings" panose="05000000000000000000" pitchFamily="2" charset="2"/>
              <a:buChar char="§"/>
              <a:defRPr sz="1400">
                <a:solidFill>
                  <a:schemeClr val="bg1">
                    <a:lumMod val="50000"/>
                  </a:schemeClr>
                </a:solidFill>
              </a:defRPr>
            </a:lvl4pPr>
            <a:lvl5pPr marL="1188000" indent="-228600">
              <a:buClr>
                <a:srgbClr val="F07D00"/>
              </a:buClr>
              <a:buFont typeface="Wingdings" panose="05000000000000000000" pitchFamily="2" charset="2"/>
              <a:buChar char="§"/>
              <a:defRPr sz="1400">
                <a:solidFill>
                  <a:schemeClr val="bg1">
                    <a:lumMod val="50000"/>
                  </a:schemeClr>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50584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Text blau">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A63C8FDD-4140-46BA-9E8C-7A8656B617D5}"/>
              </a:ext>
            </a:extLst>
          </p:cNvPr>
          <p:cNvSpPr/>
          <p:nvPr userDrawn="1"/>
        </p:nvSpPr>
        <p:spPr>
          <a:xfrm>
            <a:off x="0" y="0"/>
            <a:ext cx="12192000" cy="6858000"/>
          </a:xfrm>
          <a:prstGeom prst="rect">
            <a:avLst/>
          </a:prstGeom>
          <a:solidFill>
            <a:srgbClr val="C2D2E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Inhaltsplatzhalter 2">
            <a:extLst>
              <a:ext uri="{FF2B5EF4-FFF2-40B4-BE49-F238E27FC236}">
                <a16:creationId xmlns:a16="http://schemas.microsoft.com/office/drawing/2014/main" id="{0002A55F-0197-4C83-BB45-08A03B070338}"/>
              </a:ext>
            </a:extLst>
          </p:cNvPr>
          <p:cNvSpPr>
            <a:spLocks noGrp="1"/>
          </p:cNvSpPr>
          <p:nvPr>
            <p:ph idx="1"/>
          </p:nvPr>
        </p:nvSpPr>
        <p:spPr>
          <a:xfrm>
            <a:off x="4708634" y="1862572"/>
            <a:ext cx="6806606" cy="4116376"/>
          </a:xfrm>
        </p:spPr>
        <p:txBody>
          <a:bodyPr>
            <a:normAutofit/>
          </a:bodyPr>
          <a:lstStyle>
            <a:lvl1pPr marL="228600" indent="-228600">
              <a:buClr>
                <a:srgbClr val="F07D00"/>
              </a:buClr>
              <a:buFont typeface="Wingdings" panose="05000000000000000000" pitchFamily="2" charset="2"/>
              <a:buChar char="§"/>
              <a:defRPr sz="1800">
                <a:solidFill>
                  <a:schemeClr val="bg1">
                    <a:lumMod val="50000"/>
                  </a:schemeClr>
                </a:solidFill>
              </a:defRPr>
            </a:lvl1pPr>
            <a:lvl2pPr marL="468000" indent="-228600">
              <a:buClr>
                <a:srgbClr val="F07D00"/>
              </a:buClr>
              <a:buFont typeface="Wingdings" panose="05000000000000000000" pitchFamily="2" charset="2"/>
              <a:buChar char="§"/>
              <a:defRPr sz="1600">
                <a:solidFill>
                  <a:schemeClr val="bg1">
                    <a:lumMod val="50000"/>
                  </a:schemeClr>
                </a:solidFill>
              </a:defRPr>
            </a:lvl2pPr>
            <a:lvl3pPr marL="720000" indent="-228600">
              <a:buClr>
                <a:srgbClr val="F07D00"/>
              </a:buClr>
              <a:buFont typeface="Wingdings" panose="05000000000000000000" pitchFamily="2" charset="2"/>
              <a:buChar char="§"/>
              <a:defRPr sz="1600">
                <a:solidFill>
                  <a:schemeClr val="bg1">
                    <a:lumMod val="50000"/>
                  </a:schemeClr>
                </a:solidFill>
              </a:defRPr>
            </a:lvl3pPr>
            <a:lvl4pPr marL="936000" indent="-228600">
              <a:buClr>
                <a:srgbClr val="F07D00"/>
              </a:buClr>
              <a:buFont typeface="Wingdings" panose="05000000000000000000" pitchFamily="2" charset="2"/>
              <a:buChar char="§"/>
              <a:defRPr sz="1400">
                <a:solidFill>
                  <a:schemeClr val="bg1">
                    <a:lumMod val="50000"/>
                  </a:schemeClr>
                </a:solidFill>
              </a:defRPr>
            </a:lvl4pPr>
            <a:lvl5pPr marL="1188000" indent="-228600">
              <a:buClr>
                <a:srgbClr val="F07D00"/>
              </a:buClr>
              <a:buFont typeface="Wingdings" panose="05000000000000000000" pitchFamily="2" charset="2"/>
              <a:buChar char="§"/>
              <a:defRPr sz="1400">
                <a:solidFill>
                  <a:schemeClr val="bg1">
                    <a:lumMod val="50000"/>
                  </a:schemeClr>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Datumsplatzhalter 3">
            <a:extLst>
              <a:ext uri="{FF2B5EF4-FFF2-40B4-BE49-F238E27FC236}">
                <a16:creationId xmlns:a16="http://schemas.microsoft.com/office/drawing/2014/main" id="{D5809FD1-AE39-43F6-A576-C7B548A43793}"/>
              </a:ext>
            </a:extLst>
          </p:cNvPr>
          <p:cNvSpPr>
            <a:spLocks noGrp="1"/>
          </p:cNvSpPr>
          <p:nvPr>
            <p:ph type="dt" sz="half" idx="10"/>
          </p:nvPr>
        </p:nvSpPr>
        <p:spPr>
          <a:xfrm>
            <a:off x="9645074" y="6356350"/>
            <a:ext cx="1085550" cy="365125"/>
          </a:xfrm>
        </p:spPr>
        <p:txBody>
          <a:bodyPr/>
          <a:lstStyle>
            <a:lvl1pPr algn="r">
              <a:defRPr/>
            </a:lvl1pPr>
          </a:lstStyle>
          <a:p>
            <a:fld id="{CA3FDBE9-D549-4214-8D01-A23E9DCC7647}" type="datetime1">
              <a:rPr lang="de-DE" smtClean="0"/>
              <a:t>24.01.2023</a:t>
            </a:fld>
            <a:endParaRPr lang="de-DE" dirty="0"/>
          </a:p>
        </p:txBody>
      </p:sp>
      <p:sp>
        <p:nvSpPr>
          <p:cNvPr id="17" name="Foliennummernplatzhalter 5">
            <a:extLst>
              <a:ext uri="{FF2B5EF4-FFF2-40B4-BE49-F238E27FC236}">
                <a16:creationId xmlns:a16="http://schemas.microsoft.com/office/drawing/2014/main" id="{937C1AB4-6E17-456B-9291-8DCA10C7F545}"/>
              </a:ext>
            </a:extLst>
          </p:cNvPr>
          <p:cNvSpPr>
            <a:spLocks noGrp="1"/>
          </p:cNvSpPr>
          <p:nvPr>
            <p:ph type="sldNum" sz="quarter" idx="12"/>
          </p:nvPr>
        </p:nvSpPr>
        <p:spPr>
          <a:xfrm>
            <a:off x="10829439" y="6356350"/>
            <a:ext cx="685800" cy="365125"/>
          </a:xfrm>
        </p:spPr>
        <p:txBody>
          <a:bodyPr/>
          <a:lstStyle/>
          <a:p>
            <a:fld id="{1001D6E4-277C-454F-8BDB-A51DA561E3F3}" type="slidenum">
              <a:rPr lang="de-DE" smtClean="0"/>
              <a:t>‹Nr.›</a:t>
            </a:fld>
            <a:endParaRPr lang="de-DE"/>
          </a:p>
        </p:txBody>
      </p:sp>
      <p:sp>
        <p:nvSpPr>
          <p:cNvPr id="10" name="Textplatzhalter 9">
            <a:extLst>
              <a:ext uri="{FF2B5EF4-FFF2-40B4-BE49-F238E27FC236}">
                <a16:creationId xmlns:a16="http://schemas.microsoft.com/office/drawing/2014/main" id="{C314050D-81D7-42E4-A97D-9D0FB43FC8FC}"/>
              </a:ext>
            </a:extLst>
          </p:cNvPr>
          <p:cNvSpPr>
            <a:spLocks noGrp="1"/>
          </p:cNvSpPr>
          <p:nvPr>
            <p:ph type="body" sz="quarter" idx="14" hasCustomPrompt="1"/>
          </p:nvPr>
        </p:nvSpPr>
        <p:spPr>
          <a:xfrm>
            <a:off x="676761" y="290422"/>
            <a:ext cx="9932915" cy="1114899"/>
          </a:xfrm>
        </p:spPr>
        <p:txBody>
          <a:bodyPr anchor="ctr">
            <a:normAutofit/>
          </a:bodyPr>
          <a:lstStyle>
            <a:lvl1pPr marL="0" indent="0">
              <a:buNone/>
              <a:defRPr sz="3000" b="1" spc="0">
                <a:solidFill>
                  <a:schemeClr val="tx1"/>
                </a:solidFill>
              </a:defRPr>
            </a:lvl1pPr>
            <a:lvl2pPr marL="457200" indent="0">
              <a:buNone/>
              <a:defRPr/>
            </a:lvl2pPr>
          </a:lstStyle>
          <a:p>
            <a:pPr lvl="0"/>
            <a:r>
              <a:rPr lang="de-DE" dirty="0"/>
              <a:t>Hier steht eine große Überschrift</a:t>
            </a:r>
          </a:p>
        </p:txBody>
      </p:sp>
      <p:sp>
        <p:nvSpPr>
          <p:cNvPr id="8" name="Rechtwinkliges Dreieck 7">
            <a:extLst>
              <a:ext uri="{FF2B5EF4-FFF2-40B4-BE49-F238E27FC236}">
                <a16:creationId xmlns:a16="http://schemas.microsoft.com/office/drawing/2014/main" id="{118F8904-A5D0-4832-BC3F-6D4F7B91771A}"/>
              </a:ext>
            </a:extLst>
          </p:cNvPr>
          <p:cNvSpPr/>
          <p:nvPr userDrawn="1"/>
        </p:nvSpPr>
        <p:spPr>
          <a:xfrm>
            <a:off x="0" y="6172199"/>
            <a:ext cx="685801" cy="685801"/>
          </a:xfrm>
          <a:prstGeom prst="rtTriangle">
            <a:avLst/>
          </a:prstGeom>
          <a:solidFill>
            <a:srgbClr val="00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a:extLst>
              <a:ext uri="{FF2B5EF4-FFF2-40B4-BE49-F238E27FC236}">
                <a16:creationId xmlns:a16="http://schemas.microsoft.com/office/drawing/2014/main" id="{6B5032FF-CC85-4AF5-899D-BC6A73F03F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1062457" y="290422"/>
            <a:ext cx="905563" cy="1114899"/>
          </a:xfrm>
          <a:prstGeom prst="rect">
            <a:avLst/>
          </a:prstGeom>
        </p:spPr>
      </p:pic>
      <p:sp>
        <p:nvSpPr>
          <p:cNvPr id="9" name="Bildplatzhalter 10">
            <a:extLst>
              <a:ext uri="{FF2B5EF4-FFF2-40B4-BE49-F238E27FC236}">
                <a16:creationId xmlns:a16="http://schemas.microsoft.com/office/drawing/2014/main" id="{7EAA5397-D8D9-45C3-BF84-E19A41DEEF58}"/>
              </a:ext>
            </a:extLst>
          </p:cNvPr>
          <p:cNvSpPr>
            <a:spLocks noGrp="1"/>
          </p:cNvSpPr>
          <p:nvPr>
            <p:ph type="pic" sz="quarter" idx="15"/>
          </p:nvPr>
        </p:nvSpPr>
        <p:spPr>
          <a:xfrm>
            <a:off x="676760" y="1862571"/>
            <a:ext cx="3539640" cy="4116375"/>
          </a:xfrm>
          <a:prstGeom prst="rect">
            <a:avLst/>
          </a:prstGeom>
        </p:spPr>
        <p:txBody>
          <a:bodyPr vert="horz">
            <a:normAutofit/>
          </a:bodyPr>
          <a:lstStyle>
            <a:lvl1pPr marL="0" indent="0">
              <a:buFontTx/>
              <a:buNone/>
              <a:defRPr sz="2000">
                <a:solidFill>
                  <a:schemeClr val="bg1">
                    <a:lumMod val="50000"/>
                  </a:schemeClr>
                </a:solidFill>
              </a:defRPr>
            </a:lvl1pPr>
          </a:lstStyle>
          <a:p>
            <a:pPr lvl="0"/>
            <a:endParaRPr lang="de-DE" noProof="0" dirty="0"/>
          </a:p>
        </p:txBody>
      </p:sp>
    </p:spTree>
    <p:extLst>
      <p:ext uri="{BB962C8B-B14F-4D97-AF65-F5344CB8AC3E}">
        <p14:creationId xmlns:p14="http://schemas.microsoft.com/office/powerpoint/2010/main" val="33027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ext blau">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A63C8FDD-4140-46BA-9E8C-7A8656B617D5}"/>
              </a:ext>
            </a:extLst>
          </p:cNvPr>
          <p:cNvSpPr/>
          <p:nvPr userDrawn="1"/>
        </p:nvSpPr>
        <p:spPr>
          <a:xfrm>
            <a:off x="0" y="0"/>
            <a:ext cx="12192000" cy="6858000"/>
          </a:xfrm>
          <a:prstGeom prst="rect">
            <a:avLst/>
          </a:prstGeom>
          <a:solidFill>
            <a:srgbClr val="C2D2E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Inhaltsplatzhalter 2">
            <a:extLst>
              <a:ext uri="{FF2B5EF4-FFF2-40B4-BE49-F238E27FC236}">
                <a16:creationId xmlns:a16="http://schemas.microsoft.com/office/drawing/2014/main" id="{0002A55F-0197-4C83-BB45-08A03B070338}"/>
              </a:ext>
            </a:extLst>
          </p:cNvPr>
          <p:cNvSpPr>
            <a:spLocks noGrp="1"/>
          </p:cNvSpPr>
          <p:nvPr>
            <p:ph idx="1"/>
          </p:nvPr>
        </p:nvSpPr>
        <p:spPr>
          <a:xfrm>
            <a:off x="6274530" y="1862572"/>
            <a:ext cx="5240710" cy="4116376"/>
          </a:xfrm>
        </p:spPr>
        <p:txBody>
          <a:bodyPr>
            <a:normAutofit/>
          </a:bodyPr>
          <a:lstStyle>
            <a:lvl1pPr marL="228600" indent="-228600">
              <a:buClr>
                <a:srgbClr val="F07D00"/>
              </a:buClr>
              <a:buFont typeface="Wingdings" panose="05000000000000000000" pitchFamily="2" charset="2"/>
              <a:buChar char="§"/>
              <a:defRPr sz="1800">
                <a:solidFill>
                  <a:schemeClr val="bg1">
                    <a:lumMod val="50000"/>
                  </a:schemeClr>
                </a:solidFill>
              </a:defRPr>
            </a:lvl1pPr>
            <a:lvl2pPr marL="468000" indent="-228600">
              <a:buClr>
                <a:srgbClr val="F07D00"/>
              </a:buClr>
              <a:buFont typeface="Wingdings" panose="05000000000000000000" pitchFamily="2" charset="2"/>
              <a:buChar char="§"/>
              <a:defRPr sz="1600">
                <a:solidFill>
                  <a:schemeClr val="bg1">
                    <a:lumMod val="50000"/>
                  </a:schemeClr>
                </a:solidFill>
              </a:defRPr>
            </a:lvl2pPr>
            <a:lvl3pPr marL="720000" indent="-228600">
              <a:buClr>
                <a:srgbClr val="F07D00"/>
              </a:buClr>
              <a:buFont typeface="Wingdings" panose="05000000000000000000" pitchFamily="2" charset="2"/>
              <a:buChar char="§"/>
              <a:defRPr sz="1600">
                <a:solidFill>
                  <a:schemeClr val="bg1">
                    <a:lumMod val="50000"/>
                  </a:schemeClr>
                </a:solidFill>
              </a:defRPr>
            </a:lvl3pPr>
            <a:lvl4pPr marL="936000" indent="-228600">
              <a:buClr>
                <a:srgbClr val="F07D00"/>
              </a:buClr>
              <a:buFont typeface="Wingdings" panose="05000000000000000000" pitchFamily="2" charset="2"/>
              <a:buChar char="§"/>
              <a:defRPr sz="1400">
                <a:solidFill>
                  <a:schemeClr val="bg1">
                    <a:lumMod val="50000"/>
                  </a:schemeClr>
                </a:solidFill>
              </a:defRPr>
            </a:lvl4pPr>
            <a:lvl5pPr marL="1188000" indent="-228600">
              <a:buClr>
                <a:srgbClr val="F07D00"/>
              </a:buClr>
              <a:buFont typeface="Wingdings" panose="05000000000000000000" pitchFamily="2" charset="2"/>
              <a:buChar char="§"/>
              <a:defRPr sz="1400">
                <a:solidFill>
                  <a:schemeClr val="bg1">
                    <a:lumMod val="50000"/>
                  </a:schemeClr>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Datumsplatzhalter 3">
            <a:extLst>
              <a:ext uri="{FF2B5EF4-FFF2-40B4-BE49-F238E27FC236}">
                <a16:creationId xmlns:a16="http://schemas.microsoft.com/office/drawing/2014/main" id="{D5809FD1-AE39-43F6-A576-C7B548A43793}"/>
              </a:ext>
            </a:extLst>
          </p:cNvPr>
          <p:cNvSpPr>
            <a:spLocks noGrp="1"/>
          </p:cNvSpPr>
          <p:nvPr>
            <p:ph type="dt" sz="half" idx="10"/>
          </p:nvPr>
        </p:nvSpPr>
        <p:spPr>
          <a:xfrm>
            <a:off x="9645074" y="6356350"/>
            <a:ext cx="1085550" cy="365125"/>
          </a:xfrm>
        </p:spPr>
        <p:txBody>
          <a:bodyPr/>
          <a:lstStyle>
            <a:lvl1pPr algn="r">
              <a:defRPr/>
            </a:lvl1pPr>
          </a:lstStyle>
          <a:p>
            <a:fld id="{CA3FDBE9-D549-4214-8D01-A23E9DCC7647}" type="datetime1">
              <a:rPr lang="de-DE" smtClean="0"/>
              <a:t>24.01.2023</a:t>
            </a:fld>
            <a:endParaRPr lang="de-DE" dirty="0"/>
          </a:p>
        </p:txBody>
      </p:sp>
      <p:sp>
        <p:nvSpPr>
          <p:cNvPr id="17" name="Foliennummernplatzhalter 5">
            <a:extLst>
              <a:ext uri="{FF2B5EF4-FFF2-40B4-BE49-F238E27FC236}">
                <a16:creationId xmlns:a16="http://schemas.microsoft.com/office/drawing/2014/main" id="{937C1AB4-6E17-456B-9291-8DCA10C7F545}"/>
              </a:ext>
            </a:extLst>
          </p:cNvPr>
          <p:cNvSpPr>
            <a:spLocks noGrp="1"/>
          </p:cNvSpPr>
          <p:nvPr>
            <p:ph type="sldNum" sz="quarter" idx="12"/>
          </p:nvPr>
        </p:nvSpPr>
        <p:spPr>
          <a:xfrm>
            <a:off x="10829439" y="6356350"/>
            <a:ext cx="685800" cy="365125"/>
          </a:xfrm>
        </p:spPr>
        <p:txBody>
          <a:bodyPr/>
          <a:lstStyle/>
          <a:p>
            <a:fld id="{1001D6E4-277C-454F-8BDB-A51DA561E3F3}" type="slidenum">
              <a:rPr lang="de-DE" smtClean="0"/>
              <a:t>‹Nr.›</a:t>
            </a:fld>
            <a:endParaRPr lang="de-DE"/>
          </a:p>
        </p:txBody>
      </p:sp>
      <p:sp>
        <p:nvSpPr>
          <p:cNvPr id="10" name="Textplatzhalter 9">
            <a:extLst>
              <a:ext uri="{FF2B5EF4-FFF2-40B4-BE49-F238E27FC236}">
                <a16:creationId xmlns:a16="http://schemas.microsoft.com/office/drawing/2014/main" id="{C314050D-81D7-42E4-A97D-9D0FB43FC8FC}"/>
              </a:ext>
            </a:extLst>
          </p:cNvPr>
          <p:cNvSpPr>
            <a:spLocks noGrp="1"/>
          </p:cNvSpPr>
          <p:nvPr>
            <p:ph type="body" sz="quarter" idx="14" hasCustomPrompt="1"/>
          </p:nvPr>
        </p:nvSpPr>
        <p:spPr>
          <a:xfrm>
            <a:off x="676761" y="290422"/>
            <a:ext cx="9932915" cy="1114899"/>
          </a:xfrm>
        </p:spPr>
        <p:txBody>
          <a:bodyPr anchor="ctr">
            <a:normAutofit/>
          </a:bodyPr>
          <a:lstStyle>
            <a:lvl1pPr marL="0" indent="0">
              <a:buNone/>
              <a:defRPr sz="3000" b="1" spc="0">
                <a:solidFill>
                  <a:schemeClr val="tx1"/>
                </a:solidFill>
              </a:defRPr>
            </a:lvl1pPr>
            <a:lvl2pPr marL="457200" indent="0">
              <a:buNone/>
              <a:defRPr/>
            </a:lvl2pPr>
          </a:lstStyle>
          <a:p>
            <a:pPr lvl="0"/>
            <a:r>
              <a:rPr lang="de-DE" dirty="0"/>
              <a:t>Hier steht eine große Überschrift</a:t>
            </a:r>
          </a:p>
        </p:txBody>
      </p:sp>
      <p:sp>
        <p:nvSpPr>
          <p:cNvPr id="8" name="Rechtwinkliges Dreieck 7">
            <a:extLst>
              <a:ext uri="{FF2B5EF4-FFF2-40B4-BE49-F238E27FC236}">
                <a16:creationId xmlns:a16="http://schemas.microsoft.com/office/drawing/2014/main" id="{118F8904-A5D0-4832-BC3F-6D4F7B91771A}"/>
              </a:ext>
            </a:extLst>
          </p:cNvPr>
          <p:cNvSpPr/>
          <p:nvPr userDrawn="1"/>
        </p:nvSpPr>
        <p:spPr>
          <a:xfrm>
            <a:off x="0" y="6172199"/>
            <a:ext cx="685801" cy="685801"/>
          </a:xfrm>
          <a:prstGeom prst="rtTriangle">
            <a:avLst/>
          </a:prstGeom>
          <a:solidFill>
            <a:srgbClr val="00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a:extLst>
              <a:ext uri="{FF2B5EF4-FFF2-40B4-BE49-F238E27FC236}">
                <a16:creationId xmlns:a16="http://schemas.microsoft.com/office/drawing/2014/main" id="{6B5032FF-CC85-4AF5-899D-BC6A73F03F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1062457" y="290422"/>
            <a:ext cx="905563" cy="1114899"/>
          </a:xfrm>
          <a:prstGeom prst="rect">
            <a:avLst/>
          </a:prstGeom>
        </p:spPr>
      </p:pic>
      <p:sp>
        <p:nvSpPr>
          <p:cNvPr id="15" name="Inhaltsplatzhalter 2">
            <a:extLst>
              <a:ext uri="{FF2B5EF4-FFF2-40B4-BE49-F238E27FC236}">
                <a16:creationId xmlns:a16="http://schemas.microsoft.com/office/drawing/2014/main" id="{1E330B1C-F4CE-42D3-8D10-881F4F7DBA8E}"/>
              </a:ext>
            </a:extLst>
          </p:cNvPr>
          <p:cNvSpPr>
            <a:spLocks noGrp="1"/>
          </p:cNvSpPr>
          <p:nvPr>
            <p:ph idx="16"/>
          </p:nvPr>
        </p:nvSpPr>
        <p:spPr>
          <a:xfrm>
            <a:off x="676760" y="1862572"/>
            <a:ext cx="5240710" cy="4116376"/>
          </a:xfrm>
        </p:spPr>
        <p:txBody>
          <a:bodyPr>
            <a:normAutofit/>
          </a:bodyPr>
          <a:lstStyle>
            <a:lvl1pPr marL="228600" indent="-228600">
              <a:buClr>
                <a:srgbClr val="F07D00"/>
              </a:buClr>
              <a:buFont typeface="Wingdings" panose="05000000000000000000" pitchFamily="2" charset="2"/>
              <a:buChar char="§"/>
              <a:defRPr sz="1800">
                <a:solidFill>
                  <a:schemeClr val="bg1">
                    <a:lumMod val="50000"/>
                  </a:schemeClr>
                </a:solidFill>
              </a:defRPr>
            </a:lvl1pPr>
            <a:lvl2pPr marL="468000" indent="-228600">
              <a:buClr>
                <a:srgbClr val="F07D00"/>
              </a:buClr>
              <a:buFont typeface="Wingdings" panose="05000000000000000000" pitchFamily="2" charset="2"/>
              <a:buChar char="§"/>
              <a:defRPr sz="1600">
                <a:solidFill>
                  <a:schemeClr val="bg1">
                    <a:lumMod val="50000"/>
                  </a:schemeClr>
                </a:solidFill>
              </a:defRPr>
            </a:lvl2pPr>
            <a:lvl3pPr marL="720000" indent="-228600">
              <a:buClr>
                <a:srgbClr val="F07D00"/>
              </a:buClr>
              <a:buFont typeface="Wingdings" panose="05000000000000000000" pitchFamily="2" charset="2"/>
              <a:buChar char="§"/>
              <a:defRPr sz="1600">
                <a:solidFill>
                  <a:schemeClr val="bg1">
                    <a:lumMod val="50000"/>
                  </a:schemeClr>
                </a:solidFill>
              </a:defRPr>
            </a:lvl3pPr>
            <a:lvl4pPr marL="936000" indent="-228600">
              <a:buClr>
                <a:srgbClr val="F07D00"/>
              </a:buClr>
              <a:buFont typeface="Wingdings" panose="05000000000000000000" pitchFamily="2" charset="2"/>
              <a:buChar char="§"/>
              <a:defRPr sz="1400">
                <a:solidFill>
                  <a:schemeClr val="bg1">
                    <a:lumMod val="50000"/>
                  </a:schemeClr>
                </a:solidFill>
              </a:defRPr>
            </a:lvl4pPr>
            <a:lvl5pPr marL="1188000" indent="-228600">
              <a:buClr>
                <a:srgbClr val="F07D00"/>
              </a:buClr>
              <a:buFont typeface="Wingdings" panose="05000000000000000000" pitchFamily="2" charset="2"/>
              <a:buChar char="§"/>
              <a:defRPr sz="1400">
                <a:solidFill>
                  <a:schemeClr val="bg1">
                    <a:lumMod val="50000"/>
                  </a:schemeClr>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53008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wischenfolie orang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B7F9F4E4-F218-49C4-B7BB-BCAB779A397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311" y="0"/>
            <a:ext cx="12197953" cy="6858000"/>
          </a:xfrm>
          <a:prstGeom prst="rect">
            <a:avLst/>
          </a:prstGeom>
        </p:spPr>
      </p:pic>
      <p:sp>
        <p:nvSpPr>
          <p:cNvPr id="14" name="Datumsplatzhalter 3">
            <a:extLst>
              <a:ext uri="{FF2B5EF4-FFF2-40B4-BE49-F238E27FC236}">
                <a16:creationId xmlns:a16="http://schemas.microsoft.com/office/drawing/2014/main" id="{D8EB7D43-3C4B-48B3-9152-9FB320EC1285}"/>
              </a:ext>
            </a:extLst>
          </p:cNvPr>
          <p:cNvSpPr>
            <a:spLocks noGrp="1"/>
          </p:cNvSpPr>
          <p:nvPr>
            <p:ph type="dt" sz="half" idx="10"/>
          </p:nvPr>
        </p:nvSpPr>
        <p:spPr>
          <a:xfrm>
            <a:off x="9645074" y="6356350"/>
            <a:ext cx="1085550" cy="365125"/>
          </a:xfrm>
        </p:spPr>
        <p:txBody>
          <a:bodyPr/>
          <a:lstStyle>
            <a:lvl1pPr algn="r">
              <a:defRPr>
                <a:solidFill>
                  <a:schemeClr val="bg1"/>
                </a:solidFill>
              </a:defRPr>
            </a:lvl1pPr>
          </a:lstStyle>
          <a:p>
            <a:fld id="{CA3FDBE9-D549-4214-8D01-A23E9DCC7647}" type="datetime1">
              <a:rPr lang="de-DE" smtClean="0"/>
              <a:pPr/>
              <a:t>24.01.2023</a:t>
            </a:fld>
            <a:endParaRPr lang="de-DE" dirty="0"/>
          </a:p>
        </p:txBody>
      </p:sp>
      <p:sp>
        <p:nvSpPr>
          <p:cNvPr id="17" name="Foliennummernplatzhalter 5">
            <a:extLst>
              <a:ext uri="{FF2B5EF4-FFF2-40B4-BE49-F238E27FC236}">
                <a16:creationId xmlns:a16="http://schemas.microsoft.com/office/drawing/2014/main" id="{E9BE6B37-0073-4242-841A-5FAD122C04A1}"/>
              </a:ext>
            </a:extLst>
          </p:cNvPr>
          <p:cNvSpPr>
            <a:spLocks noGrp="1"/>
          </p:cNvSpPr>
          <p:nvPr>
            <p:ph type="sldNum" sz="quarter" idx="12"/>
          </p:nvPr>
        </p:nvSpPr>
        <p:spPr>
          <a:xfrm>
            <a:off x="10829439" y="6356350"/>
            <a:ext cx="685800" cy="365125"/>
          </a:xfrm>
        </p:spPr>
        <p:txBody>
          <a:bodyPr/>
          <a:lstStyle>
            <a:lvl1pPr>
              <a:defRPr>
                <a:solidFill>
                  <a:schemeClr val="bg1"/>
                </a:solidFill>
              </a:defRPr>
            </a:lvl1pPr>
          </a:lstStyle>
          <a:p>
            <a:fld id="{1001D6E4-277C-454F-8BDB-A51DA561E3F3}" type="slidenum">
              <a:rPr lang="de-DE" smtClean="0"/>
              <a:pPr/>
              <a:t>‹Nr.›</a:t>
            </a:fld>
            <a:endParaRPr lang="de-DE"/>
          </a:p>
        </p:txBody>
      </p:sp>
      <p:sp>
        <p:nvSpPr>
          <p:cNvPr id="5" name="Textplatzhalter 9">
            <a:extLst>
              <a:ext uri="{FF2B5EF4-FFF2-40B4-BE49-F238E27FC236}">
                <a16:creationId xmlns:a16="http://schemas.microsoft.com/office/drawing/2014/main" id="{C09D38C4-99CA-4DA1-A5E8-5EDB390DC467}"/>
              </a:ext>
            </a:extLst>
          </p:cNvPr>
          <p:cNvSpPr>
            <a:spLocks noGrp="1"/>
          </p:cNvSpPr>
          <p:nvPr>
            <p:ph type="body" sz="quarter" idx="14" hasCustomPrompt="1"/>
          </p:nvPr>
        </p:nvSpPr>
        <p:spPr>
          <a:xfrm>
            <a:off x="0" y="1757698"/>
            <a:ext cx="12192000" cy="516517"/>
          </a:xfrm>
        </p:spPr>
        <p:txBody>
          <a:bodyPr>
            <a:normAutofit/>
          </a:bodyPr>
          <a:lstStyle>
            <a:lvl1pPr marL="0" indent="0" algn="ctr">
              <a:buFont typeface="Wingdings" panose="05000000000000000000" pitchFamily="2" charset="2"/>
              <a:buNone/>
              <a:defRPr sz="3000" b="1" spc="300">
                <a:solidFill>
                  <a:schemeClr val="bg1"/>
                </a:solidFill>
              </a:defRPr>
            </a:lvl1pPr>
            <a:lvl2pPr marL="457200" indent="0">
              <a:buNone/>
              <a:defRPr/>
            </a:lvl2pPr>
          </a:lstStyle>
          <a:p>
            <a:pPr lvl="0"/>
            <a:r>
              <a:rPr lang="de-DE" dirty="0"/>
              <a:t>MASTERTEXTFORMAT BEARBEITEN</a:t>
            </a:r>
          </a:p>
        </p:txBody>
      </p:sp>
      <p:sp>
        <p:nvSpPr>
          <p:cNvPr id="6" name="Textplatzhalter 9">
            <a:extLst>
              <a:ext uri="{FF2B5EF4-FFF2-40B4-BE49-F238E27FC236}">
                <a16:creationId xmlns:a16="http://schemas.microsoft.com/office/drawing/2014/main" id="{B16023A3-C867-4305-8A37-0E670300105F}"/>
              </a:ext>
            </a:extLst>
          </p:cNvPr>
          <p:cNvSpPr>
            <a:spLocks noGrp="1"/>
          </p:cNvSpPr>
          <p:nvPr>
            <p:ph type="body" sz="quarter" idx="15" hasCustomPrompt="1"/>
          </p:nvPr>
        </p:nvSpPr>
        <p:spPr>
          <a:xfrm>
            <a:off x="0" y="2274215"/>
            <a:ext cx="12192000" cy="2679434"/>
          </a:xfrm>
        </p:spPr>
        <p:txBody>
          <a:bodyPr>
            <a:normAutofit/>
          </a:bodyPr>
          <a:lstStyle>
            <a:lvl1pPr marL="0" indent="0" algn="ctr">
              <a:buFont typeface="Wingdings" panose="05000000000000000000" pitchFamily="2" charset="2"/>
              <a:buNone/>
              <a:defRPr sz="20000" b="1" spc="300">
                <a:solidFill>
                  <a:schemeClr val="bg1"/>
                </a:solidFill>
              </a:defRPr>
            </a:lvl1pPr>
            <a:lvl2pPr marL="457200" indent="0">
              <a:buNone/>
              <a:defRPr/>
            </a:lvl2pPr>
          </a:lstStyle>
          <a:p>
            <a:pPr lvl="0"/>
            <a:r>
              <a:rPr lang="de-DE" dirty="0"/>
              <a:t>000.000</a:t>
            </a:r>
          </a:p>
        </p:txBody>
      </p:sp>
    </p:spTree>
    <p:extLst>
      <p:ext uri="{BB962C8B-B14F-4D97-AF65-F5344CB8AC3E}">
        <p14:creationId xmlns:p14="http://schemas.microsoft.com/office/powerpoint/2010/main" val="1999223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ischenfolie blau">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B7F9F4E4-F218-49C4-B7BB-BCAB779A397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310" y="0"/>
            <a:ext cx="12197951" cy="6857999"/>
          </a:xfrm>
          <a:prstGeom prst="rect">
            <a:avLst/>
          </a:prstGeom>
        </p:spPr>
      </p:pic>
      <p:sp>
        <p:nvSpPr>
          <p:cNvPr id="14" name="Datumsplatzhalter 3">
            <a:extLst>
              <a:ext uri="{FF2B5EF4-FFF2-40B4-BE49-F238E27FC236}">
                <a16:creationId xmlns:a16="http://schemas.microsoft.com/office/drawing/2014/main" id="{D8EB7D43-3C4B-48B3-9152-9FB320EC1285}"/>
              </a:ext>
            </a:extLst>
          </p:cNvPr>
          <p:cNvSpPr>
            <a:spLocks noGrp="1"/>
          </p:cNvSpPr>
          <p:nvPr>
            <p:ph type="dt" sz="half" idx="10"/>
          </p:nvPr>
        </p:nvSpPr>
        <p:spPr>
          <a:xfrm>
            <a:off x="9645074" y="6356350"/>
            <a:ext cx="1085550" cy="365125"/>
          </a:xfrm>
        </p:spPr>
        <p:txBody>
          <a:bodyPr/>
          <a:lstStyle>
            <a:lvl1pPr algn="r">
              <a:defRPr>
                <a:solidFill>
                  <a:schemeClr val="bg1"/>
                </a:solidFill>
              </a:defRPr>
            </a:lvl1pPr>
          </a:lstStyle>
          <a:p>
            <a:fld id="{CA3FDBE9-D549-4214-8D01-A23E9DCC7647}" type="datetime1">
              <a:rPr lang="de-DE" smtClean="0"/>
              <a:pPr/>
              <a:t>24.01.2023</a:t>
            </a:fld>
            <a:endParaRPr lang="de-DE" dirty="0"/>
          </a:p>
        </p:txBody>
      </p:sp>
      <p:sp>
        <p:nvSpPr>
          <p:cNvPr id="17" name="Foliennummernplatzhalter 5">
            <a:extLst>
              <a:ext uri="{FF2B5EF4-FFF2-40B4-BE49-F238E27FC236}">
                <a16:creationId xmlns:a16="http://schemas.microsoft.com/office/drawing/2014/main" id="{E9BE6B37-0073-4242-841A-5FAD122C04A1}"/>
              </a:ext>
            </a:extLst>
          </p:cNvPr>
          <p:cNvSpPr>
            <a:spLocks noGrp="1"/>
          </p:cNvSpPr>
          <p:nvPr>
            <p:ph type="sldNum" sz="quarter" idx="12"/>
          </p:nvPr>
        </p:nvSpPr>
        <p:spPr>
          <a:xfrm>
            <a:off x="10829439" y="6356350"/>
            <a:ext cx="685800" cy="365125"/>
          </a:xfrm>
        </p:spPr>
        <p:txBody>
          <a:bodyPr/>
          <a:lstStyle>
            <a:lvl1pPr>
              <a:defRPr>
                <a:solidFill>
                  <a:schemeClr val="bg1"/>
                </a:solidFill>
              </a:defRPr>
            </a:lvl1pPr>
          </a:lstStyle>
          <a:p>
            <a:fld id="{1001D6E4-277C-454F-8BDB-A51DA561E3F3}" type="slidenum">
              <a:rPr lang="de-DE" smtClean="0"/>
              <a:pPr/>
              <a:t>‹Nr.›</a:t>
            </a:fld>
            <a:endParaRPr lang="de-DE"/>
          </a:p>
        </p:txBody>
      </p:sp>
      <p:sp>
        <p:nvSpPr>
          <p:cNvPr id="5" name="Textplatzhalter 9">
            <a:extLst>
              <a:ext uri="{FF2B5EF4-FFF2-40B4-BE49-F238E27FC236}">
                <a16:creationId xmlns:a16="http://schemas.microsoft.com/office/drawing/2014/main" id="{C09D38C4-99CA-4DA1-A5E8-5EDB390DC467}"/>
              </a:ext>
            </a:extLst>
          </p:cNvPr>
          <p:cNvSpPr>
            <a:spLocks noGrp="1"/>
          </p:cNvSpPr>
          <p:nvPr>
            <p:ph type="body" sz="quarter" idx="14" hasCustomPrompt="1"/>
          </p:nvPr>
        </p:nvSpPr>
        <p:spPr>
          <a:xfrm>
            <a:off x="0" y="1757698"/>
            <a:ext cx="12192000" cy="516517"/>
          </a:xfrm>
        </p:spPr>
        <p:txBody>
          <a:bodyPr>
            <a:normAutofit/>
          </a:bodyPr>
          <a:lstStyle>
            <a:lvl1pPr marL="0" indent="0" algn="ctr">
              <a:buFont typeface="Wingdings" panose="05000000000000000000" pitchFamily="2" charset="2"/>
              <a:buNone/>
              <a:defRPr sz="3000" b="1" spc="300">
                <a:solidFill>
                  <a:schemeClr val="bg1"/>
                </a:solidFill>
              </a:defRPr>
            </a:lvl1pPr>
            <a:lvl2pPr marL="457200" indent="0">
              <a:buNone/>
              <a:defRPr/>
            </a:lvl2pPr>
          </a:lstStyle>
          <a:p>
            <a:pPr lvl="0"/>
            <a:r>
              <a:rPr lang="de-DE" dirty="0"/>
              <a:t>MASTERTEXTFORMAT BEARBEITEN</a:t>
            </a:r>
          </a:p>
        </p:txBody>
      </p:sp>
      <p:sp>
        <p:nvSpPr>
          <p:cNvPr id="6" name="Textplatzhalter 9">
            <a:extLst>
              <a:ext uri="{FF2B5EF4-FFF2-40B4-BE49-F238E27FC236}">
                <a16:creationId xmlns:a16="http://schemas.microsoft.com/office/drawing/2014/main" id="{B16023A3-C867-4305-8A37-0E670300105F}"/>
              </a:ext>
            </a:extLst>
          </p:cNvPr>
          <p:cNvSpPr>
            <a:spLocks noGrp="1"/>
          </p:cNvSpPr>
          <p:nvPr>
            <p:ph type="body" sz="quarter" idx="15" hasCustomPrompt="1"/>
          </p:nvPr>
        </p:nvSpPr>
        <p:spPr>
          <a:xfrm>
            <a:off x="0" y="2274215"/>
            <a:ext cx="12192000" cy="2679434"/>
          </a:xfrm>
        </p:spPr>
        <p:txBody>
          <a:bodyPr>
            <a:normAutofit/>
          </a:bodyPr>
          <a:lstStyle>
            <a:lvl1pPr marL="0" indent="0" algn="ctr">
              <a:buFont typeface="Wingdings" panose="05000000000000000000" pitchFamily="2" charset="2"/>
              <a:buNone/>
              <a:defRPr sz="20000" b="1" spc="300">
                <a:solidFill>
                  <a:schemeClr val="bg1"/>
                </a:solidFill>
              </a:defRPr>
            </a:lvl1pPr>
            <a:lvl2pPr marL="457200" indent="0">
              <a:buNone/>
              <a:defRPr/>
            </a:lvl2pPr>
          </a:lstStyle>
          <a:p>
            <a:pPr lvl="0"/>
            <a:r>
              <a:rPr lang="de-DE" dirty="0"/>
              <a:t>000.000</a:t>
            </a:r>
          </a:p>
        </p:txBody>
      </p:sp>
    </p:spTree>
    <p:extLst>
      <p:ext uri="{BB962C8B-B14F-4D97-AF65-F5344CB8AC3E}">
        <p14:creationId xmlns:p14="http://schemas.microsoft.com/office/powerpoint/2010/main" val="592591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641AB01-DC86-437A-91B3-E3F2938399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6C8132AB-3AF0-4A95-9A64-BB826978B6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573ADFEC-1AA9-4B14-B056-3F355242D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4656DF-2F65-4B20-94FE-5BB3319804F5}" type="datetime1">
              <a:rPr lang="de-DE" smtClean="0"/>
              <a:t>24.01.2023</a:t>
            </a:fld>
            <a:endParaRPr lang="de-DE"/>
          </a:p>
        </p:txBody>
      </p:sp>
      <p:sp>
        <p:nvSpPr>
          <p:cNvPr id="5" name="Fußzeilenplatzhalter 4">
            <a:extLst>
              <a:ext uri="{FF2B5EF4-FFF2-40B4-BE49-F238E27FC236}">
                <a16:creationId xmlns:a16="http://schemas.microsoft.com/office/drawing/2014/main" id="{BAF35FD7-0860-4964-BC07-28B01752EE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EE293D30-9353-419C-A62F-5D01690FE2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01D6E4-277C-454F-8BDB-A51DA561E3F3}" type="slidenum">
              <a:rPr lang="de-DE" smtClean="0"/>
              <a:t>‹Nr.›</a:t>
            </a:fld>
            <a:endParaRPr lang="de-DE"/>
          </a:p>
        </p:txBody>
      </p:sp>
    </p:spTree>
    <p:extLst>
      <p:ext uri="{BB962C8B-B14F-4D97-AF65-F5344CB8AC3E}">
        <p14:creationId xmlns:p14="http://schemas.microsoft.com/office/powerpoint/2010/main" val="1210066183"/>
      </p:ext>
    </p:extLst>
  </p:cSld>
  <p:clrMap bg1="lt1" tx1="dk1" bg2="lt2" tx2="dk2" accent1="accent1" accent2="accent2" accent3="accent3" accent4="accent4" accent5="accent5" accent6="accent6" hlink="hlink" folHlink="folHlink"/>
  <p:sldLayoutIdLst>
    <p:sldLayoutId id="2147483681" r:id="rId1"/>
    <p:sldLayoutId id="2147483650" r:id="rId2"/>
    <p:sldLayoutId id="2147483698" r:id="rId3"/>
    <p:sldLayoutId id="2147483699" r:id="rId4"/>
    <p:sldLayoutId id="2147483697" r:id="rId5"/>
    <p:sldLayoutId id="2147483695" r:id="rId6"/>
    <p:sldLayoutId id="2147483696" r:id="rId7"/>
    <p:sldLayoutId id="2147483694" r:id="rId8"/>
    <p:sldLayoutId id="2147483693" r:id="rId9"/>
    <p:sldLayoutId id="2147483691" r:id="rId10"/>
    <p:sldLayoutId id="2147483687" r:id="rId11"/>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rgbClr val="7F7F7F"/>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rgbClr val="7F7F7F"/>
          </a:solidFill>
          <a:latin typeface="+mn-lt"/>
          <a:ea typeface="+mn-ea"/>
          <a:cs typeface="+mn-cs"/>
        </a:defRPr>
      </a:lvl2pPr>
      <a:lvl3pPr marL="11520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rgbClr val="7F7F7F"/>
          </a:solidFill>
          <a:latin typeface="+mn-lt"/>
          <a:ea typeface="+mn-ea"/>
          <a:cs typeface="+mn-cs"/>
        </a:defRPr>
      </a:lvl3pPr>
      <a:lvl4pPr marL="144000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rgbClr val="7F7F7F"/>
          </a:solidFill>
          <a:latin typeface="+mn-lt"/>
          <a:ea typeface="+mn-ea"/>
          <a:cs typeface="+mn-cs"/>
        </a:defRPr>
      </a:lvl4pPr>
      <a:lvl5pPr marL="172800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8" Type="http://schemas.openxmlformats.org/officeDocument/2006/relationships/hyperlink" Target="https://www.gesetze-im-internet.de/bqfg/BJNR251510011.html" TargetMode="External"/><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hyperlink" Target="https://unternehmen-berufsanerkennung.de/fuer-unternehmen/umsetzungshilfe/filmothek"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5.jp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hyperlink" Target="https://www.unternehmen-berufsanerkennung.de/angebote/medien-hilfen#3"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hyperlink" Target="https://www.youtube.com/watch?v=W7_kk1voK7Y"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anerkennung-in-deutschland.de/html/de/pro/anerkennungszuschuss.php"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www.unternehmen-berufsanerkennung.de/etutorials/Finanzierung/index.html#/" TargetMode="External"/><Relationship Id="rId4" Type="http://schemas.openxmlformats.org/officeDocument/2006/relationships/hyperlink" Target="https://www.unternehmen-berufsanerkennung.de/aktuelles/lass-uns-ueber-geld-reden-finanzierungsinstrumente-fuer-das-anerkennungsverfahren"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anerkennung-in-deutschland.de/html/de/qualifikationsanalyse.php" TargetMode="External"/><Relationship Id="rId7" Type="http://schemas.openxmlformats.org/officeDocument/2006/relationships/image" Target="../media/image34.sv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4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52.png"/><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hyperlink" Target="http://www.unternehmen-berufsanerkennung.de/" TargetMode="External"/><Relationship Id="rId3" Type="http://schemas.openxmlformats.org/officeDocument/2006/relationships/image" Target="../media/image54.PNG"/><Relationship Id="rId7" Type="http://schemas.openxmlformats.org/officeDocument/2006/relationships/hyperlink" Target="http://www.handwerkskammer.d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hyperlink" Target="http://www.make-it-in-germany.de/" TargetMode="External"/><Relationship Id="rId4" Type="http://schemas.openxmlformats.org/officeDocument/2006/relationships/image" Target="../media/image55.PNG"/><Relationship Id="rId9" Type="http://schemas.openxmlformats.org/officeDocument/2006/relationships/hyperlink" Target="http://www.anerkennung-in-deutschland.de/"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notesSlide" Target="../notesSlides/notesSlide25.xml"/><Relationship Id="rId7" Type="http://schemas.openxmlformats.org/officeDocument/2006/relationships/hyperlink" Target="mailto:intepe@hwk-berlin.de" TargetMode="External"/><Relationship Id="rId12" Type="http://schemas.openxmlformats.org/officeDocument/2006/relationships/image" Target="../media/image62.jp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hyperlink" Target="mailto:andrea.haindl@hwk-stuttgart.de" TargetMode="External"/><Relationship Id="rId11" Type="http://schemas.openxmlformats.org/officeDocument/2006/relationships/image" Target="../media/image61.jpg"/><Relationship Id="rId5" Type="http://schemas.openxmlformats.org/officeDocument/2006/relationships/hyperlink" Target="mailto:anette.groschupp@hwk-stuttgart.de" TargetMode="External"/><Relationship Id="rId10" Type="http://schemas.openxmlformats.org/officeDocument/2006/relationships/image" Target="../media/image60.jpg"/><Relationship Id="rId4" Type="http://schemas.openxmlformats.org/officeDocument/2006/relationships/hyperlink" Target="mailto:andreas.anschuetz@hwk-muenchen.de" TargetMode="External"/><Relationship Id="rId9" Type="http://schemas.openxmlformats.org/officeDocument/2006/relationships/image" Target="../media/image59.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s://www.zdh.de/presse/veroeffentlichungen/pressemitteilungen/fachkraeftegipfel-der-kompass-fehlt/"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zdh.de/daten-und-fakten/kennzahlen-des-handwerk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AEFF95D9-CDB0-47D2-86C9-50731E1B9E45}"/>
              </a:ext>
            </a:extLst>
          </p:cNvPr>
          <p:cNvSpPr>
            <a:spLocks noGrp="1"/>
          </p:cNvSpPr>
          <p:nvPr>
            <p:ph type="body" sz="quarter" idx="14"/>
          </p:nvPr>
        </p:nvSpPr>
        <p:spPr>
          <a:xfrm>
            <a:off x="5814799" y="1599826"/>
            <a:ext cx="6191154" cy="1595436"/>
          </a:xfrm>
        </p:spPr>
        <p:txBody>
          <a:bodyPr>
            <a:noAutofit/>
          </a:bodyPr>
          <a:lstStyle/>
          <a:p>
            <a:pPr>
              <a:lnSpc>
                <a:spcPct val="100000"/>
              </a:lnSpc>
              <a:spcBef>
                <a:spcPts val="600"/>
              </a:spcBef>
            </a:pPr>
            <a:r>
              <a:rPr lang="de-DE" cap="all" dirty="0"/>
              <a:t>FACHKRÄFTESICHERUNG?</a:t>
            </a:r>
            <a:br>
              <a:rPr lang="de-DE" cap="all" dirty="0"/>
            </a:br>
            <a:r>
              <a:rPr lang="de-DE" cap="all" dirty="0"/>
              <a:t>AUSLÄNDISCHE FACHKRÄFTE GEWINNEN!</a:t>
            </a:r>
          </a:p>
        </p:txBody>
      </p:sp>
      <p:sp>
        <p:nvSpPr>
          <p:cNvPr id="6" name="Inhaltsplatzhalter 1">
            <a:extLst>
              <a:ext uri="{FF2B5EF4-FFF2-40B4-BE49-F238E27FC236}">
                <a16:creationId xmlns:a16="http://schemas.microsoft.com/office/drawing/2014/main" id="{0AD6D6D7-52D7-CD8F-93FD-34588097A35B}"/>
              </a:ext>
            </a:extLst>
          </p:cNvPr>
          <p:cNvSpPr txBox="1">
            <a:spLocks/>
          </p:cNvSpPr>
          <p:nvPr/>
        </p:nvSpPr>
        <p:spPr>
          <a:xfrm>
            <a:off x="5814799" y="3109249"/>
            <a:ext cx="5939050" cy="47129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F07D00"/>
              </a:buClr>
              <a:buFont typeface="Wingdings" panose="05000000000000000000" pitchFamily="2" charset="2"/>
              <a:buNone/>
              <a:defRPr sz="1600" b="1" kern="1200" spc="300">
                <a:solidFill>
                  <a:srgbClr val="87919A"/>
                </a:solidFill>
                <a:latin typeface="+mn-lt"/>
                <a:ea typeface="+mn-ea"/>
                <a:cs typeface="+mn-cs"/>
              </a:defRPr>
            </a:lvl1pPr>
            <a:lvl2pPr marL="457200" indent="0" algn="l" defTabSz="914400" rtl="0" eaLnBrk="1" latinLnBrk="0" hangingPunct="1">
              <a:lnSpc>
                <a:spcPct val="90000"/>
              </a:lnSpc>
              <a:spcBef>
                <a:spcPts val="500"/>
              </a:spcBef>
              <a:buClr>
                <a:srgbClr val="F07D00"/>
              </a:buClr>
              <a:buFont typeface="Wingdings" panose="05000000000000000000" pitchFamily="2" charset="2"/>
              <a:buNone/>
              <a:defRPr sz="1800" kern="1200">
                <a:solidFill>
                  <a:srgbClr val="7F7F7F"/>
                </a:solidFill>
                <a:latin typeface="+mn-lt"/>
                <a:ea typeface="+mn-ea"/>
                <a:cs typeface="+mn-cs"/>
              </a:defRPr>
            </a:lvl2pPr>
            <a:lvl3pPr marL="1152000" indent="-34290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rgbClr val="7F7F7F"/>
                </a:solidFill>
                <a:latin typeface="+mn-lt"/>
                <a:ea typeface="+mn-ea"/>
                <a:cs typeface="+mn-cs"/>
              </a:defRPr>
            </a:lvl3pPr>
            <a:lvl4pPr marL="144000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rgbClr val="7F7F7F"/>
                </a:solidFill>
                <a:latin typeface="+mn-lt"/>
                <a:ea typeface="+mn-ea"/>
                <a:cs typeface="+mn-cs"/>
              </a:defRPr>
            </a:lvl4pPr>
            <a:lvl5pPr marL="172800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Chancen und Herausforderungen der Berufsanerkennung</a:t>
            </a:r>
          </a:p>
        </p:txBody>
      </p:sp>
    </p:spTree>
    <p:extLst>
      <p:ext uri="{BB962C8B-B14F-4D97-AF65-F5344CB8AC3E}">
        <p14:creationId xmlns:p14="http://schemas.microsoft.com/office/powerpoint/2010/main" val="3866515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5FDD221-84FB-4B85-86FE-365FF3E09C66}"/>
              </a:ext>
            </a:extLst>
          </p:cNvPr>
          <p:cNvSpPr>
            <a:spLocks noGrp="1"/>
          </p:cNvSpPr>
          <p:nvPr>
            <p:ph type="sldNum" sz="quarter" idx="12"/>
          </p:nvPr>
        </p:nvSpPr>
        <p:spPr/>
        <p:txBody>
          <a:bodyPr/>
          <a:lstStyle/>
          <a:p>
            <a:fld id="{1001D6E4-277C-454F-8BDB-A51DA561E3F3}" type="slidenum">
              <a:rPr lang="de-DE" smtClean="0"/>
              <a:t>10</a:t>
            </a:fld>
            <a:endParaRPr lang="de-DE"/>
          </a:p>
        </p:txBody>
      </p:sp>
      <p:sp>
        <p:nvSpPr>
          <p:cNvPr id="4" name="Textplatzhalter 3">
            <a:extLst>
              <a:ext uri="{FF2B5EF4-FFF2-40B4-BE49-F238E27FC236}">
                <a16:creationId xmlns:a16="http://schemas.microsoft.com/office/drawing/2014/main" id="{6790DAF4-3892-4AB5-BDCF-368D9A6D5139}"/>
              </a:ext>
            </a:extLst>
          </p:cNvPr>
          <p:cNvSpPr>
            <a:spLocks noGrp="1"/>
          </p:cNvSpPr>
          <p:nvPr>
            <p:ph type="body" sz="quarter" idx="14"/>
          </p:nvPr>
        </p:nvSpPr>
        <p:spPr/>
        <p:txBody>
          <a:bodyPr/>
          <a:lstStyle/>
          <a:p>
            <a:r>
              <a:rPr lang="de-DE" dirty="0"/>
              <a:t>Wege der Fachkräftesicherung</a:t>
            </a:r>
          </a:p>
        </p:txBody>
      </p:sp>
      <p:sp>
        <p:nvSpPr>
          <p:cNvPr id="6" name="Inhaltsplatzhalter 1">
            <a:extLst>
              <a:ext uri="{FF2B5EF4-FFF2-40B4-BE49-F238E27FC236}">
                <a16:creationId xmlns:a16="http://schemas.microsoft.com/office/drawing/2014/main" id="{BC963199-21ED-61C1-2F67-CCEDB8129255}"/>
              </a:ext>
            </a:extLst>
          </p:cNvPr>
          <p:cNvSpPr txBox="1">
            <a:spLocks/>
          </p:cNvSpPr>
          <p:nvPr/>
        </p:nvSpPr>
        <p:spPr>
          <a:xfrm>
            <a:off x="676760" y="387194"/>
            <a:ext cx="7277632" cy="335327"/>
          </a:xfrm>
          <a:prstGeom prst="rect">
            <a:avLst/>
          </a:prstGeom>
        </p:spPr>
        <p:txBody>
          <a:bodyPr/>
          <a:lst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rgbClr val="7F7F7F"/>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rgbClr val="7F7F7F"/>
                </a:solidFill>
                <a:latin typeface="+mn-lt"/>
                <a:ea typeface="+mn-ea"/>
                <a:cs typeface="+mn-cs"/>
              </a:defRPr>
            </a:lvl2pPr>
            <a:lvl3pPr marL="11520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rgbClr val="7F7F7F"/>
                </a:solidFill>
                <a:latin typeface="+mn-lt"/>
                <a:ea typeface="+mn-ea"/>
                <a:cs typeface="+mn-cs"/>
              </a:defRPr>
            </a:lvl3pPr>
            <a:lvl4pPr marL="144000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rgbClr val="7F7F7F"/>
                </a:solidFill>
                <a:latin typeface="+mn-lt"/>
                <a:ea typeface="+mn-ea"/>
                <a:cs typeface="+mn-cs"/>
              </a:defRPr>
            </a:lvl4pPr>
            <a:lvl5pPr marL="172800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600" b="1" spc="300" dirty="0">
                <a:solidFill>
                  <a:srgbClr val="87919A"/>
                </a:solidFill>
              </a:rPr>
              <a:t>Fachkräftesicherung: Fachkräfte aufspüren und gewinnen</a:t>
            </a:r>
          </a:p>
          <a:p>
            <a:pPr marL="0" indent="0">
              <a:buNone/>
            </a:pPr>
            <a:endParaRPr lang="de-DE" sz="1600" b="1" spc="300" dirty="0">
              <a:solidFill>
                <a:srgbClr val="87919A"/>
              </a:solidFill>
            </a:endParaRPr>
          </a:p>
        </p:txBody>
      </p:sp>
      <p:pic>
        <p:nvPicPr>
          <p:cNvPr id="10" name="Grafik 9" descr="Puzzleteile">
            <a:extLst>
              <a:ext uri="{FF2B5EF4-FFF2-40B4-BE49-F238E27FC236}">
                <a16:creationId xmlns:a16="http://schemas.microsoft.com/office/drawing/2014/main" id="{FEF926DC-E0A1-F35F-50BC-1BFF9143C9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18770" y="493376"/>
            <a:ext cx="7097894" cy="7097894"/>
          </a:xfrm>
          <a:prstGeom prst="rect">
            <a:avLst/>
          </a:prstGeom>
        </p:spPr>
      </p:pic>
      <p:sp>
        <p:nvSpPr>
          <p:cNvPr id="12" name="Textfeld 11">
            <a:extLst>
              <a:ext uri="{FF2B5EF4-FFF2-40B4-BE49-F238E27FC236}">
                <a16:creationId xmlns:a16="http://schemas.microsoft.com/office/drawing/2014/main" id="{3DA56A05-8AD7-B783-F4EE-37C66B5608A3}"/>
              </a:ext>
            </a:extLst>
          </p:cNvPr>
          <p:cNvSpPr txBox="1"/>
          <p:nvPr/>
        </p:nvSpPr>
        <p:spPr>
          <a:xfrm>
            <a:off x="4945937" y="3743542"/>
            <a:ext cx="1898277" cy="646331"/>
          </a:xfrm>
          <a:prstGeom prst="rect">
            <a:avLst/>
          </a:prstGeom>
          <a:noFill/>
        </p:spPr>
        <p:txBody>
          <a:bodyPr wrap="none" rtlCol="0">
            <a:spAutoFit/>
          </a:bodyPr>
          <a:lstStyle/>
          <a:p>
            <a:r>
              <a:rPr lang="de-DE" b="1" dirty="0">
                <a:solidFill>
                  <a:srgbClr val="004C89"/>
                </a:solidFill>
              </a:rPr>
              <a:t>(Aus-)Bildung und</a:t>
            </a:r>
            <a:br>
              <a:rPr lang="de-DE" b="1" dirty="0">
                <a:solidFill>
                  <a:srgbClr val="004C89"/>
                </a:solidFill>
              </a:rPr>
            </a:br>
            <a:r>
              <a:rPr lang="de-DE" b="1" dirty="0">
                <a:solidFill>
                  <a:srgbClr val="004C89"/>
                </a:solidFill>
              </a:rPr>
              <a:t>Qualifizierung</a:t>
            </a:r>
          </a:p>
        </p:txBody>
      </p:sp>
      <p:sp>
        <p:nvSpPr>
          <p:cNvPr id="13" name="Textfeld 12">
            <a:extLst>
              <a:ext uri="{FF2B5EF4-FFF2-40B4-BE49-F238E27FC236}">
                <a16:creationId xmlns:a16="http://schemas.microsoft.com/office/drawing/2014/main" id="{D0263A8B-8099-5213-1A1B-07A64B4C17D7}"/>
              </a:ext>
            </a:extLst>
          </p:cNvPr>
          <p:cNvSpPr txBox="1"/>
          <p:nvPr/>
        </p:nvSpPr>
        <p:spPr>
          <a:xfrm>
            <a:off x="4945937" y="5350775"/>
            <a:ext cx="2139047" cy="1200329"/>
          </a:xfrm>
          <a:prstGeom prst="rect">
            <a:avLst/>
          </a:prstGeom>
          <a:noFill/>
        </p:spPr>
        <p:txBody>
          <a:bodyPr wrap="none" rtlCol="0">
            <a:spAutoFit/>
          </a:bodyPr>
          <a:lstStyle/>
          <a:p>
            <a:r>
              <a:rPr lang="de-DE" b="1" dirty="0">
                <a:solidFill>
                  <a:srgbClr val="004C89"/>
                </a:solidFill>
              </a:rPr>
              <a:t>Steigerung von</a:t>
            </a:r>
            <a:br>
              <a:rPr lang="de-DE" b="1" dirty="0">
                <a:solidFill>
                  <a:srgbClr val="004C89"/>
                </a:solidFill>
              </a:rPr>
            </a:br>
            <a:r>
              <a:rPr lang="de-DE" b="1" dirty="0">
                <a:solidFill>
                  <a:srgbClr val="004C89"/>
                </a:solidFill>
              </a:rPr>
              <a:t>Erwerbsbeteiligung</a:t>
            </a:r>
          </a:p>
          <a:p>
            <a:r>
              <a:rPr lang="de-DE" b="1" dirty="0">
                <a:solidFill>
                  <a:srgbClr val="004C89"/>
                </a:solidFill>
              </a:rPr>
              <a:t>und Arbeitszeit-</a:t>
            </a:r>
            <a:br>
              <a:rPr lang="de-DE" b="1" dirty="0">
                <a:solidFill>
                  <a:srgbClr val="004C89"/>
                </a:solidFill>
              </a:rPr>
            </a:br>
            <a:r>
              <a:rPr lang="de-DE" b="1" dirty="0" err="1">
                <a:solidFill>
                  <a:srgbClr val="004C89"/>
                </a:solidFill>
              </a:rPr>
              <a:t>volumen</a:t>
            </a:r>
            <a:r>
              <a:rPr lang="de-DE" b="1" dirty="0">
                <a:solidFill>
                  <a:srgbClr val="004C89"/>
                </a:solidFill>
              </a:rPr>
              <a:t> von Frauen</a:t>
            </a:r>
          </a:p>
        </p:txBody>
      </p:sp>
      <p:sp>
        <p:nvSpPr>
          <p:cNvPr id="14" name="Textfeld 13">
            <a:extLst>
              <a:ext uri="{FF2B5EF4-FFF2-40B4-BE49-F238E27FC236}">
                <a16:creationId xmlns:a16="http://schemas.microsoft.com/office/drawing/2014/main" id="{D67CA4EC-9A72-9067-A2D3-39F4A30FF4FC}"/>
              </a:ext>
            </a:extLst>
          </p:cNvPr>
          <p:cNvSpPr txBox="1"/>
          <p:nvPr/>
        </p:nvSpPr>
        <p:spPr>
          <a:xfrm>
            <a:off x="7882476" y="5067573"/>
            <a:ext cx="1287981" cy="1477328"/>
          </a:xfrm>
          <a:prstGeom prst="rect">
            <a:avLst/>
          </a:prstGeom>
          <a:noFill/>
        </p:spPr>
        <p:txBody>
          <a:bodyPr wrap="none" rtlCol="0">
            <a:spAutoFit/>
          </a:bodyPr>
          <a:lstStyle/>
          <a:p>
            <a:r>
              <a:rPr lang="de-DE" b="1" dirty="0">
                <a:solidFill>
                  <a:srgbClr val="004C89"/>
                </a:solidFill>
              </a:rPr>
              <a:t>Aktivierung</a:t>
            </a:r>
          </a:p>
          <a:p>
            <a:r>
              <a:rPr lang="de-DE" b="1" dirty="0">
                <a:solidFill>
                  <a:srgbClr val="004C89"/>
                </a:solidFill>
              </a:rPr>
              <a:t>und</a:t>
            </a:r>
            <a:br>
              <a:rPr lang="de-DE" b="1" dirty="0">
                <a:solidFill>
                  <a:srgbClr val="004C89"/>
                </a:solidFill>
              </a:rPr>
            </a:br>
            <a:r>
              <a:rPr lang="de-DE" b="1" dirty="0">
                <a:solidFill>
                  <a:srgbClr val="004C89"/>
                </a:solidFill>
              </a:rPr>
              <a:t>Beschäfti-</a:t>
            </a:r>
            <a:br>
              <a:rPr lang="de-DE" b="1" dirty="0">
                <a:solidFill>
                  <a:srgbClr val="004C89"/>
                </a:solidFill>
              </a:rPr>
            </a:br>
            <a:r>
              <a:rPr lang="de-DE" b="1" dirty="0">
                <a:solidFill>
                  <a:srgbClr val="004C89"/>
                </a:solidFill>
              </a:rPr>
              <a:t>gungs-</a:t>
            </a:r>
            <a:br>
              <a:rPr lang="de-DE" b="1" dirty="0">
                <a:solidFill>
                  <a:srgbClr val="004C89"/>
                </a:solidFill>
              </a:rPr>
            </a:br>
            <a:r>
              <a:rPr lang="de-DE" b="1" dirty="0">
                <a:solidFill>
                  <a:srgbClr val="004C89"/>
                </a:solidFill>
              </a:rPr>
              <a:t>sicherung</a:t>
            </a:r>
          </a:p>
        </p:txBody>
      </p:sp>
      <p:sp>
        <p:nvSpPr>
          <p:cNvPr id="15" name="Textfeld 14">
            <a:extLst>
              <a:ext uri="{FF2B5EF4-FFF2-40B4-BE49-F238E27FC236}">
                <a16:creationId xmlns:a16="http://schemas.microsoft.com/office/drawing/2014/main" id="{8D2E66D9-2E77-2E96-BD44-A0C2EE6AA848}"/>
              </a:ext>
            </a:extLst>
          </p:cNvPr>
          <p:cNvSpPr txBox="1"/>
          <p:nvPr/>
        </p:nvSpPr>
        <p:spPr>
          <a:xfrm rot="1328120">
            <a:off x="8350979" y="1883713"/>
            <a:ext cx="1663340" cy="923330"/>
          </a:xfrm>
          <a:prstGeom prst="rect">
            <a:avLst/>
          </a:prstGeom>
          <a:noFill/>
        </p:spPr>
        <p:txBody>
          <a:bodyPr wrap="none" rtlCol="0">
            <a:spAutoFit/>
          </a:bodyPr>
          <a:lstStyle/>
          <a:p>
            <a:r>
              <a:rPr lang="de-DE" b="1" dirty="0">
                <a:solidFill>
                  <a:srgbClr val="004C89"/>
                </a:solidFill>
              </a:rPr>
              <a:t>Integration und</a:t>
            </a:r>
            <a:br>
              <a:rPr lang="de-DE" b="1" dirty="0">
                <a:solidFill>
                  <a:srgbClr val="004C89"/>
                </a:solidFill>
              </a:rPr>
            </a:br>
            <a:r>
              <a:rPr lang="de-DE" b="1" dirty="0">
                <a:solidFill>
                  <a:srgbClr val="004C89"/>
                </a:solidFill>
              </a:rPr>
              <a:t>qualifizierte</a:t>
            </a:r>
            <a:br>
              <a:rPr lang="de-DE" b="1" dirty="0">
                <a:solidFill>
                  <a:srgbClr val="004C89"/>
                </a:solidFill>
              </a:rPr>
            </a:br>
            <a:r>
              <a:rPr lang="de-DE" b="1" dirty="0">
                <a:solidFill>
                  <a:srgbClr val="004C89"/>
                </a:solidFill>
              </a:rPr>
              <a:t>Zuwanderung</a:t>
            </a:r>
          </a:p>
        </p:txBody>
      </p:sp>
      <p:grpSp>
        <p:nvGrpSpPr>
          <p:cNvPr id="7" name="Gruppieren 6">
            <a:extLst>
              <a:ext uri="{FF2B5EF4-FFF2-40B4-BE49-F238E27FC236}">
                <a16:creationId xmlns:a16="http://schemas.microsoft.com/office/drawing/2014/main" id="{6112AFED-C470-F39E-CA78-251391A45B70}"/>
              </a:ext>
            </a:extLst>
          </p:cNvPr>
          <p:cNvGrpSpPr/>
          <p:nvPr/>
        </p:nvGrpSpPr>
        <p:grpSpPr>
          <a:xfrm>
            <a:off x="299963" y="3645303"/>
            <a:ext cx="3545200" cy="3545200"/>
            <a:chOff x="312156" y="2908457"/>
            <a:chExt cx="3545200" cy="3545200"/>
          </a:xfrm>
        </p:grpSpPr>
        <p:pic>
          <p:nvPicPr>
            <p:cNvPr id="16" name="Grafik 15" descr="Wegweiser">
              <a:extLst>
                <a:ext uri="{FF2B5EF4-FFF2-40B4-BE49-F238E27FC236}">
                  <a16:creationId xmlns:a16="http://schemas.microsoft.com/office/drawing/2014/main" id="{AE46F10A-C44F-051B-1DAF-5111EAE021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2156" y="2908457"/>
              <a:ext cx="3545200" cy="3545200"/>
            </a:xfrm>
            <a:prstGeom prst="rect">
              <a:avLst/>
            </a:prstGeom>
          </p:spPr>
        </p:pic>
        <p:sp>
          <p:nvSpPr>
            <p:cNvPr id="17" name="Textfeld 16">
              <a:extLst>
                <a:ext uri="{FF2B5EF4-FFF2-40B4-BE49-F238E27FC236}">
                  <a16:creationId xmlns:a16="http://schemas.microsoft.com/office/drawing/2014/main" id="{170AA80B-0821-D0C7-E822-248564DACB00}"/>
                </a:ext>
              </a:extLst>
            </p:cNvPr>
            <p:cNvSpPr txBox="1"/>
            <p:nvPr/>
          </p:nvSpPr>
          <p:spPr>
            <a:xfrm>
              <a:off x="1101969" y="3837241"/>
              <a:ext cx="771436" cy="369332"/>
            </a:xfrm>
            <a:prstGeom prst="rect">
              <a:avLst/>
            </a:prstGeom>
            <a:noFill/>
          </p:spPr>
          <p:txBody>
            <a:bodyPr wrap="square" rtlCol="0">
              <a:spAutoFit/>
            </a:bodyPr>
            <a:lstStyle/>
            <a:p>
              <a:r>
                <a:rPr lang="de-DE" b="1" dirty="0">
                  <a:solidFill>
                    <a:srgbClr val="F07D00"/>
                  </a:solidFill>
                </a:rPr>
                <a:t>Fokus</a:t>
              </a:r>
            </a:p>
          </p:txBody>
        </p:sp>
        <p:sp>
          <p:nvSpPr>
            <p:cNvPr id="18" name="Textfeld 17">
              <a:extLst>
                <a:ext uri="{FF2B5EF4-FFF2-40B4-BE49-F238E27FC236}">
                  <a16:creationId xmlns:a16="http://schemas.microsoft.com/office/drawing/2014/main" id="{E154C42E-9299-4131-77D6-9D526206C4E3}"/>
                </a:ext>
              </a:extLst>
            </p:cNvPr>
            <p:cNvSpPr txBox="1"/>
            <p:nvPr/>
          </p:nvSpPr>
          <p:spPr>
            <a:xfrm>
              <a:off x="2123786" y="4703359"/>
              <a:ext cx="1167304" cy="369332"/>
            </a:xfrm>
            <a:prstGeom prst="rect">
              <a:avLst/>
            </a:prstGeom>
            <a:noFill/>
          </p:spPr>
          <p:txBody>
            <a:bodyPr wrap="square" rtlCol="0">
              <a:spAutoFit/>
            </a:bodyPr>
            <a:lstStyle/>
            <a:p>
              <a:r>
                <a:rPr lang="de-DE" b="1" dirty="0">
                  <a:solidFill>
                    <a:srgbClr val="F07D00"/>
                  </a:solidFill>
                </a:rPr>
                <a:t>Handwerk</a:t>
              </a:r>
            </a:p>
          </p:txBody>
        </p:sp>
      </p:grpSp>
    </p:spTree>
    <p:extLst>
      <p:ext uri="{BB962C8B-B14F-4D97-AF65-F5344CB8AC3E}">
        <p14:creationId xmlns:p14="http://schemas.microsoft.com/office/powerpoint/2010/main" val="4233197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5FDD221-84FB-4B85-86FE-365FF3E09C66}"/>
              </a:ext>
            </a:extLst>
          </p:cNvPr>
          <p:cNvSpPr>
            <a:spLocks noGrp="1"/>
          </p:cNvSpPr>
          <p:nvPr>
            <p:ph type="sldNum" sz="quarter" idx="12"/>
          </p:nvPr>
        </p:nvSpPr>
        <p:spPr/>
        <p:txBody>
          <a:bodyPr/>
          <a:lstStyle/>
          <a:p>
            <a:fld id="{1001D6E4-277C-454F-8BDB-A51DA561E3F3}" type="slidenum">
              <a:rPr lang="de-DE" smtClean="0"/>
              <a:t>11</a:t>
            </a:fld>
            <a:endParaRPr lang="de-DE"/>
          </a:p>
        </p:txBody>
      </p:sp>
      <p:sp>
        <p:nvSpPr>
          <p:cNvPr id="4" name="Textplatzhalter 3">
            <a:extLst>
              <a:ext uri="{FF2B5EF4-FFF2-40B4-BE49-F238E27FC236}">
                <a16:creationId xmlns:a16="http://schemas.microsoft.com/office/drawing/2014/main" id="{6790DAF4-3892-4AB5-BDCF-368D9A6D5139}"/>
              </a:ext>
            </a:extLst>
          </p:cNvPr>
          <p:cNvSpPr>
            <a:spLocks noGrp="1"/>
          </p:cNvSpPr>
          <p:nvPr>
            <p:ph type="body" sz="quarter" idx="14"/>
          </p:nvPr>
        </p:nvSpPr>
        <p:spPr/>
        <p:txBody>
          <a:bodyPr/>
          <a:lstStyle/>
          <a:p>
            <a:r>
              <a:rPr lang="de-DE" dirty="0"/>
              <a:t>Was ist die Berufsanerkennung?</a:t>
            </a:r>
          </a:p>
        </p:txBody>
      </p:sp>
      <p:sp>
        <p:nvSpPr>
          <p:cNvPr id="6" name="Inhaltsplatzhalter 1">
            <a:extLst>
              <a:ext uri="{FF2B5EF4-FFF2-40B4-BE49-F238E27FC236}">
                <a16:creationId xmlns:a16="http://schemas.microsoft.com/office/drawing/2014/main" id="{BC963199-21ED-61C1-2F67-CCEDB8129255}"/>
              </a:ext>
            </a:extLst>
          </p:cNvPr>
          <p:cNvSpPr txBox="1">
            <a:spLocks/>
          </p:cNvSpPr>
          <p:nvPr/>
        </p:nvSpPr>
        <p:spPr>
          <a:xfrm>
            <a:off x="676760" y="387194"/>
            <a:ext cx="7277632" cy="335327"/>
          </a:xfrm>
          <a:prstGeom prst="rect">
            <a:avLst/>
          </a:prstGeom>
        </p:spPr>
        <p:txBody>
          <a:bodyPr/>
          <a:lst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rgbClr val="7F7F7F"/>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rgbClr val="7F7F7F"/>
                </a:solidFill>
                <a:latin typeface="+mn-lt"/>
                <a:ea typeface="+mn-ea"/>
                <a:cs typeface="+mn-cs"/>
              </a:defRPr>
            </a:lvl2pPr>
            <a:lvl3pPr marL="11520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rgbClr val="7F7F7F"/>
                </a:solidFill>
                <a:latin typeface="+mn-lt"/>
                <a:ea typeface="+mn-ea"/>
                <a:cs typeface="+mn-cs"/>
              </a:defRPr>
            </a:lvl3pPr>
            <a:lvl4pPr marL="144000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rgbClr val="7F7F7F"/>
                </a:solidFill>
                <a:latin typeface="+mn-lt"/>
                <a:ea typeface="+mn-ea"/>
                <a:cs typeface="+mn-cs"/>
              </a:defRPr>
            </a:lvl4pPr>
            <a:lvl5pPr marL="172800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600" b="1" spc="300" dirty="0">
                <a:solidFill>
                  <a:srgbClr val="87919A"/>
                </a:solidFill>
              </a:rPr>
              <a:t>Berufsanerkennung: Chancen und Herausforderungen</a:t>
            </a:r>
          </a:p>
          <a:p>
            <a:pPr marL="0" indent="0">
              <a:buNone/>
            </a:pPr>
            <a:endParaRPr lang="de-DE" sz="1600" b="1" spc="300" dirty="0">
              <a:solidFill>
                <a:srgbClr val="87919A"/>
              </a:solidFill>
            </a:endParaRPr>
          </a:p>
          <a:p>
            <a:pPr marL="0" indent="0">
              <a:buNone/>
            </a:pPr>
            <a:endParaRPr lang="de-DE" sz="1600" b="1" spc="300" dirty="0">
              <a:solidFill>
                <a:srgbClr val="87919A"/>
              </a:solidFill>
            </a:endParaRPr>
          </a:p>
        </p:txBody>
      </p:sp>
      <p:pic>
        <p:nvPicPr>
          <p:cNvPr id="19" name="Grafik 18">
            <a:extLst>
              <a:ext uri="{FF2B5EF4-FFF2-40B4-BE49-F238E27FC236}">
                <a16:creationId xmlns:a16="http://schemas.microsoft.com/office/drawing/2014/main" id="{4221C908-6F33-CDBB-B49A-C19A26E16FE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39826" y="2607237"/>
            <a:ext cx="1979571" cy="1979571"/>
          </a:xfrm>
          <a:prstGeom prst="rect">
            <a:avLst/>
          </a:prstGeom>
        </p:spPr>
      </p:pic>
      <p:pic>
        <p:nvPicPr>
          <p:cNvPr id="20" name="Grafik 19">
            <a:extLst>
              <a:ext uri="{FF2B5EF4-FFF2-40B4-BE49-F238E27FC236}">
                <a16:creationId xmlns:a16="http://schemas.microsoft.com/office/drawing/2014/main" id="{EEB3CA21-167E-FBE9-3930-A344F685DC9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508305" y="2870712"/>
            <a:ext cx="1452618" cy="1452618"/>
          </a:xfrm>
          <a:prstGeom prst="rect">
            <a:avLst/>
          </a:prstGeom>
        </p:spPr>
      </p:pic>
      <p:pic>
        <p:nvPicPr>
          <p:cNvPr id="21" name="Grafik 20">
            <a:extLst>
              <a:ext uri="{FF2B5EF4-FFF2-40B4-BE49-F238E27FC236}">
                <a16:creationId xmlns:a16="http://schemas.microsoft.com/office/drawing/2014/main" id="{73001B0F-C5B2-0388-3389-A842F687C7B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430280" y="2607237"/>
            <a:ext cx="1979570" cy="1979570"/>
          </a:xfrm>
          <a:prstGeom prst="rect">
            <a:avLst/>
          </a:prstGeom>
        </p:spPr>
      </p:pic>
      <p:pic>
        <p:nvPicPr>
          <p:cNvPr id="22" name="Grafik 21">
            <a:extLst>
              <a:ext uri="{FF2B5EF4-FFF2-40B4-BE49-F238E27FC236}">
                <a16:creationId xmlns:a16="http://schemas.microsoft.com/office/drawing/2014/main" id="{8B9D616D-AB2D-C3F1-B874-D0B35F6B0AD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773450" y="2607236"/>
            <a:ext cx="1979571" cy="1979571"/>
          </a:xfrm>
          <a:prstGeom prst="rect">
            <a:avLst/>
          </a:prstGeom>
        </p:spPr>
      </p:pic>
      <p:sp>
        <p:nvSpPr>
          <p:cNvPr id="23" name="Inhaltsplatzhalter 1">
            <a:extLst>
              <a:ext uri="{FF2B5EF4-FFF2-40B4-BE49-F238E27FC236}">
                <a16:creationId xmlns:a16="http://schemas.microsoft.com/office/drawing/2014/main" id="{F1CCCE65-E89E-7AA3-06BC-33528AA9EAF8}"/>
              </a:ext>
            </a:extLst>
          </p:cNvPr>
          <p:cNvSpPr>
            <a:spLocks noGrp="1"/>
          </p:cNvSpPr>
          <p:nvPr>
            <p:ph idx="1"/>
          </p:nvPr>
        </p:nvSpPr>
        <p:spPr>
          <a:xfrm>
            <a:off x="937352" y="4408050"/>
            <a:ext cx="2491832" cy="516517"/>
          </a:xfrm>
        </p:spPr>
        <p:txBody>
          <a:bodyPr>
            <a:normAutofit/>
          </a:bodyPr>
          <a:lstStyle/>
          <a:p>
            <a:pPr marL="0" indent="0" algn="ctr">
              <a:lnSpc>
                <a:spcPts val="1600"/>
              </a:lnSpc>
              <a:buNone/>
            </a:pPr>
            <a:r>
              <a:rPr lang="de-DE" dirty="0"/>
              <a:t>Offizielles und rechtssicheres Verfahren</a:t>
            </a:r>
          </a:p>
        </p:txBody>
      </p:sp>
      <p:sp>
        <p:nvSpPr>
          <p:cNvPr id="24" name="Inhaltsplatzhalter 1">
            <a:extLst>
              <a:ext uri="{FF2B5EF4-FFF2-40B4-BE49-F238E27FC236}">
                <a16:creationId xmlns:a16="http://schemas.microsoft.com/office/drawing/2014/main" id="{FD66573A-C03A-BE57-FC5B-0665DBAC03E9}"/>
              </a:ext>
            </a:extLst>
          </p:cNvPr>
          <p:cNvSpPr txBox="1">
            <a:spLocks/>
          </p:cNvSpPr>
          <p:nvPr/>
        </p:nvSpPr>
        <p:spPr>
          <a:xfrm>
            <a:off x="3517320" y="4408050"/>
            <a:ext cx="2491832" cy="5165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600"/>
              </a:lnSpc>
              <a:buFont typeface="Wingdings" panose="05000000000000000000" pitchFamily="2" charset="2"/>
              <a:buNone/>
            </a:pPr>
            <a:r>
              <a:rPr lang="de-DE" dirty="0"/>
              <a:t>Anerkennungs-</a:t>
            </a:r>
            <a:br>
              <a:rPr lang="de-DE" dirty="0"/>
            </a:br>
            <a:r>
              <a:rPr lang="de-DE" dirty="0"/>
              <a:t>bescheid</a:t>
            </a:r>
          </a:p>
        </p:txBody>
      </p:sp>
      <p:sp>
        <p:nvSpPr>
          <p:cNvPr id="25" name="Inhaltsplatzhalter 1">
            <a:extLst>
              <a:ext uri="{FF2B5EF4-FFF2-40B4-BE49-F238E27FC236}">
                <a16:creationId xmlns:a16="http://schemas.microsoft.com/office/drawing/2014/main" id="{E00384B4-15F9-C8E4-B9E1-538BE83C5A9C}"/>
              </a:ext>
            </a:extLst>
          </p:cNvPr>
          <p:cNvSpPr txBox="1">
            <a:spLocks/>
          </p:cNvSpPr>
          <p:nvPr/>
        </p:nvSpPr>
        <p:spPr>
          <a:xfrm>
            <a:off x="6092737" y="4408050"/>
            <a:ext cx="2654656" cy="596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600"/>
              </a:lnSpc>
              <a:buFont typeface="Wingdings" panose="05000000000000000000" pitchFamily="2" charset="2"/>
              <a:buNone/>
            </a:pPr>
            <a:r>
              <a:rPr lang="de-DE" dirty="0"/>
              <a:t>Teilweise gleichwertig? Anpassungsqualifizierung</a:t>
            </a:r>
          </a:p>
        </p:txBody>
      </p:sp>
      <p:sp>
        <p:nvSpPr>
          <p:cNvPr id="26" name="Inhaltsplatzhalter 1">
            <a:extLst>
              <a:ext uri="{FF2B5EF4-FFF2-40B4-BE49-F238E27FC236}">
                <a16:creationId xmlns:a16="http://schemas.microsoft.com/office/drawing/2014/main" id="{6EA85200-586C-8EE4-E07D-10D3CF813086}"/>
              </a:ext>
            </a:extLst>
          </p:cNvPr>
          <p:cNvSpPr txBox="1">
            <a:spLocks/>
          </p:cNvSpPr>
          <p:nvPr/>
        </p:nvSpPr>
        <p:spPr>
          <a:xfrm>
            <a:off x="8668154" y="4408050"/>
            <a:ext cx="3132920" cy="7825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600"/>
              </a:lnSpc>
              <a:buNone/>
            </a:pPr>
            <a:r>
              <a:rPr lang="de-DE" dirty="0">
                <a:solidFill>
                  <a:srgbClr val="004C89"/>
                </a:solidFill>
                <a:hlinkClick r:id="rId8">
                  <a:extLst>
                    <a:ext uri="{A12FA001-AC4F-418D-AE19-62706E023703}">
                      <ahyp:hlinkClr xmlns:ahyp="http://schemas.microsoft.com/office/drawing/2018/hyperlinkcolor" val="tx"/>
                    </a:ext>
                  </a:extLst>
                </a:hlinkClick>
              </a:rPr>
              <a:t>Gesetz über die Feststellung der Gleichwertigkeit von Berufsqualifikationen</a:t>
            </a:r>
            <a:endParaRPr lang="de-DE" dirty="0">
              <a:solidFill>
                <a:srgbClr val="004C89"/>
              </a:solidFill>
            </a:endParaRPr>
          </a:p>
        </p:txBody>
      </p:sp>
    </p:spTree>
    <p:extLst>
      <p:ext uri="{BB962C8B-B14F-4D97-AF65-F5344CB8AC3E}">
        <p14:creationId xmlns:p14="http://schemas.microsoft.com/office/powerpoint/2010/main" val="27374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24" grpId="0"/>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5FDD221-84FB-4B85-86FE-365FF3E09C66}"/>
              </a:ext>
            </a:extLst>
          </p:cNvPr>
          <p:cNvSpPr>
            <a:spLocks noGrp="1"/>
          </p:cNvSpPr>
          <p:nvPr>
            <p:ph type="sldNum" sz="quarter" idx="12"/>
          </p:nvPr>
        </p:nvSpPr>
        <p:spPr/>
        <p:txBody>
          <a:bodyPr/>
          <a:lstStyle/>
          <a:p>
            <a:fld id="{1001D6E4-277C-454F-8BDB-A51DA561E3F3}" type="slidenum">
              <a:rPr lang="de-DE" smtClean="0"/>
              <a:t>12</a:t>
            </a:fld>
            <a:endParaRPr lang="de-DE"/>
          </a:p>
        </p:txBody>
      </p:sp>
      <p:sp>
        <p:nvSpPr>
          <p:cNvPr id="4" name="Textplatzhalter 3">
            <a:extLst>
              <a:ext uri="{FF2B5EF4-FFF2-40B4-BE49-F238E27FC236}">
                <a16:creationId xmlns:a16="http://schemas.microsoft.com/office/drawing/2014/main" id="{6790DAF4-3892-4AB5-BDCF-368D9A6D5139}"/>
              </a:ext>
            </a:extLst>
          </p:cNvPr>
          <p:cNvSpPr>
            <a:spLocks noGrp="1"/>
          </p:cNvSpPr>
          <p:nvPr>
            <p:ph type="body" sz="quarter" idx="14"/>
          </p:nvPr>
        </p:nvSpPr>
        <p:spPr/>
        <p:txBody>
          <a:bodyPr/>
          <a:lstStyle/>
          <a:p>
            <a:r>
              <a:rPr lang="de-DE" dirty="0"/>
              <a:t>Berufsanerkennung als Instrument, um … </a:t>
            </a:r>
          </a:p>
        </p:txBody>
      </p:sp>
      <p:sp>
        <p:nvSpPr>
          <p:cNvPr id="6" name="Inhaltsplatzhalter 1">
            <a:extLst>
              <a:ext uri="{FF2B5EF4-FFF2-40B4-BE49-F238E27FC236}">
                <a16:creationId xmlns:a16="http://schemas.microsoft.com/office/drawing/2014/main" id="{BC963199-21ED-61C1-2F67-CCEDB8129255}"/>
              </a:ext>
            </a:extLst>
          </p:cNvPr>
          <p:cNvSpPr txBox="1">
            <a:spLocks/>
          </p:cNvSpPr>
          <p:nvPr/>
        </p:nvSpPr>
        <p:spPr>
          <a:xfrm>
            <a:off x="676760" y="387194"/>
            <a:ext cx="7277632" cy="335327"/>
          </a:xfrm>
          <a:prstGeom prst="rect">
            <a:avLst/>
          </a:prstGeom>
        </p:spPr>
        <p:txBody>
          <a:bodyPr/>
          <a:lst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rgbClr val="7F7F7F"/>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rgbClr val="7F7F7F"/>
                </a:solidFill>
                <a:latin typeface="+mn-lt"/>
                <a:ea typeface="+mn-ea"/>
                <a:cs typeface="+mn-cs"/>
              </a:defRPr>
            </a:lvl2pPr>
            <a:lvl3pPr marL="11520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rgbClr val="7F7F7F"/>
                </a:solidFill>
                <a:latin typeface="+mn-lt"/>
                <a:ea typeface="+mn-ea"/>
                <a:cs typeface="+mn-cs"/>
              </a:defRPr>
            </a:lvl3pPr>
            <a:lvl4pPr marL="144000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rgbClr val="7F7F7F"/>
                </a:solidFill>
                <a:latin typeface="+mn-lt"/>
                <a:ea typeface="+mn-ea"/>
                <a:cs typeface="+mn-cs"/>
              </a:defRPr>
            </a:lvl4pPr>
            <a:lvl5pPr marL="172800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600" b="1" spc="300" dirty="0">
                <a:solidFill>
                  <a:srgbClr val="87919A"/>
                </a:solidFill>
              </a:rPr>
              <a:t>Berufsanerkennung: Chancen und Herausforderungen</a:t>
            </a:r>
          </a:p>
        </p:txBody>
      </p:sp>
      <p:sp>
        <p:nvSpPr>
          <p:cNvPr id="15" name="Inhaltsplatzhalter 1">
            <a:extLst>
              <a:ext uri="{FF2B5EF4-FFF2-40B4-BE49-F238E27FC236}">
                <a16:creationId xmlns:a16="http://schemas.microsoft.com/office/drawing/2014/main" id="{6CE1A265-D133-401B-FD24-202BEF47286E}"/>
              </a:ext>
            </a:extLst>
          </p:cNvPr>
          <p:cNvSpPr>
            <a:spLocks noGrp="1"/>
          </p:cNvSpPr>
          <p:nvPr>
            <p:ph idx="1"/>
          </p:nvPr>
        </p:nvSpPr>
        <p:spPr>
          <a:xfrm>
            <a:off x="937352" y="3471559"/>
            <a:ext cx="2491832" cy="516517"/>
          </a:xfrm>
        </p:spPr>
        <p:txBody>
          <a:bodyPr>
            <a:normAutofit/>
          </a:bodyPr>
          <a:lstStyle/>
          <a:p>
            <a:pPr marL="0" indent="0" algn="ctr">
              <a:lnSpc>
                <a:spcPts val="1600"/>
              </a:lnSpc>
              <a:buNone/>
            </a:pPr>
            <a:r>
              <a:rPr lang="de-DE" dirty="0"/>
              <a:t>Mitarbeitende</a:t>
            </a:r>
            <a:br>
              <a:rPr lang="de-DE" dirty="0"/>
            </a:br>
            <a:r>
              <a:rPr lang="de-DE" dirty="0"/>
              <a:t>zu finden</a:t>
            </a:r>
          </a:p>
        </p:txBody>
      </p:sp>
      <p:sp>
        <p:nvSpPr>
          <p:cNvPr id="16" name="Inhaltsplatzhalter 1">
            <a:extLst>
              <a:ext uri="{FF2B5EF4-FFF2-40B4-BE49-F238E27FC236}">
                <a16:creationId xmlns:a16="http://schemas.microsoft.com/office/drawing/2014/main" id="{655D9D8D-C51F-18B7-9683-49D742D82683}"/>
              </a:ext>
            </a:extLst>
          </p:cNvPr>
          <p:cNvSpPr txBox="1">
            <a:spLocks/>
          </p:cNvSpPr>
          <p:nvPr/>
        </p:nvSpPr>
        <p:spPr>
          <a:xfrm>
            <a:off x="937352" y="5392991"/>
            <a:ext cx="2491832" cy="5165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600"/>
              </a:lnSpc>
              <a:buNone/>
            </a:pPr>
            <a:r>
              <a:rPr lang="de-DE" dirty="0"/>
              <a:t>Mitarbeitende</a:t>
            </a:r>
            <a:br>
              <a:rPr lang="de-DE" dirty="0"/>
            </a:br>
            <a:r>
              <a:rPr lang="de-DE" dirty="0"/>
              <a:t>zu binden</a:t>
            </a:r>
          </a:p>
        </p:txBody>
      </p:sp>
      <p:sp>
        <p:nvSpPr>
          <p:cNvPr id="17" name="Inhaltsplatzhalter 1">
            <a:extLst>
              <a:ext uri="{FF2B5EF4-FFF2-40B4-BE49-F238E27FC236}">
                <a16:creationId xmlns:a16="http://schemas.microsoft.com/office/drawing/2014/main" id="{08C650E2-F61B-0714-1E41-1EC4B2E255D7}"/>
              </a:ext>
            </a:extLst>
          </p:cNvPr>
          <p:cNvSpPr txBox="1">
            <a:spLocks/>
          </p:cNvSpPr>
          <p:nvPr/>
        </p:nvSpPr>
        <p:spPr>
          <a:xfrm>
            <a:off x="4171464" y="3471559"/>
            <a:ext cx="2947232" cy="5165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600"/>
              </a:lnSpc>
              <a:buNone/>
            </a:pPr>
            <a:r>
              <a:rPr lang="de-DE" dirty="0"/>
              <a:t>Attraktive Entwicklungs-</a:t>
            </a:r>
            <a:br>
              <a:rPr lang="de-DE" dirty="0"/>
            </a:br>
            <a:r>
              <a:rPr lang="de-DE" dirty="0" err="1"/>
              <a:t>möglichkeiten</a:t>
            </a:r>
            <a:r>
              <a:rPr lang="de-DE" dirty="0"/>
              <a:t> anbieten zu können</a:t>
            </a:r>
          </a:p>
        </p:txBody>
      </p:sp>
      <p:sp>
        <p:nvSpPr>
          <p:cNvPr id="18" name="Inhaltsplatzhalter 1">
            <a:extLst>
              <a:ext uri="{FF2B5EF4-FFF2-40B4-BE49-F238E27FC236}">
                <a16:creationId xmlns:a16="http://schemas.microsoft.com/office/drawing/2014/main" id="{D3DD89AE-3DF9-2576-7E08-BC364CBA7743}"/>
              </a:ext>
            </a:extLst>
          </p:cNvPr>
          <p:cNvSpPr txBox="1">
            <a:spLocks/>
          </p:cNvSpPr>
          <p:nvPr/>
        </p:nvSpPr>
        <p:spPr>
          <a:xfrm>
            <a:off x="7860976" y="3471559"/>
            <a:ext cx="3063056" cy="531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600"/>
              </a:lnSpc>
              <a:buNone/>
            </a:pPr>
            <a:r>
              <a:rPr lang="de-DE" dirty="0"/>
              <a:t>Unentdeckte Potenziale</a:t>
            </a:r>
            <a:br>
              <a:rPr lang="de-DE" dirty="0"/>
            </a:br>
            <a:r>
              <a:rPr lang="de-DE" dirty="0"/>
              <a:t>in der Belegschaft zu heben</a:t>
            </a:r>
          </a:p>
        </p:txBody>
      </p:sp>
      <p:sp>
        <p:nvSpPr>
          <p:cNvPr id="27" name="Inhaltsplatzhalter 1">
            <a:extLst>
              <a:ext uri="{FF2B5EF4-FFF2-40B4-BE49-F238E27FC236}">
                <a16:creationId xmlns:a16="http://schemas.microsoft.com/office/drawing/2014/main" id="{103C01DC-7494-F61A-AF51-090D50D6F0AA}"/>
              </a:ext>
            </a:extLst>
          </p:cNvPr>
          <p:cNvSpPr txBox="1">
            <a:spLocks/>
          </p:cNvSpPr>
          <p:nvPr/>
        </p:nvSpPr>
        <p:spPr>
          <a:xfrm>
            <a:off x="4113552" y="5378315"/>
            <a:ext cx="3063056" cy="531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600"/>
              </a:lnSpc>
              <a:buNone/>
            </a:pPr>
            <a:r>
              <a:rPr lang="de-DE" dirty="0"/>
              <a:t>Beschäftigte gezielt</a:t>
            </a:r>
            <a:br>
              <a:rPr lang="de-DE" dirty="0"/>
            </a:br>
            <a:r>
              <a:rPr lang="de-DE" dirty="0"/>
              <a:t>weiterzubilden</a:t>
            </a:r>
          </a:p>
        </p:txBody>
      </p:sp>
      <p:sp>
        <p:nvSpPr>
          <p:cNvPr id="28" name="Inhaltsplatzhalter 1">
            <a:extLst>
              <a:ext uri="{FF2B5EF4-FFF2-40B4-BE49-F238E27FC236}">
                <a16:creationId xmlns:a16="http://schemas.microsoft.com/office/drawing/2014/main" id="{1657E19B-8721-9455-93DC-33D351B3DCD4}"/>
              </a:ext>
            </a:extLst>
          </p:cNvPr>
          <p:cNvSpPr txBox="1">
            <a:spLocks/>
          </p:cNvSpPr>
          <p:nvPr/>
        </p:nvSpPr>
        <p:spPr>
          <a:xfrm>
            <a:off x="7860976" y="5378315"/>
            <a:ext cx="3063056" cy="531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600"/>
              </a:lnSpc>
              <a:buNone/>
            </a:pPr>
            <a:r>
              <a:rPr lang="de-DE" dirty="0"/>
              <a:t>Qualitätsstandards</a:t>
            </a:r>
            <a:br>
              <a:rPr lang="de-DE" dirty="0"/>
            </a:br>
            <a:r>
              <a:rPr lang="de-DE" dirty="0"/>
              <a:t>zu sichern</a:t>
            </a:r>
          </a:p>
        </p:txBody>
      </p:sp>
      <p:pic>
        <p:nvPicPr>
          <p:cNvPr id="29" name="Grafik 28">
            <a:extLst>
              <a:ext uri="{FF2B5EF4-FFF2-40B4-BE49-F238E27FC236}">
                <a16:creationId xmlns:a16="http://schemas.microsoft.com/office/drawing/2014/main" id="{762D7F50-586B-A56E-40CB-DF3B0C7A89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83028" y="2260802"/>
            <a:ext cx="1200480" cy="1200480"/>
          </a:xfrm>
          <a:prstGeom prst="rect">
            <a:avLst/>
          </a:prstGeom>
        </p:spPr>
      </p:pic>
      <p:pic>
        <p:nvPicPr>
          <p:cNvPr id="30" name="Grafik 29">
            <a:extLst>
              <a:ext uri="{FF2B5EF4-FFF2-40B4-BE49-F238E27FC236}">
                <a16:creationId xmlns:a16="http://schemas.microsoft.com/office/drawing/2014/main" id="{A673C8E2-1F18-22C1-D282-40F07B5CE4D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69874" y="4352803"/>
            <a:ext cx="1026788" cy="1026788"/>
          </a:xfrm>
          <a:prstGeom prst="rect">
            <a:avLst/>
          </a:prstGeom>
        </p:spPr>
      </p:pic>
      <p:pic>
        <p:nvPicPr>
          <p:cNvPr id="31" name="Grafik 30">
            <a:extLst>
              <a:ext uri="{FF2B5EF4-FFF2-40B4-BE49-F238E27FC236}">
                <a16:creationId xmlns:a16="http://schemas.microsoft.com/office/drawing/2014/main" id="{FDBB8A45-B32D-B302-DC05-9A1D3EAE104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044840" y="2260802"/>
            <a:ext cx="1200480" cy="1200480"/>
          </a:xfrm>
          <a:prstGeom prst="rect">
            <a:avLst/>
          </a:prstGeom>
        </p:spPr>
      </p:pic>
      <p:pic>
        <p:nvPicPr>
          <p:cNvPr id="32" name="Grafik 31">
            <a:extLst>
              <a:ext uri="{FF2B5EF4-FFF2-40B4-BE49-F238E27FC236}">
                <a16:creationId xmlns:a16="http://schemas.microsoft.com/office/drawing/2014/main" id="{57B0B026-B269-83F5-E8FF-1E1410806E0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792264" y="2261066"/>
            <a:ext cx="1200480" cy="1200480"/>
          </a:xfrm>
          <a:prstGeom prst="rect">
            <a:avLst/>
          </a:prstGeom>
        </p:spPr>
      </p:pic>
      <p:pic>
        <p:nvPicPr>
          <p:cNvPr id="33" name="Grafik 32">
            <a:extLst>
              <a:ext uri="{FF2B5EF4-FFF2-40B4-BE49-F238E27FC236}">
                <a16:creationId xmlns:a16="http://schemas.microsoft.com/office/drawing/2014/main" id="{3159C26D-2C2E-3D4F-9661-B0FFD3A1A9C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131686" y="4359032"/>
            <a:ext cx="1026788" cy="1026788"/>
          </a:xfrm>
          <a:prstGeom prst="rect">
            <a:avLst/>
          </a:prstGeom>
        </p:spPr>
      </p:pic>
      <p:pic>
        <p:nvPicPr>
          <p:cNvPr id="34" name="Grafik 33">
            <a:extLst>
              <a:ext uri="{FF2B5EF4-FFF2-40B4-BE49-F238E27FC236}">
                <a16:creationId xmlns:a16="http://schemas.microsoft.com/office/drawing/2014/main" id="{14126158-0942-AE5C-3AAA-F84F31E929BC}"/>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8879110" y="4355917"/>
            <a:ext cx="1026788" cy="1026788"/>
          </a:xfrm>
          <a:prstGeom prst="rect">
            <a:avLst/>
          </a:prstGeom>
        </p:spPr>
      </p:pic>
    </p:spTree>
    <p:extLst>
      <p:ext uri="{BB962C8B-B14F-4D97-AF65-F5344CB8AC3E}">
        <p14:creationId xmlns:p14="http://schemas.microsoft.com/office/powerpoint/2010/main" val="21042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6" grpId="0"/>
      <p:bldP spid="17" grpId="0"/>
      <p:bldP spid="18"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F7C9465-A2FD-487C-5D88-361A71CA2DF1}"/>
              </a:ext>
            </a:extLst>
          </p:cNvPr>
          <p:cNvSpPr>
            <a:spLocks noGrp="1"/>
          </p:cNvSpPr>
          <p:nvPr>
            <p:ph idx="1"/>
          </p:nvPr>
        </p:nvSpPr>
        <p:spPr/>
        <p:txBody>
          <a:bodyPr/>
          <a:lstStyle/>
          <a:p>
            <a:r>
              <a:rPr lang="de-DE" dirty="0"/>
              <a:t>Welche Chancen und Perspektiven ergeben sich für Unternehmen und Fachkräfte durch die Berufsanerkennung? </a:t>
            </a:r>
          </a:p>
          <a:p>
            <a:r>
              <a:rPr lang="de-DE" dirty="0"/>
              <a:t>Der Handwerksbetrieb Bauer Elektroanlagen Süd GmbH &amp; Co. KG gibt eine Antwort.</a:t>
            </a:r>
          </a:p>
          <a:p>
            <a:pPr>
              <a:buFont typeface="Wingdings" panose="05000000000000000000" pitchFamily="2" charset="2"/>
              <a:buChar char="Ø"/>
            </a:pPr>
            <a:r>
              <a:rPr lang="de-DE" dirty="0"/>
              <a:t>Weitere Beispiele unter </a:t>
            </a:r>
            <a:r>
              <a:rPr lang="de-DE" dirty="0">
                <a:solidFill>
                  <a:srgbClr val="004C89"/>
                </a:solidFill>
                <a:hlinkClick r:id="rId3">
                  <a:extLst>
                    <a:ext uri="{A12FA001-AC4F-418D-AE19-62706E023703}">
                      <ahyp:hlinkClr xmlns:ahyp="http://schemas.microsoft.com/office/drawing/2018/hyperlinkcolor" val="tx"/>
                    </a:ext>
                  </a:extLst>
                </a:hlinkClick>
              </a:rPr>
              <a:t>https://unternehmen-berufsanerkennung.de/fuer-unternehmen/umsetzungshilfe/filmothek</a:t>
            </a:r>
            <a:endParaRPr lang="de-DE" dirty="0">
              <a:solidFill>
                <a:srgbClr val="004C89"/>
              </a:solidFill>
            </a:endParaRPr>
          </a:p>
          <a:p>
            <a:endParaRPr lang="de-DE" dirty="0"/>
          </a:p>
        </p:txBody>
      </p:sp>
      <p:sp>
        <p:nvSpPr>
          <p:cNvPr id="3" name="Foliennummernplatzhalter 2">
            <a:extLst>
              <a:ext uri="{FF2B5EF4-FFF2-40B4-BE49-F238E27FC236}">
                <a16:creationId xmlns:a16="http://schemas.microsoft.com/office/drawing/2014/main" id="{65FDD221-84FB-4B85-86FE-365FF3E09C66}"/>
              </a:ext>
            </a:extLst>
          </p:cNvPr>
          <p:cNvSpPr>
            <a:spLocks noGrp="1"/>
          </p:cNvSpPr>
          <p:nvPr>
            <p:ph type="sldNum" sz="quarter" idx="12"/>
          </p:nvPr>
        </p:nvSpPr>
        <p:spPr/>
        <p:txBody>
          <a:bodyPr/>
          <a:lstStyle/>
          <a:p>
            <a:fld id="{1001D6E4-277C-454F-8BDB-A51DA561E3F3}" type="slidenum">
              <a:rPr lang="de-DE" smtClean="0"/>
              <a:t>13</a:t>
            </a:fld>
            <a:endParaRPr lang="de-DE"/>
          </a:p>
        </p:txBody>
      </p:sp>
      <p:sp>
        <p:nvSpPr>
          <p:cNvPr id="4" name="Textplatzhalter 3">
            <a:extLst>
              <a:ext uri="{FF2B5EF4-FFF2-40B4-BE49-F238E27FC236}">
                <a16:creationId xmlns:a16="http://schemas.microsoft.com/office/drawing/2014/main" id="{6790DAF4-3892-4AB5-BDCF-368D9A6D5139}"/>
              </a:ext>
            </a:extLst>
          </p:cNvPr>
          <p:cNvSpPr>
            <a:spLocks noGrp="1"/>
          </p:cNvSpPr>
          <p:nvPr>
            <p:ph type="body" sz="quarter" idx="14"/>
          </p:nvPr>
        </p:nvSpPr>
        <p:spPr/>
        <p:txBody>
          <a:bodyPr/>
          <a:lstStyle/>
          <a:p>
            <a:r>
              <a:rPr lang="de-DE" dirty="0"/>
              <a:t>Ein Beispiel aus der Praxis</a:t>
            </a:r>
          </a:p>
        </p:txBody>
      </p:sp>
      <p:sp>
        <p:nvSpPr>
          <p:cNvPr id="6" name="Inhaltsplatzhalter 1">
            <a:extLst>
              <a:ext uri="{FF2B5EF4-FFF2-40B4-BE49-F238E27FC236}">
                <a16:creationId xmlns:a16="http://schemas.microsoft.com/office/drawing/2014/main" id="{BC963199-21ED-61C1-2F67-CCEDB8129255}"/>
              </a:ext>
            </a:extLst>
          </p:cNvPr>
          <p:cNvSpPr txBox="1">
            <a:spLocks/>
          </p:cNvSpPr>
          <p:nvPr/>
        </p:nvSpPr>
        <p:spPr>
          <a:xfrm>
            <a:off x="676760" y="387194"/>
            <a:ext cx="7277632" cy="335327"/>
          </a:xfrm>
          <a:prstGeom prst="rect">
            <a:avLst/>
          </a:prstGeom>
        </p:spPr>
        <p:txBody>
          <a:bodyPr/>
          <a:lst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rgbClr val="7F7F7F"/>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rgbClr val="7F7F7F"/>
                </a:solidFill>
                <a:latin typeface="+mn-lt"/>
                <a:ea typeface="+mn-ea"/>
                <a:cs typeface="+mn-cs"/>
              </a:defRPr>
            </a:lvl2pPr>
            <a:lvl3pPr marL="11520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rgbClr val="7F7F7F"/>
                </a:solidFill>
                <a:latin typeface="+mn-lt"/>
                <a:ea typeface="+mn-ea"/>
                <a:cs typeface="+mn-cs"/>
              </a:defRPr>
            </a:lvl3pPr>
            <a:lvl4pPr marL="144000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rgbClr val="7F7F7F"/>
                </a:solidFill>
                <a:latin typeface="+mn-lt"/>
                <a:ea typeface="+mn-ea"/>
                <a:cs typeface="+mn-cs"/>
              </a:defRPr>
            </a:lvl4pPr>
            <a:lvl5pPr marL="172800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600" b="1" spc="300" dirty="0">
                <a:solidFill>
                  <a:srgbClr val="87919A"/>
                </a:solidFill>
              </a:rPr>
              <a:t>Berufsanerkennung: Chancen und Herausforderungen</a:t>
            </a:r>
          </a:p>
        </p:txBody>
      </p:sp>
      <p:sp>
        <p:nvSpPr>
          <p:cNvPr id="21" name="Textfeld 5">
            <a:extLst>
              <a:ext uri="{FF2B5EF4-FFF2-40B4-BE49-F238E27FC236}">
                <a16:creationId xmlns:a16="http://schemas.microsoft.com/office/drawing/2014/main" id="{238A368B-BB52-C7A5-ECDC-830B4026CAA1}"/>
              </a:ext>
            </a:extLst>
          </p:cNvPr>
          <p:cNvSpPr txBox="1">
            <a:spLocks noChangeArrowheads="1"/>
          </p:cNvSpPr>
          <p:nvPr/>
        </p:nvSpPr>
        <p:spPr bwMode="auto">
          <a:xfrm>
            <a:off x="676760" y="4234319"/>
            <a:ext cx="5282226" cy="44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de-DE" altLang="de-DE" sz="1400" dirty="0">
                <a:solidFill>
                  <a:schemeClr val="bg1">
                    <a:lumMod val="50000"/>
                  </a:schemeClr>
                </a:solidFill>
                <a:latin typeface="+mn-lt"/>
                <a:cs typeface="+mn-cs"/>
              </a:rPr>
              <a:t>Quelle: </a:t>
            </a:r>
            <a:r>
              <a:rPr lang="de-DE" altLang="de-DE" sz="1400" dirty="0">
                <a:solidFill>
                  <a:srgbClr val="004C89"/>
                </a:solidFill>
                <a:latin typeface="+mn-lt"/>
                <a:cs typeface="+mn-cs"/>
              </a:rPr>
              <a:t>https://www.youtube.com/watch?v=apt7nRF2Yn4</a:t>
            </a:r>
          </a:p>
          <a:p>
            <a:r>
              <a:rPr lang="de-DE" altLang="de-DE" sz="864" dirty="0"/>
              <a:t>    </a:t>
            </a:r>
          </a:p>
        </p:txBody>
      </p:sp>
      <p:pic>
        <p:nvPicPr>
          <p:cNvPr id="5" name="Grafik 4" descr="Ein Bild, das Gebäude, draußen, Person, gelb enthält.&#10;&#10;Automatisch generierte Beschreibung">
            <a:extLst>
              <a:ext uri="{FF2B5EF4-FFF2-40B4-BE49-F238E27FC236}">
                <a16:creationId xmlns:a16="http://schemas.microsoft.com/office/drawing/2014/main" id="{17BC2170-A0B9-C350-9C9B-E687E4E0D6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786" y="1971350"/>
            <a:ext cx="3465614" cy="1949408"/>
          </a:xfrm>
          <a:prstGeom prst="rect">
            <a:avLst/>
          </a:prstGeom>
        </p:spPr>
      </p:pic>
    </p:spTree>
    <p:extLst>
      <p:ext uri="{BB962C8B-B14F-4D97-AF65-F5344CB8AC3E}">
        <p14:creationId xmlns:p14="http://schemas.microsoft.com/office/powerpoint/2010/main" val="2356011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5FDD221-84FB-4B85-86FE-365FF3E09C66}"/>
              </a:ext>
            </a:extLst>
          </p:cNvPr>
          <p:cNvSpPr>
            <a:spLocks noGrp="1"/>
          </p:cNvSpPr>
          <p:nvPr>
            <p:ph type="sldNum" sz="quarter" idx="12"/>
          </p:nvPr>
        </p:nvSpPr>
        <p:spPr/>
        <p:txBody>
          <a:bodyPr/>
          <a:lstStyle/>
          <a:p>
            <a:fld id="{1001D6E4-277C-454F-8BDB-A51DA561E3F3}" type="slidenum">
              <a:rPr lang="de-DE" smtClean="0"/>
              <a:t>14</a:t>
            </a:fld>
            <a:endParaRPr lang="de-DE"/>
          </a:p>
        </p:txBody>
      </p:sp>
      <p:sp>
        <p:nvSpPr>
          <p:cNvPr id="4" name="Textplatzhalter 3">
            <a:extLst>
              <a:ext uri="{FF2B5EF4-FFF2-40B4-BE49-F238E27FC236}">
                <a16:creationId xmlns:a16="http://schemas.microsoft.com/office/drawing/2014/main" id="{6790DAF4-3892-4AB5-BDCF-368D9A6D5139}"/>
              </a:ext>
            </a:extLst>
          </p:cNvPr>
          <p:cNvSpPr>
            <a:spLocks noGrp="1"/>
          </p:cNvSpPr>
          <p:nvPr>
            <p:ph type="body" sz="quarter" idx="14"/>
          </p:nvPr>
        </p:nvSpPr>
        <p:spPr/>
        <p:txBody>
          <a:bodyPr/>
          <a:lstStyle/>
          <a:p>
            <a:r>
              <a:rPr lang="de-DE" dirty="0"/>
              <a:t>Die Schritte zur Anerkennung im Überblick</a:t>
            </a:r>
          </a:p>
        </p:txBody>
      </p:sp>
      <p:sp>
        <p:nvSpPr>
          <p:cNvPr id="6" name="Inhaltsplatzhalter 1">
            <a:extLst>
              <a:ext uri="{FF2B5EF4-FFF2-40B4-BE49-F238E27FC236}">
                <a16:creationId xmlns:a16="http://schemas.microsoft.com/office/drawing/2014/main" id="{BC963199-21ED-61C1-2F67-CCEDB8129255}"/>
              </a:ext>
            </a:extLst>
          </p:cNvPr>
          <p:cNvSpPr txBox="1">
            <a:spLocks/>
          </p:cNvSpPr>
          <p:nvPr/>
        </p:nvSpPr>
        <p:spPr>
          <a:xfrm>
            <a:off x="676760" y="387194"/>
            <a:ext cx="7277632" cy="335327"/>
          </a:xfrm>
          <a:prstGeom prst="rect">
            <a:avLst/>
          </a:prstGeom>
        </p:spPr>
        <p:txBody>
          <a:bodyPr/>
          <a:lst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rgbClr val="7F7F7F"/>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rgbClr val="7F7F7F"/>
                </a:solidFill>
                <a:latin typeface="+mn-lt"/>
                <a:ea typeface="+mn-ea"/>
                <a:cs typeface="+mn-cs"/>
              </a:defRPr>
            </a:lvl2pPr>
            <a:lvl3pPr marL="11520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rgbClr val="7F7F7F"/>
                </a:solidFill>
                <a:latin typeface="+mn-lt"/>
                <a:ea typeface="+mn-ea"/>
                <a:cs typeface="+mn-cs"/>
              </a:defRPr>
            </a:lvl3pPr>
            <a:lvl4pPr marL="144000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rgbClr val="7F7F7F"/>
                </a:solidFill>
                <a:latin typeface="+mn-lt"/>
                <a:ea typeface="+mn-ea"/>
                <a:cs typeface="+mn-cs"/>
              </a:defRPr>
            </a:lvl4pPr>
            <a:lvl5pPr marL="172800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600" b="1" spc="300" dirty="0">
                <a:solidFill>
                  <a:srgbClr val="87919A"/>
                </a:solidFill>
              </a:rPr>
              <a:t>Berufsanerkennung: Chancen und Herausforderungen</a:t>
            </a:r>
          </a:p>
        </p:txBody>
      </p:sp>
      <p:grpSp>
        <p:nvGrpSpPr>
          <p:cNvPr id="19" name="Gruppieren 18">
            <a:extLst>
              <a:ext uri="{FF2B5EF4-FFF2-40B4-BE49-F238E27FC236}">
                <a16:creationId xmlns:a16="http://schemas.microsoft.com/office/drawing/2014/main" id="{335D5B1D-7C5D-5F82-D60E-7407ED02F21F}"/>
              </a:ext>
            </a:extLst>
          </p:cNvPr>
          <p:cNvGrpSpPr/>
          <p:nvPr/>
        </p:nvGrpSpPr>
        <p:grpSpPr>
          <a:xfrm>
            <a:off x="958299" y="2014943"/>
            <a:ext cx="2716577" cy="3567493"/>
            <a:chOff x="958299" y="2014943"/>
            <a:chExt cx="2716577" cy="3567493"/>
          </a:xfrm>
        </p:grpSpPr>
        <p:pic>
          <p:nvPicPr>
            <p:cNvPr id="20" name="Grafik 19">
              <a:extLst>
                <a:ext uri="{FF2B5EF4-FFF2-40B4-BE49-F238E27FC236}">
                  <a16:creationId xmlns:a16="http://schemas.microsoft.com/office/drawing/2014/main" id="{8425176E-E98E-CA41-A5B4-A42DB706393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57562" y="2014943"/>
              <a:ext cx="2318052" cy="2318052"/>
            </a:xfrm>
            <a:prstGeom prst="rect">
              <a:avLst/>
            </a:prstGeom>
          </p:spPr>
        </p:pic>
        <p:sp>
          <p:nvSpPr>
            <p:cNvPr id="21" name="Textfeld 20">
              <a:extLst>
                <a:ext uri="{FF2B5EF4-FFF2-40B4-BE49-F238E27FC236}">
                  <a16:creationId xmlns:a16="http://schemas.microsoft.com/office/drawing/2014/main" id="{3A7DA804-2243-6D7C-2805-E1DE490420F2}"/>
                </a:ext>
              </a:extLst>
            </p:cNvPr>
            <p:cNvSpPr txBox="1"/>
            <p:nvPr/>
          </p:nvSpPr>
          <p:spPr>
            <a:xfrm>
              <a:off x="1124530" y="4864932"/>
              <a:ext cx="2384114" cy="717504"/>
            </a:xfrm>
            <a:prstGeom prst="rect">
              <a:avLst/>
            </a:prstGeom>
            <a:noFill/>
          </p:spPr>
          <p:txBody>
            <a:bodyPr wrap="none" rtlCol="0">
              <a:spAutoFit/>
            </a:bodyPr>
            <a:lstStyle/>
            <a:p>
              <a:pPr algn="ctr">
                <a:lnSpc>
                  <a:spcPts val="1600"/>
                </a:lnSpc>
                <a:spcBef>
                  <a:spcPts val="1000"/>
                </a:spcBef>
                <a:buClr>
                  <a:srgbClr val="F07D00"/>
                </a:buClr>
              </a:pPr>
              <a:r>
                <a:rPr lang="de-DE" dirty="0">
                  <a:solidFill>
                    <a:schemeClr val="bg1">
                      <a:lumMod val="50000"/>
                    </a:schemeClr>
                  </a:solidFill>
                </a:rPr>
                <a:t>Gespräch</a:t>
              </a:r>
              <a:br>
                <a:rPr lang="de-DE" dirty="0">
                  <a:solidFill>
                    <a:schemeClr val="bg1">
                      <a:lumMod val="50000"/>
                    </a:schemeClr>
                  </a:solidFill>
                </a:rPr>
              </a:br>
              <a:r>
                <a:rPr lang="de-DE" dirty="0">
                  <a:solidFill>
                    <a:schemeClr val="bg1">
                      <a:lumMod val="50000"/>
                    </a:schemeClr>
                  </a:solidFill>
                </a:rPr>
                <a:t>Anerkennungsberatung</a:t>
              </a:r>
              <a:br>
                <a:rPr lang="de-DE" dirty="0">
                  <a:solidFill>
                    <a:schemeClr val="bg1">
                      <a:lumMod val="50000"/>
                    </a:schemeClr>
                  </a:solidFill>
                </a:rPr>
              </a:br>
              <a:r>
                <a:rPr lang="de-DE" dirty="0">
                  <a:solidFill>
                    <a:schemeClr val="bg1">
                      <a:lumMod val="50000"/>
                    </a:schemeClr>
                  </a:solidFill>
                </a:rPr>
                <a:t>Handwerkskammer</a:t>
              </a:r>
            </a:p>
          </p:txBody>
        </p:sp>
        <p:sp>
          <p:nvSpPr>
            <p:cNvPr id="22" name="Pfeil: Chevron 21">
              <a:extLst>
                <a:ext uri="{FF2B5EF4-FFF2-40B4-BE49-F238E27FC236}">
                  <a16:creationId xmlns:a16="http://schemas.microsoft.com/office/drawing/2014/main" id="{B6378D22-2280-F91C-B59A-B906EB96596C}"/>
                </a:ext>
              </a:extLst>
            </p:cNvPr>
            <p:cNvSpPr/>
            <p:nvPr/>
          </p:nvSpPr>
          <p:spPr>
            <a:xfrm>
              <a:off x="958299" y="4057373"/>
              <a:ext cx="2716577" cy="627039"/>
            </a:xfrm>
            <a:prstGeom prst="chevron">
              <a:avLst/>
            </a:prstGeom>
            <a:solidFill>
              <a:srgbClr val="ED7D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3" name="Textfeld 22">
              <a:extLst>
                <a:ext uri="{FF2B5EF4-FFF2-40B4-BE49-F238E27FC236}">
                  <a16:creationId xmlns:a16="http://schemas.microsoft.com/office/drawing/2014/main" id="{89BB200E-280B-0009-9415-7FE6B68FEFBB}"/>
                </a:ext>
              </a:extLst>
            </p:cNvPr>
            <p:cNvSpPr txBox="1"/>
            <p:nvPr/>
          </p:nvSpPr>
          <p:spPr>
            <a:xfrm>
              <a:off x="1909059" y="4140059"/>
              <a:ext cx="815057" cy="461665"/>
            </a:xfrm>
            <a:prstGeom prst="rect">
              <a:avLst/>
            </a:prstGeom>
            <a:noFill/>
          </p:spPr>
          <p:txBody>
            <a:bodyPr wrap="square" rtlCol="0">
              <a:spAutoFit/>
            </a:bodyPr>
            <a:lstStyle/>
            <a:p>
              <a:pPr algn="ctr"/>
              <a:r>
                <a:rPr lang="de-DE" sz="2400" dirty="0">
                  <a:solidFill>
                    <a:schemeClr val="bg1"/>
                  </a:solidFill>
                </a:rPr>
                <a:t>1</a:t>
              </a:r>
            </a:p>
          </p:txBody>
        </p:sp>
      </p:grpSp>
      <p:grpSp>
        <p:nvGrpSpPr>
          <p:cNvPr id="24" name="Gruppieren 23">
            <a:extLst>
              <a:ext uri="{FF2B5EF4-FFF2-40B4-BE49-F238E27FC236}">
                <a16:creationId xmlns:a16="http://schemas.microsoft.com/office/drawing/2014/main" id="{BE3A1E0B-1CB9-550E-FC4B-AA7BEC88E70A}"/>
              </a:ext>
            </a:extLst>
          </p:cNvPr>
          <p:cNvGrpSpPr/>
          <p:nvPr/>
        </p:nvGrpSpPr>
        <p:grpSpPr>
          <a:xfrm>
            <a:off x="3508645" y="2010427"/>
            <a:ext cx="2716577" cy="3777193"/>
            <a:chOff x="3508645" y="2010427"/>
            <a:chExt cx="2716577" cy="3777193"/>
          </a:xfrm>
        </p:grpSpPr>
        <p:pic>
          <p:nvPicPr>
            <p:cNvPr id="25" name="Grafik 24">
              <a:extLst>
                <a:ext uri="{FF2B5EF4-FFF2-40B4-BE49-F238E27FC236}">
                  <a16:creationId xmlns:a16="http://schemas.microsoft.com/office/drawing/2014/main" id="{B7F5B6E0-90D9-2CEC-3010-B22E725B8C3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07908" y="2010427"/>
              <a:ext cx="2318052" cy="2318052"/>
            </a:xfrm>
            <a:prstGeom prst="rect">
              <a:avLst/>
            </a:prstGeom>
          </p:spPr>
        </p:pic>
        <p:sp>
          <p:nvSpPr>
            <p:cNvPr id="26" name="Textfeld 25">
              <a:extLst>
                <a:ext uri="{FF2B5EF4-FFF2-40B4-BE49-F238E27FC236}">
                  <a16:creationId xmlns:a16="http://schemas.microsoft.com/office/drawing/2014/main" id="{388DAF2C-9A25-90F2-F890-1F1C53C508CC}"/>
                </a:ext>
              </a:extLst>
            </p:cNvPr>
            <p:cNvSpPr txBox="1"/>
            <p:nvPr/>
          </p:nvSpPr>
          <p:spPr>
            <a:xfrm>
              <a:off x="3573255" y="4864932"/>
              <a:ext cx="2587355" cy="922688"/>
            </a:xfrm>
            <a:prstGeom prst="rect">
              <a:avLst/>
            </a:prstGeom>
            <a:noFill/>
          </p:spPr>
          <p:txBody>
            <a:bodyPr wrap="square" rtlCol="0">
              <a:spAutoFit/>
            </a:bodyPr>
            <a:lstStyle/>
            <a:p>
              <a:pPr algn="ctr">
                <a:lnSpc>
                  <a:spcPts val="1600"/>
                </a:lnSpc>
                <a:spcBef>
                  <a:spcPts val="1000"/>
                </a:spcBef>
                <a:buClr>
                  <a:srgbClr val="F07D00"/>
                </a:buClr>
              </a:pPr>
              <a:r>
                <a:rPr lang="de-DE" dirty="0">
                  <a:solidFill>
                    <a:schemeClr val="bg1">
                      <a:lumMod val="50000"/>
                    </a:schemeClr>
                  </a:solidFill>
                </a:rPr>
                <a:t>Zusammentragung und</a:t>
              </a:r>
              <a:br>
                <a:rPr lang="de-DE" dirty="0">
                  <a:solidFill>
                    <a:schemeClr val="bg1">
                      <a:lumMod val="50000"/>
                    </a:schemeClr>
                  </a:solidFill>
                </a:rPr>
              </a:br>
              <a:r>
                <a:rPr lang="de-DE" dirty="0">
                  <a:solidFill>
                    <a:schemeClr val="bg1">
                      <a:lumMod val="50000"/>
                    </a:schemeClr>
                  </a:solidFill>
                </a:rPr>
                <a:t>Übersendung erforderlicher</a:t>
              </a:r>
              <a:br>
                <a:rPr lang="de-DE" dirty="0">
                  <a:solidFill>
                    <a:schemeClr val="bg1">
                      <a:lumMod val="50000"/>
                    </a:schemeClr>
                  </a:solidFill>
                </a:rPr>
              </a:br>
              <a:r>
                <a:rPr lang="de-DE" dirty="0">
                  <a:solidFill>
                    <a:schemeClr val="bg1">
                      <a:lumMod val="50000"/>
                    </a:schemeClr>
                  </a:solidFill>
                </a:rPr>
                <a:t>Dokumente</a:t>
              </a:r>
            </a:p>
          </p:txBody>
        </p:sp>
        <p:sp>
          <p:nvSpPr>
            <p:cNvPr id="35" name="Pfeil: Chevron 34">
              <a:extLst>
                <a:ext uri="{FF2B5EF4-FFF2-40B4-BE49-F238E27FC236}">
                  <a16:creationId xmlns:a16="http://schemas.microsoft.com/office/drawing/2014/main" id="{23DAB5F6-63B1-88C2-70F3-0B790DCFE179}"/>
                </a:ext>
              </a:extLst>
            </p:cNvPr>
            <p:cNvSpPr/>
            <p:nvPr/>
          </p:nvSpPr>
          <p:spPr>
            <a:xfrm>
              <a:off x="3508645" y="4057373"/>
              <a:ext cx="2716577" cy="627039"/>
            </a:xfrm>
            <a:prstGeom prst="chevron">
              <a:avLst/>
            </a:prstGeom>
            <a:solidFill>
              <a:srgbClr val="ED7D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36" name="Textfeld 35">
              <a:extLst>
                <a:ext uri="{FF2B5EF4-FFF2-40B4-BE49-F238E27FC236}">
                  <a16:creationId xmlns:a16="http://schemas.microsoft.com/office/drawing/2014/main" id="{6B25E61D-0931-09B8-963B-170BAC1D6112}"/>
                </a:ext>
              </a:extLst>
            </p:cNvPr>
            <p:cNvSpPr txBox="1"/>
            <p:nvPr/>
          </p:nvSpPr>
          <p:spPr>
            <a:xfrm>
              <a:off x="4459405" y="4140059"/>
              <a:ext cx="815057" cy="461665"/>
            </a:xfrm>
            <a:prstGeom prst="rect">
              <a:avLst/>
            </a:prstGeom>
            <a:noFill/>
          </p:spPr>
          <p:txBody>
            <a:bodyPr wrap="square" rtlCol="0">
              <a:spAutoFit/>
            </a:bodyPr>
            <a:lstStyle/>
            <a:p>
              <a:pPr algn="ctr"/>
              <a:r>
                <a:rPr lang="de-DE" sz="2400" dirty="0">
                  <a:solidFill>
                    <a:schemeClr val="bg1"/>
                  </a:solidFill>
                </a:rPr>
                <a:t>2</a:t>
              </a:r>
            </a:p>
          </p:txBody>
        </p:sp>
      </p:grpSp>
      <p:grpSp>
        <p:nvGrpSpPr>
          <p:cNvPr id="37" name="Gruppieren 36">
            <a:extLst>
              <a:ext uri="{FF2B5EF4-FFF2-40B4-BE49-F238E27FC236}">
                <a16:creationId xmlns:a16="http://schemas.microsoft.com/office/drawing/2014/main" id="{6385B5A0-9371-E436-3930-3EBBA1535AEC}"/>
              </a:ext>
            </a:extLst>
          </p:cNvPr>
          <p:cNvGrpSpPr/>
          <p:nvPr/>
        </p:nvGrpSpPr>
        <p:grpSpPr>
          <a:xfrm>
            <a:off x="6058991" y="2010427"/>
            <a:ext cx="2716577" cy="4054834"/>
            <a:chOff x="6058991" y="2010427"/>
            <a:chExt cx="2716577" cy="4054834"/>
          </a:xfrm>
        </p:grpSpPr>
        <p:pic>
          <p:nvPicPr>
            <p:cNvPr id="38" name="Grafik 37">
              <a:extLst>
                <a:ext uri="{FF2B5EF4-FFF2-40B4-BE49-F238E27FC236}">
                  <a16:creationId xmlns:a16="http://schemas.microsoft.com/office/drawing/2014/main" id="{2E9686C0-2F5A-390E-45DB-4856EBF2A01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58253" y="2010427"/>
              <a:ext cx="2318052" cy="2318052"/>
            </a:xfrm>
            <a:prstGeom prst="rect">
              <a:avLst/>
            </a:prstGeom>
          </p:spPr>
        </p:pic>
        <p:sp>
          <p:nvSpPr>
            <p:cNvPr id="39" name="Textfeld 38">
              <a:extLst>
                <a:ext uri="{FF2B5EF4-FFF2-40B4-BE49-F238E27FC236}">
                  <a16:creationId xmlns:a16="http://schemas.microsoft.com/office/drawing/2014/main" id="{C23C4C8D-50A7-64C9-7C5D-58A13A4B26B5}"/>
                </a:ext>
              </a:extLst>
            </p:cNvPr>
            <p:cNvSpPr txBox="1"/>
            <p:nvPr/>
          </p:nvSpPr>
          <p:spPr>
            <a:xfrm>
              <a:off x="6225222" y="4864932"/>
              <a:ext cx="2384114" cy="1200329"/>
            </a:xfrm>
            <a:prstGeom prst="rect">
              <a:avLst/>
            </a:prstGeom>
            <a:noFill/>
          </p:spPr>
          <p:txBody>
            <a:bodyPr wrap="square" rtlCol="0">
              <a:spAutoFit/>
            </a:bodyPr>
            <a:lstStyle/>
            <a:p>
              <a:pPr algn="ctr"/>
              <a:r>
                <a:rPr lang="de-DE" dirty="0">
                  <a:solidFill>
                    <a:schemeClr val="bg1">
                      <a:lumMod val="50000"/>
                    </a:schemeClr>
                  </a:solidFill>
                </a:rPr>
                <a:t>Prüfung der </a:t>
              </a:r>
              <a:br>
                <a:rPr lang="de-DE" dirty="0">
                  <a:solidFill>
                    <a:schemeClr val="bg1">
                      <a:lumMod val="50000"/>
                    </a:schemeClr>
                  </a:solidFill>
                </a:rPr>
              </a:br>
              <a:r>
                <a:rPr lang="de-DE" dirty="0">
                  <a:solidFill>
                    <a:schemeClr val="bg1">
                      <a:lumMod val="50000"/>
                    </a:schemeClr>
                  </a:solidFill>
                </a:rPr>
                <a:t>eingereichten Unterlagen durch Handwerkskammer</a:t>
              </a:r>
            </a:p>
          </p:txBody>
        </p:sp>
        <p:sp>
          <p:nvSpPr>
            <p:cNvPr id="40" name="Pfeil: Chevron 39">
              <a:extLst>
                <a:ext uri="{FF2B5EF4-FFF2-40B4-BE49-F238E27FC236}">
                  <a16:creationId xmlns:a16="http://schemas.microsoft.com/office/drawing/2014/main" id="{E34B3BAD-9CB6-3768-21CB-B29E54980237}"/>
                </a:ext>
              </a:extLst>
            </p:cNvPr>
            <p:cNvSpPr/>
            <p:nvPr/>
          </p:nvSpPr>
          <p:spPr>
            <a:xfrm>
              <a:off x="6058991" y="4057373"/>
              <a:ext cx="2716577" cy="627039"/>
            </a:xfrm>
            <a:prstGeom prst="chevron">
              <a:avLst/>
            </a:prstGeom>
            <a:solidFill>
              <a:srgbClr val="ED7D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41" name="Textfeld 40">
              <a:extLst>
                <a:ext uri="{FF2B5EF4-FFF2-40B4-BE49-F238E27FC236}">
                  <a16:creationId xmlns:a16="http://schemas.microsoft.com/office/drawing/2014/main" id="{06DB74DA-957A-D9E4-595D-33CB2F7B065F}"/>
                </a:ext>
              </a:extLst>
            </p:cNvPr>
            <p:cNvSpPr txBox="1"/>
            <p:nvPr/>
          </p:nvSpPr>
          <p:spPr>
            <a:xfrm>
              <a:off x="7009751" y="4144088"/>
              <a:ext cx="815057" cy="461665"/>
            </a:xfrm>
            <a:prstGeom prst="rect">
              <a:avLst/>
            </a:prstGeom>
            <a:noFill/>
          </p:spPr>
          <p:txBody>
            <a:bodyPr wrap="square" rtlCol="0">
              <a:spAutoFit/>
            </a:bodyPr>
            <a:lstStyle/>
            <a:p>
              <a:pPr algn="ctr"/>
              <a:r>
                <a:rPr lang="de-DE" sz="2400" dirty="0">
                  <a:solidFill>
                    <a:schemeClr val="bg1"/>
                  </a:solidFill>
                </a:rPr>
                <a:t>3</a:t>
              </a:r>
            </a:p>
          </p:txBody>
        </p:sp>
      </p:grpSp>
      <p:grpSp>
        <p:nvGrpSpPr>
          <p:cNvPr id="42" name="Gruppieren 41">
            <a:extLst>
              <a:ext uri="{FF2B5EF4-FFF2-40B4-BE49-F238E27FC236}">
                <a16:creationId xmlns:a16="http://schemas.microsoft.com/office/drawing/2014/main" id="{DA43D2FF-6BCB-DA63-8786-A05F4F32F8EA}"/>
              </a:ext>
            </a:extLst>
          </p:cNvPr>
          <p:cNvGrpSpPr/>
          <p:nvPr/>
        </p:nvGrpSpPr>
        <p:grpSpPr>
          <a:xfrm>
            <a:off x="8609337" y="2010427"/>
            <a:ext cx="2716577" cy="3777835"/>
            <a:chOff x="8609337" y="2010427"/>
            <a:chExt cx="2716577" cy="3777835"/>
          </a:xfrm>
        </p:grpSpPr>
        <p:pic>
          <p:nvPicPr>
            <p:cNvPr id="43" name="Grafik 42">
              <a:extLst>
                <a:ext uri="{FF2B5EF4-FFF2-40B4-BE49-F238E27FC236}">
                  <a16:creationId xmlns:a16="http://schemas.microsoft.com/office/drawing/2014/main" id="{FA18B79A-DD9E-462F-9F5C-5BAAFD77F02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808599" y="2010427"/>
              <a:ext cx="2318052" cy="2318052"/>
            </a:xfrm>
            <a:prstGeom prst="rect">
              <a:avLst/>
            </a:prstGeom>
          </p:spPr>
        </p:pic>
        <p:sp>
          <p:nvSpPr>
            <p:cNvPr id="44" name="Textfeld 43">
              <a:extLst>
                <a:ext uri="{FF2B5EF4-FFF2-40B4-BE49-F238E27FC236}">
                  <a16:creationId xmlns:a16="http://schemas.microsoft.com/office/drawing/2014/main" id="{A34D3062-FC5B-C882-725A-1F23A35D0479}"/>
                </a:ext>
              </a:extLst>
            </p:cNvPr>
            <p:cNvSpPr txBox="1"/>
            <p:nvPr/>
          </p:nvSpPr>
          <p:spPr>
            <a:xfrm>
              <a:off x="9032850" y="4864932"/>
              <a:ext cx="1869551" cy="923330"/>
            </a:xfrm>
            <a:prstGeom prst="rect">
              <a:avLst/>
            </a:prstGeom>
            <a:noFill/>
          </p:spPr>
          <p:txBody>
            <a:bodyPr wrap="none" rtlCol="0">
              <a:spAutoFit/>
            </a:bodyPr>
            <a:lstStyle/>
            <a:p>
              <a:pPr algn="ctr"/>
              <a:r>
                <a:rPr lang="de-DE" dirty="0">
                  <a:solidFill>
                    <a:schemeClr val="bg1">
                      <a:lumMod val="50000"/>
                    </a:schemeClr>
                  </a:solidFill>
                </a:rPr>
                <a:t>Ausstellung des</a:t>
              </a:r>
              <a:br>
                <a:rPr lang="de-DE" dirty="0">
                  <a:solidFill>
                    <a:schemeClr val="bg1">
                      <a:lumMod val="50000"/>
                    </a:schemeClr>
                  </a:solidFill>
                </a:rPr>
              </a:br>
              <a:r>
                <a:rPr lang="de-DE" dirty="0">
                  <a:solidFill>
                    <a:schemeClr val="bg1">
                      <a:lumMod val="50000"/>
                    </a:schemeClr>
                  </a:solidFill>
                </a:rPr>
                <a:t>Gleichwertigkeits-</a:t>
              </a:r>
              <a:br>
                <a:rPr lang="de-DE" dirty="0">
                  <a:solidFill>
                    <a:schemeClr val="bg1">
                      <a:lumMod val="50000"/>
                    </a:schemeClr>
                  </a:solidFill>
                </a:rPr>
              </a:br>
              <a:r>
                <a:rPr lang="de-DE" dirty="0" err="1">
                  <a:solidFill>
                    <a:schemeClr val="bg1">
                      <a:lumMod val="50000"/>
                    </a:schemeClr>
                  </a:solidFill>
                </a:rPr>
                <a:t>bescheides</a:t>
              </a:r>
              <a:endParaRPr lang="de-DE" dirty="0">
                <a:solidFill>
                  <a:schemeClr val="bg1">
                    <a:lumMod val="50000"/>
                  </a:schemeClr>
                </a:solidFill>
              </a:endParaRPr>
            </a:p>
          </p:txBody>
        </p:sp>
        <p:sp>
          <p:nvSpPr>
            <p:cNvPr id="45" name="Pfeil: Chevron 44">
              <a:extLst>
                <a:ext uri="{FF2B5EF4-FFF2-40B4-BE49-F238E27FC236}">
                  <a16:creationId xmlns:a16="http://schemas.microsoft.com/office/drawing/2014/main" id="{639D1FF6-E29A-CF73-0F4C-19CEE5C6D190}"/>
                </a:ext>
              </a:extLst>
            </p:cNvPr>
            <p:cNvSpPr/>
            <p:nvPr/>
          </p:nvSpPr>
          <p:spPr>
            <a:xfrm>
              <a:off x="8609337" y="4057373"/>
              <a:ext cx="2716577" cy="627039"/>
            </a:xfrm>
            <a:prstGeom prst="chevron">
              <a:avLst/>
            </a:prstGeom>
            <a:solidFill>
              <a:srgbClr val="ED7D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46" name="Textfeld 45">
              <a:extLst>
                <a:ext uri="{FF2B5EF4-FFF2-40B4-BE49-F238E27FC236}">
                  <a16:creationId xmlns:a16="http://schemas.microsoft.com/office/drawing/2014/main" id="{A993281C-56E7-C152-397D-391E0B650329}"/>
                </a:ext>
              </a:extLst>
            </p:cNvPr>
            <p:cNvSpPr txBox="1"/>
            <p:nvPr/>
          </p:nvSpPr>
          <p:spPr>
            <a:xfrm>
              <a:off x="9560097" y="4140059"/>
              <a:ext cx="815057" cy="461665"/>
            </a:xfrm>
            <a:prstGeom prst="rect">
              <a:avLst/>
            </a:prstGeom>
            <a:noFill/>
          </p:spPr>
          <p:txBody>
            <a:bodyPr wrap="square" rtlCol="0">
              <a:spAutoFit/>
            </a:bodyPr>
            <a:lstStyle/>
            <a:p>
              <a:pPr algn="ctr"/>
              <a:r>
                <a:rPr lang="de-DE" sz="2400" dirty="0">
                  <a:solidFill>
                    <a:schemeClr val="bg1"/>
                  </a:solidFill>
                </a:rPr>
                <a:t>4</a:t>
              </a:r>
            </a:p>
          </p:txBody>
        </p:sp>
      </p:grpSp>
    </p:spTree>
    <p:extLst>
      <p:ext uri="{BB962C8B-B14F-4D97-AF65-F5344CB8AC3E}">
        <p14:creationId xmlns:p14="http://schemas.microsoft.com/office/powerpoint/2010/main" val="179192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1">
            <a:extLst>
              <a:ext uri="{FF2B5EF4-FFF2-40B4-BE49-F238E27FC236}">
                <a16:creationId xmlns:a16="http://schemas.microsoft.com/office/drawing/2014/main" id="{2949CFD7-B68C-1193-ABFD-CBD3B62402F2}"/>
              </a:ext>
            </a:extLst>
          </p:cNvPr>
          <p:cNvSpPr>
            <a:spLocks noGrp="1"/>
          </p:cNvSpPr>
          <p:nvPr>
            <p:ph idx="1"/>
          </p:nvPr>
        </p:nvSpPr>
        <p:spPr/>
        <p:txBody>
          <a:bodyPr>
            <a:normAutofit/>
          </a:bodyPr>
          <a:lstStyle/>
          <a:p>
            <a:r>
              <a:rPr lang="de-DE" dirty="0"/>
              <a:t>Wie kommt man als Betrieb mit der Anerkennung in Berührung?</a:t>
            </a:r>
            <a:br>
              <a:rPr lang="de-DE" dirty="0"/>
            </a:br>
            <a:r>
              <a:rPr lang="de-DE" dirty="0"/>
              <a:t>Und welche Fragen ergeben sich daraufhin?</a:t>
            </a:r>
          </a:p>
          <a:p>
            <a:pPr>
              <a:buFont typeface="Wingdings" panose="05000000000000000000" pitchFamily="2" charset="2"/>
              <a:buChar char="Ø"/>
            </a:pPr>
            <a:r>
              <a:rPr lang="de-DE" dirty="0"/>
              <a:t>Weitere Beispiele unter </a:t>
            </a:r>
            <a:r>
              <a:rPr lang="de-DE" dirty="0">
                <a:solidFill>
                  <a:srgbClr val="004C89"/>
                </a:solidFill>
                <a:hlinkClick r:id="rId3">
                  <a:extLst>
                    <a:ext uri="{A12FA001-AC4F-418D-AE19-62706E023703}">
                      <ahyp:hlinkClr xmlns:ahyp="http://schemas.microsoft.com/office/drawing/2018/hyperlinkcolor" val="tx"/>
                    </a:ext>
                  </a:extLst>
                </a:hlinkClick>
              </a:rPr>
              <a:t>https://www.unternehmen-berufsanerkennung.de/angebote/medien-hilfen#3</a:t>
            </a:r>
            <a:endParaRPr lang="de-DE" dirty="0">
              <a:solidFill>
                <a:srgbClr val="004C89"/>
              </a:solidFill>
            </a:endParaRPr>
          </a:p>
          <a:p>
            <a:endParaRPr lang="de-DE" dirty="0"/>
          </a:p>
        </p:txBody>
      </p:sp>
      <p:sp>
        <p:nvSpPr>
          <p:cNvPr id="3" name="Foliennummernplatzhalter 2">
            <a:extLst>
              <a:ext uri="{FF2B5EF4-FFF2-40B4-BE49-F238E27FC236}">
                <a16:creationId xmlns:a16="http://schemas.microsoft.com/office/drawing/2014/main" id="{65FDD221-84FB-4B85-86FE-365FF3E09C66}"/>
              </a:ext>
            </a:extLst>
          </p:cNvPr>
          <p:cNvSpPr>
            <a:spLocks noGrp="1"/>
          </p:cNvSpPr>
          <p:nvPr>
            <p:ph type="sldNum" sz="quarter" idx="12"/>
          </p:nvPr>
        </p:nvSpPr>
        <p:spPr/>
        <p:txBody>
          <a:bodyPr/>
          <a:lstStyle/>
          <a:p>
            <a:fld id="{1001D6E4-277C-454F-8BDB-A51DA561E3F3}" type="slidenum">
              <a:rPr lang="de-DE" smtClean="0"/>
              <a:t>15</a:t>
            </a:fld>
            <a:endParaRPr lang="de-DE"/>
          </a:p>
        </p:txBody>
      </p:sp>
      <p:sp>
        <p:nvSpPr>
          <p:cNvPr id="4" name="Textplatzhalter 3">
            <a:extLst>
              <a:ext uri="{FF2B5EF4-FFF2-40B4-BE49-F238E27FC236}">
                <a16:creationId xmlns:a16="http://schemas.microsoft.com/office/drawing/2014/main" id="{6790DAF4-3892-4AB5-BDCF-368D9A6D5139}"/>
              </a:ext>
            </a:extLst>
          </p:cNvPr>
          <p:cNvSpPr>
            <a:spLocks noGrp="1"/>
          </p:cNvSpPr>
          <p:nvPr>
            <p:ph type="body" sz="quarter" idx="14"/>
          </p:nvPr>
        </p:nvSpPr>
        <p:spPr/>
        <p:txBody>
          <a:bodyPr/>
          <a:lstStyle/>
          <a:p>
            <a:r>
              <a:rPr lang="de-DE" dirty="0"/>
              <a:t>Berufsanerkennung aus Sicht der Betriebe..?</a:t>
            </a:r>
          </a:p>
        </p:txBody>
      </p:sp>
      <p:sp>
        <p:nvSpPr>
          <p:cNvPr id="6" name="Inhaltsplatzhalter 1">
            <a:extLst>
              <a:ext uri="{FF2B5EF4-FFF2-40B4-BE49-F238E27FC236}">
                <a16:creationId xmlns:a16="http://schemas.microsoft.com/office/drawing/2014/main" id="{BC963199-21ED-61C1-2F67-CCEDB8129255}"/>
              </a:ext>
            </a:extLst>
          </p:cNvPr>
          <p:cNvSpPr txBox="1">
            <a:spLocks/>
          </p:cNvSpPr>
          <p:nvPr/>
        </p:nvSpPr>
        <p:spPr>
          <a:xfrm>
            <a:off x="676760" y="387194"/>
            <a:ext cx="7277632" cy="335327"/>
          </a:xfrm>
          <a:prstGeom prst="rect">
            <a:avLst/>
          </a:prstGeom>
        </p:spPr>
        <p:txBody>
          <a:bodyPr/>
          <a:lst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rgbClr val="7F7F7F"/>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rgbClr val="7F7F7F"/>
                </a:solidFill>
                <a:latin typeface="+mn-lt"/>
                <a:ea typeface="+mn-ea"/>
                <a:cs typeface="+mn-cs"/>
              </a:defRPr>
            </a:lvl2pPr>
            <a:lvl3pPr marL="11520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rgbClr val="7F7F7F"/>
                </a:solidFill>
                <a:latin typeface="+mn-lt"/>
                <a:ea typeface="+mn-ea"/>
                <a:cs typeface="+mn-cs"/>
              </a:defRPr>
            </a:lvl3pPr>
            <a:lvl4pPr marL="144000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rgbClr val="7F7F7F"/>
                </a:solidFill>
                <a:latin typeface="+mn-lt"/>
                <a:ea typeface="+mn-ea"/>
                <a:cs typeface="+mn-cs"/>
              </a:defRPr>
            </a:lvl4pPr>
            <a:lvl5pPr marL="172800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600" b="1" spc="300" dirty="0">
                <a:solidFill>
                  <a:srgbClr val="87919A"/>
                </a:solidFill>
              </a:rPr>
              <a:t>Berufsanerkennung: Chancen und Herausforderungen</a:t>
            </a:r>
          </a:p>
        </p:txBody>
      </p:sp>
      <p:sp>
        <p:nvSpPr>
          <p:cNvPr id="10" name="Textfeld 5">
            <a:extLst>
              <a:ext uri="{FF2B5EF4-FFF2-40B4-BE49-F238E27FC236}">
                <a16:creationId xmlns:a16="http://schemas.microsoft.com/office/drawing/2014/main" id="{E4B637B8-FF57-A635-051E-D1B97E9C596C}"/>
              </a:ext>
            </a:extLst>
          </p:cNvPr>
          <p:cNvSpPr txBox="1">
            <a:spLocks noChangeArrowheads="1"/>
          </p:cNvSpPr>
          <p:nvPr/>
        </p:nvSpPr>
        <p:spPr bwMode="auto">
          <a:xfrm>
            <a:off x="676760" y="4973906"/>
            <a:ext cx="5282226" cy="44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de-DE" altLang="de-DE" sz="1400" dirty="0">
                <a:solidFill>
                  <a:schemeClr val="bg1">
                    <a:lumMod val="50000"/>
                  </a:schemeClr>
                </a:solidFill>
                <a:latin typeface="+mn-lt"/>
                <a:cs typeface="+mn-cs"/>
              </a:rPr>
              <a:t>Quelle:</a:t>
            </a:r>
            <a:r>
              <a:rPr lang="de-DE" sz="1400" dirty="0"/>
              <a:t> </a:t>
            </a:r>
            <a:r>
              <a:rPr lang="de-DE" sz="1400" dirty="0">
                <a:hlinkClick r:id="rId4"/>
              </a:rPr>
              <a:t>https://www.youtube.com/watch?v=W7_kk1voK7Y</a:t>
            </a:r>
            <a:endParaRPr lang="de-DE" sz="1400" dirty="0"/>
          </a:p>
          <a:p>
            <a:endParaRPr lang="de-DE" altLang="de-DE" sz="864" dirty="0">
              <a:solidFill>
                <a:srgbClr val="004C89"/>
              </a:solidFill>
            </a:endParaRPr>
          </a:p>
        </p:txBody>
      </p:sp>
      <p:pic>
        <p:nvPicPr>
          <p:cNvPr id="2" name="Grafik 1">
            <a:extLst>
              <a:ext uri="{FF2B5EF4-FFF2-40B4-BE49-F238E27FC236}">
                <a16:creationId xmlns:a16="http://schemas.microsoft.com/office/drawing/2014/main" id="{17C85EB5-362D-A28E-58D2-0EE3BC18C99F}"/>
              </a:ext>
            </a:extLst>
          </p:cNvPr>
          <p:cNvPicPr>
            <a:picLocks noChangeAspect="1"/>
          </p:cNvPicPr>
          <p:nvPr/>
        </p:nvPicPr>
        <p:blipFill rotWithShape="1">
          <a:blip r:embed="rId5">
            <a:extLst>
              <a:ext uri="{28A0092B-C50C-407E-A947-70E740481C1C}">
                <a14:useLocalDpi xmlns:a14="http://schemas.microsoft.com/office/drawing/2010/main" val="0"/>
              </a:ext>
            </a:extLst>
          </a:blip>
          <a:srcRect l="53752" t="4820" r="3203" b="62196"/>
          <a:stretch/>
        </p:blipFill>
        <p:spPr>
          <a:xfrm>
            <a:off x="368446" y="1826025"/>
            <a:ext cx="4340188" cy="3111334"/>
          </a:xfrm>
          <a:prstGeom prst="rect">
            <a:avLst/>
          </a:prstGeom>
        </p:spPr>
      </p:pic>
      <p:pic>
        <p:nvPicPr>
          <p:cNvPr id="5" name="Grafik 4">
            <a:extLst>
              <a:ext uri="{FF2B5EF4-FFF2-40B4-BE49-F238E27FC236}">
                <a16:creationId xmlns:a16="http://schemas.microsoft.com/office/drawing/2014/main" id="{DEABBF7E-4D61-79D0-456D-7062DEDEF72E}"/>
              </a:ext>
            </a:extLst>
          </p:cNvPr>
          <p:cNvPicPr>
            <a:picLocks noChangeAspect="1"/>
          </p:cNvPicPr>
          <p:nvPr/>
        </p:nvPicPr>
        <p:blipFill>
          <a:blip r:embed="rId6">
            <a:extLst>
              <a:ext uri="{28A0092B-C50C-407E-A947-70E740481C1C}">
                <a14:useLocalDpi xmlns:a14="http://schemas.microsoft.com/office/drawing/2010/main" val="0"/>
              </a:ext>
            </a:extLst>
          </a:blip>
          <a:srcRect t="238" b="238"/>
          <a:stretch/>
        </p:blipFill>
        <p:spPr>
          <a:xfrm>
            <a:off x="773397" y="2148153"/>
            <a:ext cx="3542179" cy="2086647"/>
          </a:xfrm>
          <a:prstGeom prst="rect">
            <a:avLst/>
          </a:prstGeom>
        </p:spPr>
      </p:pic>
    </p:spTree>
    <p:extLst>
      <p:ext uri="{BB962C8B-B14F-4D97-AF65-F5344CB8AC3E}">
        <p14:creationId xmlns:p14="http://schemas.microsoft.com/office/powerpoint/2010/main" val="1937559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5FDD221-84FB-4B85-86FE-365FF3E09C66}"/>
              </a:ext>
            </a:extLst>
          </p:cNvPr>
          <p:cNvSpPr>
            <a:spLocks noGrp="1"/>
          </p:cNvSpPr>
          <p:nvPr>
            <p:ph type="sldNum" sz="quarter" idx="12"/>
          </p:nvPr>
        </p:nvSpPr>
        <p:spPr/>
        <p:txBody>
          <a:bodyPr/>
          <a:lstStyle/>
          <a:p>
            <a:fld id="{1001D6E4-277C-454F-8BDB-A51DA561E3F3}" type="slidenum">
              <a:rPr lang="de-DE" smtClean="0"/>
              <a:t>16</a:t>
            </a:fld>
            <a:endParaRPr lang="de-DE"/>
          </a:p>
        </p:txBody>
      </p:sp>
      <p:sp>
        <p:nvSpPr>
          <p:cNvPr id="4" name="Textplatzhalter 3">
            <a:extLst>
              <a:ext uri="{FF2B5EF4-FFF2-40B4-BE49-F238E27FC236}">
                <a16:creationId xmlns:a16="http://schemas.microsoft.com/office/drawing/2014/main" id="{6790DAF4-3892-4AB5-BDCF-368D9A6D5139}"/>
              </a:ext>
            </a:extLst>
          </p:cNvPr>
          <p:cNvSpPr>
            <a:spLocks noGrp="1"/>
          </p:cNvSpPr>
          <p:nvPr>
            <p:ph type="body" sz="quarter" idx="14"/>
          </p:nvPr>
        </p:nvSpPr>
        <p:spPr/>
        <p:txBody>
          <a:bodyPr/>
          <a:lstStyle/>
          <a:p>
            <a:r>
              <a:rPr lang="de-DE" dirty="0"/>
              <a:t>Was kostet die Berufsanerkennung?</a:t>
            </a:r>
          </a:p>
        </p:txBody>
      </p:sp>
      <p:sp>
        <p:nvSpPr>
          <p:cNvPr id="6" name="Inhaltsplatzhalter 1">
            <a:extLst>
              <a:ext uri="{FF2B5EF4-FFF2-40B4-BE49-F238E27FC236}">
                <a16:creationId xmlns:a16="http://schemas.microsoft.com/office/drawing/2014/main" id="{BC963199-21ED-61C1-2F67-CCEDB8129255}"/>
              </a:ext>
            </a:extLst>
          </p:cNvPr>
          <p:cNvSpPr txBox="1">
            <a:spLocks/>
          </p:cNvSpPr>
          <p:nvPr/>
        </p:nvSpPr>
        <p:spPr>
          <a:xfrm>
            <a:off x="676760" y="387194"/>
            <a:ext cx="7277632" cy="335327"/>
          </a:xfrm>
          <a:prstGeom prst="rect">
            <a:avLst/>
          </a:prstGeom>
        </p:spPr>
        <p:txBody>
          <a:bodyPr/>
          <a:lst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rgbClr val="7F7F7F"/>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rgbClr val="7F7F7F"/>
                </a:solidFill>
                <a:latin typeface="+mn-lt"/>
                <a:ea typeface="+mn-ea"/>
                <a:cs typeface="+mn-cs"/>
              </a:defRPr>
            </a:lvl2pPr>
            <a:lvl3pPr marL="11520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rgbClr val="7F7F7F"/>
                </a:solidFill>
                <a:latin typeface="+mn-lt"/>
                <a:ea typeface="+mn-ea"/>
                <a:cs typeface="+mn-cs"/>
              </a:defRPr>
            </a:lvl3pPr>
            <a:lvl4pPr marL="144000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rgbClr val="7F7F7F"/>
                </a:solidFill>
                <a:latin typeface="+mn-lt"/>
                <a:ea typeface="+mn-ea"/>
                <a:cs typeface="+mn-cs"/>
              </a:defRPr>
            </a:lvl4pPr>
            <a:lvl5pPr marL="172800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600" b="1" spc="300" dirty="0">
                <a:solidFill>
                  <a:srgbClr val="87919A"/>
                </a:solidFill>
              </a:rPr>
              <a:t>Berufsanerkennung: Chancen und Herausforderungen</a:t>
            </a:r>
          </a:p>
        </p:txBody>
      </p:sp>
      <p:sp>
        <p:nvSpPr>
          <p:cNvPr id="2" name="Inhaltsplatzhalter 1">
            <a:extLst>
              <a:ext uri="{FF2B5EF4-FFF2-40B4-BE49-F238E27FC236}">
                <a16:creationId xmlns:a16="http://schemas.microsoft.com/office/drawing/2014/main" id="{B803D07D-8AF4-116B-964B-507384776959}"/>
              </a:ext>
            </a:extLst>
          </p:cNvPr>
          <p:cNvSpPr>
            <a:spLocks noGrp="1"/>
          </p:cNvSpPr>
          <p:nvPr>
            <p:ph idx="1"/>
          </p:nvPr>
        </p:nvSpPr>
        <p:spPr/>
        <p:txBody>
          <a:bodyPr/>
          <a:lstStyle/>
          <a:p>
            <a:r>
              <a:rPr lang="de-DE" dirty="0"/>
              <a:t>Die Verfahrenskosten liegen i. d. R. </a:t>
            </a:r>
            <a:r>
              <a:rPr lang="de-DE" b="1" dirty="0"/>
              <a:t>zwischen 100 </a:t>
            </a:r>
            <a:r>
              <a:rPr lang="de-DE" dirty="0"/>
              <a:t>und </a:t>
            </a:r>
            <a:r>
              <a:rPr lang="de-DE" b="1" dirty="0"/>
              <a:t>600 Euro</a:t>
            </a:r>
            <a:r>
              <a:rPr lang="de-DE" dirty="0"/>
              <a:t> und sind von den Anerkennungssuchenden selbst zu tragen. Arbeitgeber*innen können sich natürlich daran beteiligen.</a:t>
            </a:r>
          </a:p>
          <a:p>
            <a:r>
              <a:rPr lang="de-DE" dirty="0"/>
              <a:t>Hinzu können </a:t>
            </a:r>
            <a:r>
              <a:rPr lang="de-DE" b="1" dirty="0"/>
              <a:t>weitere Kosten,</a:t>
            </a:r>
            <a:r>
              <a:rPr lang="de-DE" dirty="0"/>
              <a:t> z. B.  für die </a:t>
            </a:r>
            <a:r>
              <a:rPr lang="de-DE" b="1" dirty="0"/>
              <a:t>Beschaffung von Unterlagen</a:t>
            </a:r>
            <a:r>
              <a:rPr lang="de-DE" dirty="0"/>
              <a:t> aus dem Ausland, für </a:t>
            </a:r>
            <a:r>
              <a:rPr lang="de-DE" b="1" dirty="0"/>
              <a:t>Beglaubigungen</a:t>
            </a:r>
            <a:r>
              <a:rPr lang="de-DE" dirty="0"/>
              <a:t> und </a:t>
            </a:r>
            <a:r>
              <a:rPr lang="de-DE" b="1" dirty="0"/>
              <a:t>Übersetzungen</a:t>
            </a:r>
            <a:r>
              <a:rPr lang="de-DE" dirty="0"/>
              <a:t> oder aber die Durchführung einer </a:t>
            </a:r>
            <a:r>
              <a:rPr lang="de-DE" b="1" dirty="0"/>
              <a:t>Qualifikationsanalyse</a:t>
            </a:r>
            <a:r>
              <a:rPr lang="de-DE" dirty="0"/>
              <a:t> kommen.</a:t>
            </a:r>
          </a:p>
          <a:p>
            <a:pPr>
              <a:buFont typeface="Wingdings" panose="05000000000000000000" pitchFamily="2" charset="2"/>
              <a:buChar char="Ø"/>
            </a:pPr>
            <a:r>
              <a:rPr lang="de-DE" dirty="0"/>
              <a:t>Finanzielle Unterstützung für Personen mit geringem Einkommen bietet der Anerkennungszuschuss des Bundes, mehr Informationen unter </a:t>
            </a:r>
            <a:r>
              <a:rPr lang="de-DE" dirty="0">
                <a:solidFill>
                  <a:srgbClr val="004C89"/>
                </a:solidFill>
                <a:hlinkClick r:id="rId3">
                  <a:extLst>
                    <a:ext uri="{A12FA001-AC4F-418D-AE19-62706E023703}">
                      <ahyp:hlinkClr xmlns:ahyp="http://schemas.microsoft.com/office/drawing/2018/hyperlinkcolor" val="tx"/>
                    </a:ext>
                  </a:extLst>
                </a:hlinkClick>
              </a:rPr>
              <a:t>https://www.anerkennung-in-deutschland.de/html/de/pro/anerkennungszuschuss.php</a:t>
            </a:r>
            <a:r>
              <a:rPr lang="de-DE" dirty="0"/>
              <a:t>. </a:t>
            </a:r>
          </a:p>
          <a:p>
            <a:pPr>
              <a:buFont typeface="Wingdings" panose="05000000000000000000" pitchFamily="2" charset="2"/>
              <a:buChar char="Ø"/>
            </a:pPr>
            <a:r>
              <a:rPr lang="de-DE" dirty="0"/>
              <a:t>Weiterführende Informationen zu möglichen Finanzierungsmöglichkeiten gibt es in einem </a:t>
            </a:r>
            <a:r>
              <a:rPr lang="de-DE" dirty="0">
                <a:solidFill>
                  <a:srgbClr val="004C89"/>
                </a:solidFill>
                <a:hlinkClick r:id="rId4">
                  <a:extLst>
                    <a:ext uri="{A12FA001-AC4F-418D-AE19-62706E023703}">
                      <ahyp:hlinkClr xmlns:ahyp="http://schemas.microsoft.com/office/drawing/2018/hyperlinkcolor" val="tx"/>
                    </a:ext>
                  </a:extLst>
                </a:hlinkClick>
              </a:rPr>
              <a:t>Blogeintrag</a:t>
            </a:r>
            <a:r>
              <a:rPr lang="de-DE" dirty="0"/>
              <a:t> sowie in einem </a:t>
            </a:r>
            <a:r>
              <a:rPr lang="de-DE" dirty="0" err="1">
                <a:solidFill>
                  <a:srgbClr val="004C89"/>
                </a:solidFill>
                <a:hlinkClick r:id="rId5">
                  <a:extLst>
                    <a:ext uri="{A12FA001-AC4F-418D-AE19-62706E023703}">
                      <ahyp:hlinkClr xmlns:ahyp="http://schemas.microsoft.com/office/drawing/2018/hyperlinkcolor" val="tx"/>
                    </a:ext>
                  </a:extLst>
                </a:hlinkClick>
              </a:rPr>
              <a:t>eTutorial</a:t>
            </a:r>
            <a:r>
              <a:rPr lang="de-DE" dirty="0"/>
              <a:t> auf der Internetseite des Projekts „Unternehmen Berufsanerkennung“.</a:t>
            </a:r>
          </a:p>
        </p:txBody>
      </p:sp>
    </p:spTree>
    <p:extLst>
      <p:ext uri="{BB962C8B-B14F-4D97-AF65-F5344CB8AC3E}">
        <p14:creationId xmlns:p14="http://schemas.microsoft.com/office/powerpoint/2010/main" val="121535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5FDD221-84FB-4B85-86FE-365FF3E09C66}"/>
              </a:ext>
            </a:extLst>
          </p:cNvPr>
          <p:cNvSpPr>
            <a:spLocks noGrp="1"/>
          </p:cNvSpPr>
          <p:nvPr>
            <p:ph type="sldNum" sz="quarter" idx="12"/>
          </p:nvPr>
        </p:nvSpPr>
        <p:spPr/>
        <p:txBody>
          <a:bodyPr/>
          <a:lstStyle/>
          <a:p>
            <a:fld id="{1001D6E4-277C-454F-8BDB-A51DA561E3F3}" type="slidenum">
              <a:rPr lang="de-DE" smtClean="0"/>
              <a:t>17</a:t>
            </a:fld>
            <a:endParaRPr lang="de-DE"/>
          </a:p>
        </p:txBody>
      </p:sp>
      <p:sp>
        <p:nvSpPr>
          <p:cNvPr id="4" name="Textplatzhalter 3">
            <a:extLst>
              <a:ext uri="{FF2B5EF4-FFF2-40B4-BE49-F238E27FC236}">
                <a16:creationId xmlns:a16="http://schemas.microsoft.com/office/drawing/2014/main" id="{6790DAF4-3892-4AB5-BDCF-368D9A6D5139}"/>
              </a:ext>
            </a:extLst>
          </p:cNvPr>
          <p:cNvSpPr>
            <a:spLocks noGrp="1"/>
          </p:cNvSpPr>
          <p:nvPr>
            <p:ph type="body" sz="quarter" idx="14"/>
          </p:nvPr>
        </p:nvSpPr>
        <p:spPr/>
        <p:txBody>
          <a:bodyPr/>
          <a:lstStyle/>
          <a:p>
            <a:r>
              <a:rPr lang="de-DE" dirty="0"/>
              <a:t>Wie lange dauert eine Berufsanerkennung?</a:t>
            </a:r>
          </a:p>
        </p:txBody>
      </p:sp>
      <p:sp>
        <p:nvSpPr>
          <p:cNvPr id="6" name="Inhaltsplatzhalter 1">
            <a:extLst>
              <a:ext uri="{FF2B5EF4-FFF2-40B4-BE49-F238E27FC236}">
                <a16:creationId xmlns:a16="http://schemas.microsoft.com/office/drawing/2014/main" id="{BC963199-21ED-61C1-2F67-CCEDB8129255}"/>
              </a:ext>
            </a:extLst>
          </p:cNvPr>
          <p:cNvSpPr txBox="1">
            <a:spLocks/>
          </p:cNvSpPr>
          <p:nvPr/>
        </p:nvSpPr>
        <p:spPr>
          <a:xfrm>
            <a:off x="676760" y="387194"/>
            <a:ext cx="7277632" cy="335327"/>
          </a:xfrm>
          <a:prstGeom prst="rect">
            <a:avLst/>
          </a:prstGeom>
        </p:spPr>
        <p:txBody>
          <a:bodyPr/>
          <a:lst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rgbClr val="7F7F7F"/>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rgbClr val="7F7F7F"/>
                </a:solidFill>
                <a:latin typeface="+mn-lt"/>
                <a:ea typeface="+mn-ea"/>
                <a:cs typeface="+mn-cs"/>
              </a:defRPr>
            </a:lvl2pPr>
            <a:lvl3pPr marL="11520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rgbClr val="7F7F7F"/>
                </a:solidFill>
                <a:latin typeface="+mn-lt"/>
                <a:ea typeface="+mn-ea"/>
                <a:cs typeface="+mn-cs"/>
              </a:defRPr>
            </a:lvl3pPr>
            <a:lvl4pPr marL="144000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rgbClr val="7F7F7F"/>
                </a:solidFill>
                <a:latin typeface="+mn-lt"/>
                <a:ea typeface="+mn-ea"/>
                <a:cs typeface="+mn-cs"/>
              </a:defRPr>
            </a:lvl4pPr>
            <a:lvl5pPr marL="172800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600" b="1" spc="300" dirty="0">
                <a:solidFill>
                  <a:srgbClr val="87919A"/>
                </a:solidFill>
              </a:rPr>
              <a:t>Berufsanerkennung: Chancen und Herausforderungen</a:t>
            </a:r>
          </a:p>
        </p:txBody>
      </p:sp>
      <p:sp>
        <p:nvSpPr>
          <p:cNvPr id="2" name="Inhaltsplatzhalter 1">
            <a:extLst>
              <a:ext uri="{FF2B5EF4-FFF2-40B4-BE49-F238E27FC236}">
                <a16:creationId xmlns:a16="http://schemas.microsoft.com/office/drawing/2014/main" id="{B803D07D-8AF4-116B-964B-507384776959}"/>
              </a:ext>
            </a:extLst>
          </p:cNvPr>
          <p:cNvSpPr>
            <a:spLocks noGrp="1"/>
          </p:cNvSpPr>
          <p:nvPr>
            <p:ph idx="1"/>
          </p:nvPr>
        </p:nvSpPr>
        <p:spPr/>
        <p:txBody>
          <a:bodyPr/>
          <a:lstStyle/>
          <a:p>
            <a:r>
              <a:rPr lang="de-DE" dirty="0"/>
              <a:t>Abschluss innerhalb von </a:t>
            </a:r>
            <a:r>
              <a:rPr lang="de-DE" b="1" dirty="0"/>
              <a:t>drei Monaten</a:t>
            </a:r>
            <a:r>
              <a:rPr lang="de-DE" dirty="0"/>
              <a:t> nach Einreichung der vollständigen Antragsunterlagen</a:t>
            </a:r>
          </a:p>
          <a:p>
            <a:r>
              <a:rPr lang="de-DE" dirty="0"/>
              <a:t>Fristbeginn erst, wenn alle erforderlichen Unterlagen vorliegen.</a:t>
            </a:r>
          </a:p>
          <a:p>
            <a:pPr marL="0" indent="0">
              <a:buNone/>
            </a:pPr>
            <a:endParaRPr lang="de-DE" dirty="0"/>
          </a:p>
        </p:txBody>
      </p:sp>
      <p:sp>
        <p:nvSpPr>
          <p:cNvPr id="7" name="Rechteck: gefaltete Ecke 6">
            <a:extLst>
              <a:ext uri="{FF2B5EF4-FFF2-40B4-BE49-F238E27FC236}">
                <a16:creationId xmlns:a16="http://schemas.microsoft.com/office/drawing/2014/main" id="{725ED860-5831-7814-D197-6C8A722B9B2F}"/>
              </a:ext>
            </a:extLst>
          </p:cNvPr>
          <p:cNvSpPr/>
          <p:nvPr/>
        </p:nvSpPr>
        <p:spPr>
          <a:xfrm rot="247627">
            <a:off x="7164607" y="3898868"/>
            <a:ext cx="2981325" cy="1647825"/>
          </a:xfrm>
          <a:prstGeom prst="foldedCorner">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004C89"/>
              </a:solidFill>
            </a:endParaRPr>
          </a:p>
          <a:p>
            <a:pPr algn="ctr"/>
            <a:r>
              <a:rPr lang="de-DE" dirty="0">
                <a:solidFill>
                  <a:srgbClr val="004C89"/>
                </a:solidFill>
              </a:rPr>
              <a:t>Keine Frist bei einer </a:t>
            </a:r>
            <a:r>
              <a:rPr lang="de-DE" dirty="0">
                <a:solidFill>
                  <a:srgbClr val="004C89"/>
                </a:solidFill>
                <a:hlinkClick r:id="rId3"/>
              </a:rPr>
              <a:t>Qualifikationsanalyse</a:t>
            </a:r>
            <a:endParaRPr lang="de-DE" dirty="0">
              <a:solidFill>
                <a:srgbClr val="004C89"/>
              </a:solidFill>
            </a:endParaRPr>
          </a:p>
        </p:txBody>
      </p:sp>
      <p:pic>
        <p:nvPicPr>
          <p:cNvPr id="8" name="Grafik 7" descr="Anheften">
            <a:extLst>
              <a:ext uri="{FF2B5EF4-FFF2-40B4-BE49-F238E27FC236}">
                <a16:creationId xmlns:a16="http://schemas.microsoft.com/office/drawing/2014/main" id="{A7AAAA2C-28DD-4E16-6123-8D445194FEE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311958">
            <a:off x="7957987" y="3290032"/>
            <a:ext cx="914400" cy="914400"/>
          </a:xfrm>
          <a:prstGeom prst="rect">
            <a:avLst/>
          </a:prstGeom>
        </p:spPr>
      </p:pic>
      <p:sp>
        <p:nvSpPr>
          <p:cNvPr id="9" name="Rechteck: gefaltete Ecke 8">
            <a:extLst>
              <a:ext uri="{FF2B5EF4-FFF2-40B4-BE49-F238E27FC236}">
                <a16:creationId xmlns:a16="http://schemas.microsoft.com/office/drawing/2014/main" id="{E380C025-4EA1-3F2C-93D9-739F434745F8}"/>
              </a:ext>
            </a:extLst>
          </p:cNvPr>
          <p:cNvSpPr/>
          <p:nvPr/>
        </p:nvSpPr>
        <p:spPr>
          <a:xfrm rot="21399909">
            <a:off x="2036039" y="3805068"/>
            <a:ext cx="2981325" cy="1647825"/>
          </a:xfrm>
          <a:prstGeom prst="foldedCorner">
            <a:avLst/>
          </a:prstGeom>
          <a:solidFill>
            <a:srgbClr val="C1D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004C89"/>
              </a:solidFill>
            </a:endParaRPr>
          </a:p>
          <a:p>
            <a:pPr algn="ctr"/>
            <a:r>
              <a:rPr lang="de-DE" dirty="0">
                <a:solidFill>
                  <a:srgbClr val="004C89"/>
                </a:solidFill>
              </a:rPr>
              <a:t>Fristverlängerung bei besonders „kniffligen“ Fällen möglich</a:t>
            </a:r>
          </a:p>
        </p:txBody>
      </p:sp>
      <p:pic>
        <p:nvPicPr>
          <p:cNvPr id="10" name="Grafik 9" descr="Anheften">
            <a:extLst>
              <a:ext uri="{FF2B5EF4-FFF2-40B4-BE49-F238E27FC236}">
                <a16:creationId xmlns:a16="http://schemas.microsoft.com/office/drawing/2014/main" id="{9EB79A5D-A215-2D59-37CE-6EA73BCD2DB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4915437">
            <a:off x="3275662" y="3262548"/>
            <a:ext cx="914400" cy="914400"/>
          </a:xfrm>
          <a:prstGeom prst="rect">
            <a:avLst/>
          </a:prstGeom>
        </p:spPr>
      </p:pic>
    </p:spTree>
    <p:extLst>
      <p:ext uri="{BB962C8B-B14F-4D97-AF65-F5344CB8AC3E}">
        <p14:creationId xmlns:p14="http://schemas.microsoft.com/office/powerpoint/2010/main" val="73960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7"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5FDD221-84FB-4B85-86FE-365FF3E09C66}"/>
              </a:ext>
            </a:extLst>
          </p:cNvPr>
          <p:cNvSpPr>
            <a:spLocks noGrp="1"/>
          </p:cNvSpPr>
          <p:nvPr>
            <p:ph type="sldNum" sz="quarter" idx="12"/>
          </p:nvPr>
        </p:nvSpPr>
        <p:spPr/>
        <p:txBody>
          <a:bodyPr/>
          <a:lstStyle/>
          <a:p>
            <a:fld id="{1001D6E4-277C-454F-8BDB-A51DA561E3F3}" type="slidenum">
              <a:rPr lang="de-DE" smtClean="0"/>
              <a:t>18</a:t>
            </a:fld>
            <a:endParaRPr lang="de-DE"/>
          </a:p>
        </p:txBody>
      </p:sp>
      <p:sp>
        <p:nvSpPr>
          <p:cNvPr id="4" name="Textplatzhalter 3">
            <a:extLst>
              <a:ext uri="{FF2B5EF4-FFF2-40B4-BE49-F238E27FC236}">
                <a16:creationId xmlns:a16="http://schemas.microsoft.com/office/drawing/2014/main" id="{6790DAF4-3892-4AB5-BDCF-368D9A6D5139}"/>
              </a:ext>
            </a:extLst>
          </p:cNvPr>
          <p:cNvSpPr>
            <a:spLocks noGrp="1"/>
          </p:cNvSpPr>
          <p:nvPr>
            <p:ph type="body" sz="quarter" idx="14"/>
          </p:nvPr>
        </p:nvSpPr>
        <p:spPr/>
        <p:txBody>
          <a:bodyPr/>
          <a:lstStyle/>
          <a:p>
            <a:r>
              <a:rPr lang="de-DE" dirty="0"/>
              <a:t>Welche allgemeinen Herausforderungen gibt es?</a:t>
            </a:r>
          </a:p>
        </p:txBody>
      </p:sp>
      <p:sp>
        <p:nvSpPr>
          <p:cNvPr id="6" name="Inhaltsplatzhalter 1">
            <a:extLst>
              <a:ext uri="{FF2B5EF4-FFF2-40B4-BE49-F238E27FC236}">
                <a16:creationId xmlns:a16="http://schemas.microsoft.com/office/drawing/2014/main" id="{BC963199-21ED-61C1-2F67-CCEDB8129255}"/>
              </a:ext>
            </a:extLst>
          </p:cNvPr>
          <p:cNvSpPr txBox="1">
            <a:spLocks/>
          </p:cNvSpPr>
          <p:nvPr/>
        </p:nvSpPr>
        <p:spPr>
          <a:xfrm>
            <a:off x="676760" y="387194"/>
            <a:ext cx="7277632" cy="335327"/>
          </a:xfrm>
          <a:prstGeom prst="rect">
            <a:avLst/>
          </a:prstGeom>
        </p:spPr>
        <p:txBody>
          <a:bodyPr/>
          <a:lst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rgbClr val="7F7F7F"/>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rgbClr val="7F7F7F"/>
                </a:solidFill>
                <a:latin typeface="+mn-lt"/>
                <a:ea typeface="+mn-ea"/>
                <a:cs typeface="+mn-cs"/>
              </a:defRPr>
            </a:lvl2pPr>
            <a:lvl3pPr marL="11520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rgbClr val="7F7F7F"/>
                </a:solidFill>
                <a:latin typeface="+mn-lt"/>
                <a:ea typeface="+mn-ea"/>
                <a:cs typeface="+mn-cs"/>
              </a:defRPr>
            </a:lvl3pPr>
            <a:lvl4pPr marL="144000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rgbClr val="7F7F7F"/>
                </a:solidFill>
                <a:latin typeface="+mn-lt"/>
                <a:ea typeface="+mn-ea"/>
                <a:cs typeface="+mn-cs"/>
              </a:defRPr>
            </a:lvl4pPr>
            <a:lvl5pPr marL="172800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600" b="1" spc="300" dirty="0">
                <a:solidFill>
                  <a:srgbClr val="87919A"/>
                </a:solidFill>
              </a:rPr>
              <a:t>Berufsanerkennung: Chancen und Herausforderungen</a:t>
            </a:r>
          </a:p>
        </p:txBody>
      </p:sp>
      <p:grpSp>
        <p:nvGrpSpPr>
          <p:cNvPr id="12" name="Gruppieren 11">
            <a:extLst>
              <a:ext uri="{FF2B5EF4-FFF2-40B4-BE49-F238E27FC236}">
                <a16:creationId xmlns:a16="http://schemas.microsoft.com/office/drawing/2014/main" id="{D5D05A7A-08F9-0777-DEE0-FD2CB30E6866}"/>
              </a:ext>
            </a:extLst>
          </p:cNvPr>
          <p:cNvGrpSpPr/>
          <p:nvPr/>
        </p:nvGrpSpPr>
        <p:grpSpPr>
          <a:xfrm>
            <a:off x="1221130" y="2207361"/>
            <a:ext cx="2491832" cy="1887893"/>
            <a:chOff x="1221130" y="2129537"/>
            <a:chExt cx="2491832" cy="1887893"/>
          </a:xfrm>
        </p:grpSpPr>
        <p:pic>
          <p:nvPicPr>
            <p:cNvPr id="13" name="Grafik 12">
              <a:extLst>
                <a:ext uri="{FF2B5EF4-FFF2-40B4-BE49-F238E27FC236}">
                  <a16:creationId xmlns:a16="http://schemas.microsoft.com/office/drawing/2014/main" id="{90F53960-620B-0C8E-063A-89643B33B20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7962" y="2129537"/>
              <a:ext cx="1393279" cy="1393279"/>
            </a:xfrm>
            <a:prstGeom prst="rect">
              <a:avLst/>
            </a:prstGeom>
          </p:spPr>
        </p:pic>
        <p:sp>
          <p:nvSpPr>
            <p:cNvPr id="14" name="Inhaltsplatzhalter 1">
              <a:extLst>
                <a:ext uri="{FF2B5EF4-FFF2-40B4-BE49-F238E27FC236}">
                  <a16:creationId xmlns:a16="http://schemas.microsoft.com/office/drawing/2014/main" id="{9F07955C-6223-413A-E3AF-2BC7119653F9}"/>
                </a:ext>
              </a:extLst>
            </p:cNvPr>
            <p:cNvSpPr txBox="1">
              <a:spLocks/>
            </p:cNvSpPr>
            <p:nvPr/>
          </p:nvSpPr>
          <p:spPr>
            <a:xfrm>
              <a:off x="1221130" y="3486236"/>
              <a:ext cx="2491832" cy="5311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600"/>
                </a:lnSpc>
                <a:buFont typeface="Wingdings" panose="05000000000000000000" pitchFamily="2" charset="2"/>
                <a:buNone/>
              </a:pPr>
              <a:r>
                <a:rPr lang="de-DE" dirty="0"/>
                <a:t>Anerkennungsverfahrenunbekannt</a:t>
              </a:r>
            </a:p>
          </p:txBody>
        </p:sp>
      </p:grpSp>
      <p:grpSp>
        <p:nvGrpSpPr>
          <p:cNvPr id="15" name="Gruppieren 14">
            <a:extLst>
              <a:ext uri="{FF2B5EF4-FFF2-40B4-BE49-F238E27FC236}">
                <a16:creationId xmlns:a16="http://schemas.microsoft.com/office/drawing/2014/main" id="{2247B362-A0EE-555F-7A6A-C56D52FF595F}"/>
              </a:ext>
            </a:extLst>
          </p:cNvPr>
          <p:cNvGrpSpPr/>
          <p:nvPr/>
        </p:nvGrpSpPr>
        <p:grpSpPr>
          <a:xfrm>
            <a:off x="4455242" y="2300114"/>
            <a:ext cx="2947232" cy="1795140"/>
            <a:chOff x="4455242" y="2222290"/>
            <a:chExt cx="2947232" cy="1795140"/>
          </a:xfrm>
        </p:grpSpPr>
        <p:pic>
          <p:nvPicPr>
            <p:cNvPr id="16" name="Grafik 15">
              <a:extLst>
                <a:ext uri="{FF2B5EF4-FFF2-40B4-BE49-F238E27FC236}">
                  <a16:creationId xmlns:a16="http://schemas.microsoft.com/office/drawing/2014/main" id="{17509503-1981-1078-3E8E-4E47C0E0D79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232219" y="2222290"/>
              <a:ext cx="1393278" cy="1393278"/>
            </a:xfrm>
            <a:prstGeom prst="rect">
              <a:avLst/>
            </a:prstGeom>
          </p:spPr>
        </p:pic>
        <p:sp>
          <p:nvSpPr>
            <p:cNvPr id="17" name="Inhaltsplatzhalter 1">
              <a:extLst>
                <a:ext uri="{FF2B5EF4-FFF2-40B4-BE49-F238E27FC236}">
                  <a16:creationId xmlns:a16="http://schemas.microsoft.com/office/drawing/2014/main" id="{6446078B-623A-855A-D240-AD77477CC9B1}"/>
                </a:ext>
              </a:extLst>
            </p:cNvPr>
            <p:cNvSpPr txBox="1">
              <a:spLocks/>
            </p:cNvSpPr>
            <p:nvPr/>
          </p:nvSpPr>
          <p:spPr>
            <a:xfrm>
              <a:off x="4455242" y="3500913"/>
              <a:ext cx="2947232" cy="5165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600"/>
                </a:lnSpc>
                <a:buNone/>
              </a:pPr>
              <a:r>
                <a:rPr lang="de-DE" dirty="0"/>
                <a:t>Kosten und</a:t>
              </a:r>
              <a:br>
                <a:rPr lang="de-DE" dirty="0"/>
              </a:br>
              <a:r>
                <a:rPr lang="de-DE" dirty="0"/>
                <a:t>Finanzierungsmöglichkeiten</a:t>
              </a:r>
            </a:p>
          </p:txBody>
        </p:sp>
      </p:grpSp>
      <p:grpSp>
        <p:nvGrpSpPr>
          <p:cNvPr id="18" name="Gruppieren 17">
            <a:extLst>
              <a:ext uri="{FF2B5EF4-FFF2-40B4-BE49-F238E27FC236}">
                <a16:creationId xmlns:a16="http://schemas.microsoft.com/office/drawing/2014/main" id="{DD1470DE-4316-EA36-09CA-7951FF44A188}"/>
              </a:ext>
            </a:extLst>
          </p:cNvPr>
          <p:cNvGrpSpPr/>
          <p:nvPr/>
        </p:nvGrpSpPr>
        <p:grpSpPr>
          <a:xfrm>
            <a:off x="3108449" y="4275376"/>
            <a:ext cx="3063056" cy="1801520"/>
            <a:chOff x="3108449" y="4197552"/>
            <a:chExt cx="3063056" cy="1801520"/>
          </a:xfrm>
        </p:grpSpPr>
        <p:pic>
          <p:nvPicPr>
            <p:cNvPr id="19" name="Grafik 18">
              <a:extLst>
                <a:ext uri="{FF2B5EF4-FFF2-40B4-BE49-F238E27FC236}">
                  <a16:creationId xmlns:a16="http://schemas.microsoft.com/office/drawing/2014/main" id="{FC062BC9-791D-881B-08B8-4A44DF940C1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943339" y="4197552"/>
              <a:ext cx="1393277" cy="1393277"/>
            </a:xfrm>
            <a:prstGeom prst="rect">
              <a:avLst/>
            </a:prstGeom>
          </p:spPr>
        </p:pic>
        <p:sp>
          <p:nvSpPr>
            <p:cNvPr id="20" name="Inhaltsplatzhalter 1">
              <a:extLst>
                <a:ext uri="{FF2B5EF4-FFF2-40B4-BE49-F238E27FC236}">
                  <a16:creationId xmlns:a16="http://schemas.microsoft.com/office/drawing/2014/main" id="{BE7856A2-C3A8-6037-2F87-78F6BF416C7D}"/>
                </a:ext>
              </a:extLst>
            </p:cNvPr>
            <p:cNvSpPr txBox="1">
              <a:spLocks/>
            </p:cNvSpPr>
            <p:nvPr/>
          </p:nvSpPr>
          <p:spPr>
            <a:xfrm>
              <a:off x="3108449" y="5467879"/>
              <a:ext cx="3063056" cy="531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600"/>
                </a:lnSpc>
                <a:buNone/>
              </a:pPr>
              <a:r>
                <a:rPr lang="de-DE" dirty="0"/>
                <a:t>Fehlende</a:t>
              </a:r>
              <a:br>
                <a:rPr lang="de-DE" dirty="0"/>
              </a:br>
              <a:r>
                <a:rPr lang="de-DE" dirty="0"/>
                <a:t>(Fach-)Sprachkenntnisse</a:t>
              </a:r>
            </a:p>
          </p:txBody>
        </p:sp>
      </p:grpSp>
      <p:grpSp>
        <p:nvGrpSpPr>
          <p:cNvPr id="21" name="Gruppieren 20">
            <a:extLst>
              <a:ext uri="{FF2B5EF4-FFF2-40B4-BE49-F238E27FC236}">
                <a16:creationId xmlns:a16="http://schemas.microsoft.com/office/drawing/2014/main" id="{91629751-8041-5D51-EB7F-1415F4E2C41E}"/>
              </a:ext>
            </a:extLst>
          </p:cNvPr>
          <p:cNvGrpSpPr/>
          <p:nvPr/>
        </p:nvGrpSpPr>
        <p:grpSpPr>
          <a:xfrm>
            <a:off x="6545961" y="4275376"/>
            <a:ext cx="3063056" cy="1677954"/>
            <a:chOff x="6545961" y="4197552"/>
            <a:chExt cx="3063056" cy="1677954"/>
          </a:xfrm>
        </p:grpSpPr>
        <p:pic>
          <p:nvPicPr>
            <p:cNvPr id="22" name="Grafik 21">
              <a:extLst>
                <a:ext uri="{FF2B5EF4-FFF2-40B4-BE49-F238E27FC236}">
                  <a16:creationId xmlns:a16="http://schemas.microsoft.com/office/drawing/2014/main" id="{4BF63BCC-61D5-D24D-804D-76A816AAE3E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380850" y="4197552"/>
              <a:ext cx="1393277" cy="1393277"/>
            </a:xfrm>
            <a:prstGeom prst="rect">
              <a:avLst/>
            </a:prstGeom>
          </p:spPr>
        </p:pic>
        <p:sp>
          <p:nvSpPr>
            <p:cNvPr id="23" name="Inhaltsplatzhalter 1">
              <a:extLst>
                <a:ext uri="{FF2B5EF4-FFF2-40B4-BE49-F238E27FC236}">
                  <a16:creationId xmlns:a16="http://schemas.microsoft.com/office/drawing/2014/main" id="{742A0569-980E-7F24-E4EA-AE7B50005987}"/>
                </a:ext>
              </a:extLst>
            </p:cNvPr>
            <p:cNvSpPr txBox="1">
              <a:spLocks/>
            </p:cNvSpPr>
            <p:nvPr/>
          </p:nvSpPr>
          <p:spPr>
            <a:xfrm>
              <a:off x="6545961" y="5467412"/>
              <a:ext cx="3063056" cy="4080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600"/>
                </a:lnSpc>
                <a:buNone/>
              </a:pPr>
              <a:r>
                <a:rPr lang="de-DE" dirty="0"/>
                <a:t>Kulturelle Unterschiede</a:t>
              </a:r>
            </a:p>
          </p:txBody>
        </p:sp>
      </p:grpSp>
      <p:grpSp>
        <p:nvGrpSpPr>
          <p:cNvPr id="24" name="Gruppieren 23">
            <a:extLst>
              <a:ext uri="{FF2B5EF4-FFF2-40B4-BE49-F238E27FC236}">
                <a16:creationId xmlns:a16="http://schemas.microsoft.com/office/drawing/2014/main" id="{ABA38C26-A428-A222-AA34-3988D3118A5B}"/>
              </a:ext>
            </a:extLst>
          </p:cNvPr>
          <p:cNvGrpSpPr/>
          <p:nvPr/>
        </p:nvGrpSpPr>
        <p:grpSpPr>
          <a:xfrm>
            <a:off x="8090364" y="2300114"/>
            <a:ext cx="3063056" cy="1838285"/>
            <a:chOff x="8090364" y="2222290"/>
            <a:chExt cx="3063056" cy="1838285"/>
          </a:xfrm>
        </p:grpSpPr>
        <p:sp>
          <p:nvSpPr>
            <p:cNvPr id="25" name="Inhaltsplatzhalter 1">
              <a:extLst>
                <a:ext uri="{FF2B5EF4-FFF2-40B4-BE49-F238E27FC236}">
                  <a16:creationId xmlns:a16="http://schemas.microsoft.com/office/drawing/2014/main" id="{E82D8FD1-8678-3A7A-AA8A-7A12773859A8}"/>
                </a:ext>
              </a:extLst>
            </p:cNvPr>
            <p:cNvSpPr txBox="1">
              <a:spLocks/>
            </p:cNvSpPr>
            <p:nvPr/>
          </p:nvSpPr>
          <p:spPr>
            <a:xfrm>
              <a:off x="8090364" y="3529382"/>
              <a:ext cx="3063056" cy="531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600"/>
                </a:lnSpc>
                <a:buNone/>
              </a:pPr>
              <a:r>
                <a:rPr lang="de-DE" dirty="0"/>
                <a:t>Bürokratischer</a:t>
              </a:r>
              <a:br>
                <a:rPr lang="de-DE" dirty="0"/>
              </a:br>
              <a:r>
                <a:rPr lang="de-DE" dirty="0"/>
                <a:t>Aufwand</a:t>
              </a:r>
            </a:p>
          </p:txBody>
        </p:sp>
        <p:pic>
          <p:nvPicPr>
            <p:cNvPr id="26" name="Grafik 25">
              <a:extLst>
                <a:ext uri="{FF2B5EF4-FFF2-40B4-BE49-F238E27FC236}">
                  <a16:creationId xmlns:a16="http://schemas.microsoft.com/office/drawing/2014/main" id="{273932B9-67B6-7B8C-6AC1-F23D85BA66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12378" y="2222290"/>
              <a:ext cx="1393278" cy="1393278"/>
            </a:xfrm>
            <a:prstGeom prst="rect">
              <a:avLst/>
            </a:prstGeom>
          </p:spPr>
        </p:pic>
      </p:grpSp>
    </p:spTree>
    <p:extLst>
      <p:ext uri="{BB962C8B-B14F-4D97-AF65-F5344CB8AC3E}">
        <p14:creationId xmlns:p14="http://schemas.microsoft.com/office/powerpoint/2010/main" val="217176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5FDD221-84FB-4B85-86FE-365FF3E09C66}"/>
              </a:ext>
            </a:extLst>
          </p:cNvPr>
          <p:cNvSpPr>
            <a:spLocks noGrp="1"/>
          </p:cNvSpPr>
          <p:nvPr>
            <p:ph type="sldNum" sz="quarter" idx="12"/>
          </p:nvPr>
        </p:nvSpPr>
        <p:spPr/>
        <p:txBody>
          <a:bodyPr/>
          <a:lstStyle/>
          <a:p>
            <a:fld id="{1001D6E4-277C-454F-8BDB-A51DA561E3F3}" type="slidenum">
              <a:rPr lang="de-DE" smtClean="0"/>
              <a:t>19</a:t>
            </a:fld>
            <a:endParaRPr lang="de-DE"/>
          </a:p>
        </p:txBody>
      </p:sp>
      <p:sp>
        <p:nvSpPr>
          <p:cNvPr id="4" name="Textplatzhalter 3">
            <a:extLst>
              <a:ext uri="{FF2B5EF4-FFF2-40B4-BE49-F238E27FC236}">
                <a16:creationId xmlns:a16="http://schemas.microsoft.com/office/drawing/2014/main" id="{6790DAF4-3892-4AB5-BDCF-368D9A6D5139}"/>
              </a:ext>
            </a:extLst>
          </p:cNvPr>
          <p:cNvSpPr>
            <a:spLocks noGrp="1"/>
          </p:cNvSpPr>
          <p:nvPr>
            <p:ph type="body" sz="quarter" idx="14"/>
          </p:nvPr>
        </p:nvSpPr>
        <p:spPr/>
        <p:txBody>
          <a:bodyPr/>
          <a:lstStyle/>
          <a:p>
            <a:r>
              <a:rPr lang="de-DE" dirty="0"/>
              <a:t>… und wie kann man ihnen begegnen?</a:t>
            </a:r>
          </a:p>
        </p:txBody>
      </p:sp>
      <p:sp>
        <p:nvSpPr>
          <p:cNvPr id="6" name="Inhaltsplatzhalter 1">
            <a:extLst>
              <a:ext uri="{FF2B5EF4-FFF2-40B4-BE49-F238E27FC236}">
                <a16:creationId xmlns:a16="http://schemas.microsoft.com/office/drawing/2014/main" id="{BC963199-21ED-61C1-2F67-CCEDB8129255}"/>
              </a:ext>
            </a:extLst>
          </p:cNvPr>
          <p:cNvSpPr txBox="1">
            <a:spLocks/>
          </p:cNvSpPr>
          <p:nvPr/>
        </p:nvSpPr>
        <p:spPr>
          <a:xfrm>
            <a:off x="676760" y="387194"/>
            <a:ext cx="7277632" cy="335327"/>
          </a:xfrm>
          <a:prstGeom prst="rect">
            <a:avLst/>
          </a:prstGeom>
        </p:spPr>
        <p:txBody>
          <a:bodyPr/>
          <a:lst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rgbClr val="7F7F7F"/>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rgbClr val="7F7F7F"/>
                </a:solidFill>
                <a:latin typeface="+mn-lt"/>
                <a:ea typeface="+mn-ea"/>
                <a:cs typeface="+mn-cs"/>
              </a:defRPr>
            </a:lvl2pPr>
            <a:lvl3pPr marL="11520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rgbClr val="7F7F7F"/>
                </a:solidFill>
                <a:latin typeface="+mn-lt"/>
                <a:ea typeface="+mn-ea"/>
                <a:cs typeface="+mn-cs"/>
              </a:defRPr>
            </a:lvl3pPr>
            <a:lvl4pPr marL="144000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rgbClr val="7F7F7F"/>
                </a:solidFill>
                <a:latin typeface="+mn-lt"/>
                <a:ea typeface="+mn-ea"/>
                <a:cs typeface="+mn-cs"/>
              </a:defRPr>
            </a:lvl4pPr>
            <a:lvl5pPr marL="172800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600" b="1" spc="300" dirty="0">
                <a:solidFill>
                  <a:srgbClr val="87919A"/>
                </a:solidFill>
              </a:rPr>
              <a:t>Berufsanerkennung: Chancen und Herausforderungen</a:t>
            </a:r>
          </a:p>
        </p:txBody>
      </p:sp>
      <p:pic>
        <p:nvPicPr>
          <p:cNvPr id="27" name="Grafik 26">
            <a:extLst>
              <a:ext uri="{FF2B5EF4-FFF2-40B4-BE49-F238E27FC236}">
                <a16:creationId xmlns:a16="http://schemas.microsoft.com/office/drawing/2014/main" id="{FC1AE5B8-AF77-3799-ECEA-EB4906ADC3B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73510" y="2101030"/>
            <a:ext cx="1789539" cy="1789539"/>
          </a:xfrm>
          <a:prstGeom prst="rect">
            <a:avLst/>
          </a:prstGeom>
        </p:spPr>
      </p:pic>
      <p:pic>
        <p:nvPicPr>
          <p:cNvPr id="28" name="Grafik 27">
            <a:extLst>
              <a:ext uri="{FF2B5EF4-FFF2-40B4-BE49-F238E27FC236}">
                <a16:creationId xmlns:a16="http://schemas.microsoft.com/office/drawing/2014/main" id="{19FE9127-EC29-D184-5F68-C7CA8483968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193234" y="2116160"/>
            <a:ext cx="1789539" cy="1789539"/>
          </a:xfrm>
          <a:prstGeom prst="rect">
            <a:avLst/>
          </a:prstGeom>
        </p:spPr>
      </p:pic>
      <p:pic>
        <p:nvPicPr>
          <p:cNvPr id="29" name="Grafik 28">
            <a:extLst>
              <a:ext uri="{FF2B5EF4-FFF2-40B4-BE49-F238E27FC236}">
                <a16:creationId xmlns:a16="http://schemas.microsoft.com/office/drawing/2014/main" id="{724B2D19-A235-1869-E0F0-1E8A63C8A06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882746" y="2116159"/>
            <a:ext cx="1789539" cy="1789539"/>
          </a:xfrm>
          <a:prstGeom prst="rect">
            <a:avLst/>
          </a:prstGeom>
        </p:spPr>
      </p:pic>
      <p:pic>
        <p:nvPicPr>
          <p:cNvPr id="30" name="Grafik 29">
            <a:extLst>
              <a:ext uri="{FF2B5EF4-FFF2-40B4-BE49-F238E27FC236}">
                <a16:creationId xmlns:a16="http://schemas.microsoft.com/office/drawing/2014/main" id="{19201545-B85E-D23E-4773-BF0268C3F87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315249" y="4030437"/>
            <a:ext cx="1789538" cy="1789538"/>
          </a:xfrm>
          <a:prstGeom prst="rect">
            <a:avLst/>
          </a:prstGeom>
        </p:spPr>
      </p:pic>
      <p:pic>
        <p:nvPicPr>
          <p:cNvPr id="31" name="Grafik 30">
            <a:extLst>
              <a:ext uri="{FF2B5EF4-FFF2-40B4-BE49-F238E27FC236}">
                <a16:creationId xmlns:a16="http://schemas.microsoft.com/office/drawing/2014/main" id="{F2953E28-4AAE-8D2E-F406-84292B8D8C4C}"/>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351218" y="3993250"/>
            <a:ext cx="1789538" cy="1789538"/>
          </a:xfrm>
          <a:prstGeom prst="rect">
            <a:avLst/>
          </a:prstGeom>
        </p:spPr>
      </p:pic>
      <p:sp>
        <p:nvSpPr>
          <p:cNvPr id="32" name="Inhaltsplatzhalter 1">
            <a:extLst>
              <a:ext uri="{FF2B5EF4-FFF2-40B4-BE49-F238E27FC236}">
                <a16:creationId xmlns:a16="http://schemas.microsoft.com/office/drawing/2014/main" id="{EC15CA47-E680-C8E2-42F3-FE51A3C4DB1F}"/>
              </a:ext>
            </a:extLst>
          </p:cNvPr>
          <p:cNvSpPr txBox="1">
            <a:spLocks/>
          </p:cNvSpPr>
          <p:nvPr/>
        </p:nvSpPr>
        <p:spPr>
          <a:xfrm>
            <a:off x="1322364" y="3578163"/>
            <a:ext cx="2491832" cy="5311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600"/>
              </a:lnSpc>
              <a:buFont typeface="Wingdings" panose="05000000000000000000" pitchFamily="2" charset="2"/>
              <a:buNone/>
            </a:pPr>
            <a:r>
              <a:rPr lang="de-DE" dirty="0"/>
              <a:t>Anerkennungsberatung der Handwerkskammer</a:t>
            </a:r>
          </a:p>
        </p:txBody>
      </p:sp>
      <p:sp>
        <p:nvSpPr>
          <p:cNvPr id="33" name="Inhaltsplatzhalter 1">
            <a:extLst>
              <a:ext uri="{FF2B5EF4-FFF2-40B4-BE49-F238E27FC236}">
                <a16:creationId xmlns:a16="http://schemas.microsoft.com/office/drawing/2014/main" id="{53CA5C28-611E-1F15-81CC-028F63C8EB33}"/>
              </a:ext>
            </a:extLst>
          </p:cNvPr>
          <p:cNvSpPr txBox="1">
            <a:spLocks/>
          </p:cNvSpPr>
          <p:nvPr/>
        </p:nvSpPr>
        <p:spPr>
          <a:xfrm>
            <a:off x="4556476" y="3592840"/>
            <a:ext cx="3063056" cy="5165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600"/>
              </a:lnSpc>
              <a:buNone/>
            </a:pPr>
            <a:r>
              <a:rPr lang="de-DE" dirty="0"/>
              <a:t>Finanzielle Unterstützung z. B. der Anerkennungszuschuss</a:t>
            </a:r>
          </a:p>
        </p:txBody>
      </p:sp>
      <p:sp>
        <p:nvSpPr>
          <p:cNvPr id="34" name="Inhaltsplatzhalter 1">
            <a:extLst>
              <a:ext uri="{FF2B5EF4-FFF2-40B4-BE49-F238E27FC236}">
                <a16:creationId xmlns:a16="http://schemas.microsoft.com/office/drawing/2014/main" id="{CC9D6C1E-9322-FC47-86BC-CA8D3F993F3D}"/>
              </a:ext>
            </a:extLst>
          </p:cNvPr>
          <p:cNvSpPr txBox="1">
            <a:spLocks/>
          </p:cNvSpPr>
          <p:nvPr/>
        </p:nvSpPr>
        <p:spPr>
          <a:xfrm>
            <a:off x="8245988" y="3578164"/>
            <a:ext cx="3063056" cy="531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600"/>
              </a:lnSpc>
              <a:buNone/>
            </a:pPr>
            <a:r>
              <a:rPr lang="de-DE" dirty="0"/>
              <a:t>Integrations- und Berufssprachkurse</a:t>
            </a:r>
          </a:p>
        </p:txBody>
      </p:sp>
      <p:sp>
        <p:nvSpPr>
          <p:cNvPr id="35" name="Inhaltsplatzhalter 1">
            <a:extLst>
              <a:ext uri="{FF2B5EF4-FFF2-40B4-BE49-F238E27FC236}">
                <a16:creationId xmlns:a16="http://schemas.microsoft.com/office/drawing/2014/main" id="{700C60C5-B414-4B7E-5D03-F5BEBD051FBD}"/>
              </a:ext>
            </a:extLst>
          </p:cNvPr>
          <p:cNvSpPr txBox="1">
            <a:spLocks/>
          </p:cNvSpPr>
          <p:nvPr/>
        </p:nvSpPr>
        <p:spPr>
          <a:xfrm>
            <a:off x="2678490" y="5598690"/>
            <a:ext cx="3063056" cy="531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600"/>
              </a:lnSpc>
              <a:buNone/>
            </a:pPr>
            <a:r>
              <a:rPr lang="de-DE" dirty="0"/>
              <a:t>Interkulturelle</a:t>
            </a:r>
            <a:br>
              <a:rPr lang="de-DE" dirty="0"/>
            </a:br>
            <a:r>
              <a:rPr lang="de-DE" dirty="0"/>
              <a:t>Kompetenz</a:t>
            </a:r>
          </a:p>
        </p:txBody>
      </p:sp>
      <p:sp>
        <p:nvSpPr>
          <p:cNvPr id="36" name="Inhaltsplatzhalter 1">
            <a:extLst>
              <a:ext uri="{FF2B5EF4-FFF2-40B4-BE49-F238E27FC236}">
                <a16:creationId xmlns:a16="http://schemas.microsoft.com/office/drawing/2014/main" id="{16C69A5B-7622-B7D1-E6D8-DCBC5E8372E0}"/>
              </a:ext>
            </a:extLst>
          </p:cNvPr>
          <p:cNvSpPr txBox="1">
            <a:spLocks/>
          </p:cNvSpPr>
          <p:nvPr/>
        </p:nvSpPr>
        <p:spPr>
          <a:xfrm>
            <a:off x="6714460" y="5598690"/>
            <a:ext cx="3063056" cy="531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600"/>
              </a:lnSpc>
              <a:buNone/>
            </a:pPr>
            <a:r>
              <a:rPr lang="de-DE" dirty="0"/>
              <a:t>Unterstützung durch</a:t>
            </a:r>
            <a:br>
              <a:rPr lang="de-DE" dirty="0"/>
            </a:br>
            <a:r>
              <a:rPr lang="de-DE" dirty="0"/>
              <a:t>Betriebslots*innen</a:t>
            </a:r>
          </a:p>
        </p:txBody>
      </p:sp>
    </p:spTree>
    <p:extLst>
      <p:ext uri="{BB962C8B-B14F-4D97-AF65-F5344CB8AC3E}">
        <p14:creationId xmlns:p14="http://schemas.microsoft.com/office/powerpoint/2010/main" val="307842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5FDD221-84FB-4B85-86FE-365FF3E09C66}"/>
              </a:ext>
            </a:extLst>
          </p:cNvPr>
          <p:cNvSpPr>
            <a:spLocks noGrp="1"/>
          </p:cNvSpPr>
          <p:nvPr>
            <p:ph type="sldNum" sz="quarter" idx="12"/>
          </p:nvPr>
        </p:nvSpPr>
        <p:spPr/>
        <p:txBody>
          <a:bodyPr/>
          <a:lstStyle/>
          <a:p>
            <a:fld id="{1001D6E4-277C-454F-8BDB-A51DA561E3F3}" type="slidenum">
              <a:rPr lang="de-DE" smtClean="0"/>
              <a:t>2</a:t>
            </a:fld>
            <a:endParaRPr lang="de-DE"/>
          </a:p>
        </p:txBody>
      </p:sp>
      <p:sp>
        <p:nvSpPr>
          <p:cNvPr id="4" name="Textplatzhalter 3">
            <a:extLst>
              <a:ext uri="{FF2B5EF4-FFF2-40B4-BE49-F238E27FC236}">
                <a16:creationId xmlns:a16="http://schemas.microsoft.com/office/drawing/2014/main" id="{6790DAF4-3892-4AB5-BDCF-368D9A6D5139}"/>
              </a:ext>
            </a:extLst>
          </p:cNvPr>
          <p:cNvSpPr>
            <a:spLocks noGrp="1"/>
          </p:cNvSpPr>
          <p:nvPr>
            <p:ph type="body" sz="quarter" idx="14"/>
          </p:nvPr>
        </p:nvSpPr>
        <p:spPr/>
        <p:txBody>
          <a:bodyPr/>
          <a:lstStyle/>
          <a:p>
            <a:r>
              <a:rPr lang="de-DE" dirty="0"/>
              <a:t>Wer spricht?</a:t>
            </a:r>
          </a:p>
        </p:txBody>
      </p:sp>
      <p:sp>
        <p:nvSpPr>
          <p:cNvPr id="6" name="Inhaltsplatzhalter 1">
            <a:extLst>
              <a:ext uri="{FF2B5EF4-FFF2-40B4-BE49-F238E27FC236}">
                <a16:creationId xmlns:a16="http://schemas.microsoft.com/office/drawing/2014/main" id="{BC963199-21ED-61C1-2F67-CCEDB8129255}"/>
              </a:ext>
            </a:extLst>
          </p:cNvPr>
          <p:cNvSpPr txBox="1">
            <a:spLocks/>
          </p:cNvSpPr>
          <p:nvPr/>
        </p:nvSpPr>
        <p:spPr>
          <a:xfrm>
            <a:off x="676761" y="387194"/>
            <a:ext cx="5939050" cy="335327"/>
          </a:xfrm>
          <a:prstGeom prst="rect">
            <a:avLst/>
          </a:prstGeom>
        </p:spPr>
        <p:txBody>
          <a:bodyPr/>
          <a:lst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rgbClr val="7F7F7F"/>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rgbClr val="7F7F7F"/>
                </a:solidFill>
                <a:latin typeface="+mn-lt"/>
                <a:ea typeface="+mn-ea"/>
                <a:cs typeface="+mn-cs"/>
              </a:defRPr>
            </a:lvl2pPr>
            <a:lvl3pPr marL="11520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rgbClr val="7F7F7F"/>
                </a:solidFill>
                <a:latin typeface="+mn-lt"/>
                <a:ea typeface="+mn-ea"/>
                <a:cs typeface="+mn-cs"/>
              </a:defRPr>
            </a:lvl3pPr>
            <a:lvl4pPr marL="144000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rgbClr val="7F7F7F"/>
                </a:solidFill>
                <a:latin typeface="+mn-lt"/>
                <a:ea typeface="+mn-ea"/>
                <a:cs typeface="+mn-cs"/>
              </a:defRPr>
            </a:lvl4pPr>
            <a:lvl5pPr marL="172800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600" b="1" spc="300" dirty="0">
                <a:solidFill>
                  <a:srgbClr val="87919A"/>
                </a:solidFill>
              </a:rPr>
              <a:t>Einstieg</a:t>
            </a:r>
          </a:p>
        </p:txBody>
      </p:sp>
      <p:sp>
        <p:nvSpPr>
          <p:cNvPr id="7" name="Rechteck 6">
            <a:extLst>
              <a:ext uri="{FF2B5EF4-FFF2-40B4-BE49-F238E27FC236}">
                <a16:creationId xmlns:a16="http://schemas.microsoft.com/office/drawing/2014/main" id="{0E9D317C-6446-AF85-8E84-74E1B03307D8}"/>
              </a:ext>
            </a:extLst>
          </p:cNvPr>
          <p:cNvSpPr/>
          <p:nvPr/>
        </p:nvSpPr>
        <p:spPr>
          <a:xfrm>
            <a:off x="5653106" y="5718990"/>
            <a:ext cx="5583550" cy="1139010"/>
          </a:xfrm>
          <a:prstGeom prst="rect">
            <a:avLst/>
          </a:prstGeom>
          <a:solidFill>
            <a:srgbClr val="C1D2E2"/>
          </a:solidFill>
          <a:ln>
            <a:solidFill>
              <a:srgbClr val="ED7D0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1C2F664F-A369-1D8C-7D39-579E7B6413B0}"/>
              </a:ext>
            </a:extLst>
          </p:cNvPr>
          <p:cNvSpPr txBox="1"/>
          <p:nvPr/>
        </p:nvSpPr>
        <p:spPr>
          <a:xfrm>
            <a:off x="5730724" y="5868380"/>
            <a:ext cx="5482906" cy="840230"/>
          </a:xfrm>
          <a:prstGeom prst="rect">
            <a:avLst/>
          </a:prstGeom>
          <a:noFill/>
        </p:spPr>
        <p:txBody>
          <a:bodyPr wrap="square" rtlCol="0">
            <a:spAutoFit/>
          </a:bodyPr>
          <a:lstStyle/>
          <a:p>
            <a:pPr>
              <a:lnSpc>
                <a:spcPct val="90000"/>
              </a:lnSpc>
              <a:spcBef>
                <a:spcPts val="1000"/>
              </a:spcBef>
            </a:pPr>
            <a:r>
              <a:rPr lang="de-DE" b="1" dirty="0">
                <a:solidFill>
                  <a:srgbClr val="004C8A"/>
                </a:solidFill>
              </a:rPr>
              <a:t>Hinweis: </a:t>
            </a:r>
            <a:r>
              <a:rPr lang="de-DE" dirty="0">
                <a:solidFill>
                  <a:srgbClr val="004C8A"/>
                </a:solidFill>
              </a:rPr>
              <a:t>Der Besuch eines unserer Online-Seminare, einer unserer Präsenzveranstaltungen oder die Nutzung eines eTutorials ersetzt keine Rechtsberatung!</a:t>
            </a:r>
          </a:p>
        </p:txBody>
      </p:sp>
      <p:sp>
        <p:nvSpPr>
          <p:cNvPr id="9" name="Inhaltsplatzhalter 1">
            <a:extLst>
              <a:ext uri="{FF2B5EF4-FFF2-40B4-BE49-F238E27FC236}">
                <a16:creationId xmlns:a16="http://schemas.microsoft.com/office/drawing/2014/main" id="{E2C363AD-178D-37BC-339E-F3938975CE00}"/>
              </a:ext>
            </a:extLst>
          </p:cNvPr>
          <p:cNvSpPr txBox="1">
            <a:spLocks/>
          </p:cNvSpPr>
          <p:nvPr/>
        </p:nvSpPr>
        <p:spPr>
          <a:xfrm>
            <a:off x="4690280" y="4670524"/>
            <a:ext cx="2811438" cy="7405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4C8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000"/>
              </a:lnSpc>
            </a:pPr>
            <a:r>
              <a:rPr lang="de-DE" dirty="0">
                <a:solidFill>
                  <a:schemeClr val="bg1">
                    <a:lumMod val="50000"/>
                  </a:schemeClr>
                </a:solidFill>
              </a:rPr>
              <a:t>Vorname, Name</a:t>
            </a:r>
            <a:br>
              <a:rPr lang="de-DE" dirty="0">
                <a:solidFill>
                  <a:schemeClr val="bg1">
                    <a:lumMod val="50000"/>
                  </a:schemeClr>
                </a:solidFill>
              </a:rPr>
            </a:br>
            <a:r>
              <a:rPr lang="de-DE" dirty="0"/>
              <a:t>Funktion</a:t>
            </a:r>
          </a:p>
        </p:txBody>
      </p:sp>
      <p:sp>
        <p:nvSpPr>
          <p:cNvPr id="10" name="Ellipse 9">
            <a:extLst>
              <a:ext uri="{FF2B5EF4-FFF2-40B4-BE49-F238E27FC236}">
                <a16:creationId xmlns:a16="http://schemas.microsoft.com/office/drawing/2014/main" id="{E3E36B6D-13A4-1C14-2AA9-3482F553DB8D}"/>
              </a:ext>
            </a:extLst>
          </p:cNvPr>
          <p:cNvSpPr/>
          <p:nvPr/>
        </p:nvSpPr>
        <p:spPr>
          <a:xfrm>
            <a:off x="5026866" y="2346070"/>
            <a:ext cx="2138267" cy="2138267"/>
          </a:xfrm>
          <a:prstGeom prst="ellipse">
            <a:avLst/>
          </a:prstGeom>
          <a:solidFill>
            <a:srgbClr val="C1D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85412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5FDD221-84FB-4B85-86FE-365FF3E09C66}"/>
              </a:ext>
            </a:extLst>
          </p:cNvPr>
          <p:cNvSpPr>
            <a:spLocks noGrp="1"/>
          </p:cNvSpPr>
          <p:nvPr>
            <p:ph type="sldNum" sz="quarter" idx="12"/>
          </p:nvPr>
        </p:nvSpPr>
        <p:spPr/>
        <p:txBody>
          <a:bodyPr/>
          <a:lstStyle/>
          <a:p>
            <a:fld id="{1001D6E4-277C-454F-8BDB-A51DA561E3F3}" type="slidenum">
              <a:rPr lang="de-DE" smtClean="0"/>
              <a:t>20</a:t>
            </a:fld>
            <a:endParaRPr lang="de-DE"/>
          </a:p>
        </p:txBody>
      </p:sp>
      <p:sp>
        <p:nvSpPr>
          <p:cNvPr id="4" name="Textplatzhalter 3">
            <a:extLst>
              <a:ext uri="{FF2B5EF4-FFF2-40B4-BE49-F238E27FC236}">
                <a16:creationId xmlns:a16="http://schemas.microsoft.com/office/drawing/2014/main" id="{6790DAF4-3892-4AB5-BDCF-368D9A6D5139}"/>
              </a:ext>
            </a:extLst>
          </p:cNvPr>
          <p:cNvSpPr>
            <a:spLocks noGrp="1"/>
          </p:cNvSpPr>
          <p:nvPr>
            <p:ph type="body" sz="quarter" idx="14"/>
          </p:nvPr>
        </p:nvSpPr>
        <p:spPr/>
        <p:txBody>
          <a:bodyPr/>
          <a:lstStyle/>
          <a:p>
            <a:r>
              <a:rPr lang="de-DE" dirty="0"/>
              <a:t>Das Fachkräfteeinwanderungsgesetz (FEG) I</a:t>
            </a:r>
          </a:p>
        </p:txBody>
      </p:sp>
      <p:sp>
        <p:nvSpPr>
          <p:cNvPr id="6" name="Inhaltsplatzhalter 1">
            <a:extLst>
              <a:ext uri="{FF2B5EF4-FFF2-40B4-BE49-F238E27FC236}">
                <a16:creationId xmlns:a16="http://schemas.microsoft.com/office/drawing/2014/main" id="{BC963199-21ED-61C1-2F67-CCEDB8129255}"/>
              </a:ext>
            </a:extLst>
          </p:cNvPr>
          <p:cNvSpPr txBox="1">
            <a:spLocks/>
          </p:cNvSpPr>
          <p:nvPr/>
        </p:nvSpPr>
        <p:spPr>
          <a:xfrm>
            <a:off x="676760" y="387194"/>
            <a:ext cx="7277632" cy="335327"/>
          </a:xfrm>
          <a:prstGeom prst="rect">
            <a:avLst/>
          </a:prstGeom>
        </p:spPr>
        <p:txBody>
          <a:bodyPr/>
          <a:lst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rgbClr val="7F7F7F"/>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rgbClr val="7F7F7F"/>
                </a:solidFill>
                <a:latin typeface="+mn-lt"/>
                <a:ea typeface="+mn-ea"/>
                <a:cs typeface="+mn-cs"/>
              </a:defRPr>
            </a:lvl2pPr>
            <a:lvl3pPr marL="11520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rgbClr val="7F7F7F"/>
                </a:solidFill>
                <a:latin typeface="+mn-lt"/>
                <a:ea typeface="+mn-ea"/>
                <a:cs typeface="+mn-cs"/>
              </a:defRPr>
            </a:lvl3pPr>
            <a:lvl4pPr marL="144000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rgbClr val="7F7F7F"/>
                </a:solidFill>
                <a:latin typeface="+mn-lt"/>
                <a:ea typeface="+mn-ea"/>
                <a:cs typeface="+mn-cs"/>
              </a:defRPr>
            </a:lvl4pPr>
            <a:lvl5pPr marL="172800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600" b="1" spc="300" dirty="0">
                <a:solidFill>
                  <a:srgbClr val="87919A"/>
                </a:solidFill>
              </a:rPr>
              <a:t>Berufsanerkennung: Chancen und Herausforderungen</a:t>
            </a:r>
          </a:p>
        </p:txBody>
      </p:sp>
      <p:pic>
        <p:nvPicPr>
          <p:cNvPr id="16" name="Grafik 15">
            <a:extLst>
              <a:ext uri="{FF2B5EF4-FFF2-40B4-BE49-F238E27FC236}">
                <a16:creationId xmlns:a16="http://schemas.microsoft.com/office/drawing/2014/main" id="{145912B6-29F6-0DCF-D544-FB98CBFE851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1288" y="2318205"/>
            <a:ext cx="1493321" cy="1493321"/>
          </a:xfrm>
          <a:prstGeom prst="rect">
            <a:avLst/>
          </a:prstGeom>
        </p:spPr>
      </p:pic>
      <p:grpSp>
        <p:nvGrpSpPr>
          <p:cNvPr id="17" name="Gruppieren 16">
            <a:extLst>
              <a:ext uri="{FF2B5EF4-FFF2-40B4-BE49-F238E27FC236}">
                <a16:creationId xmlns:a16="http://schemas.microsoft.com/office/drawing/2014/main" id="{74B50B9C-D71B-B786-6D88-027C2BCEAB5D}"/>
              </a:ext>
            </a:extLst>
          </p:cNvPr>
          <p:cNvGrpSpPr/>
          <p:nvPr/>
        </p:nvGrpSpPr>
        <p:grpSpPr>
          <a:xfrm>
            <a:off x="2629619" y="2313577"/>
            <a:ext cx="2947232" cy="1906470"/>
            <a:chOff x="2629619" y="2313577"/>
            <a:chExt cx="2947232" cy="1906470"/>
          </a:xfrm>
        </p:grpSpPr>
        <p:sp>
          <p:nvSpPr>
            <p:cNvPr id="18" name="Inhaltsplatzhalter 1">
              <a:extLst>
                <a:ext uri="{FF2B5EF4-FFF2-40B4-BE49-F238E27FC236}">
                  <a16:creationId xmlns:a16="http://schemas.microsoft.com/office/drawing/2014/main" id="{2BB9BCC0-B6D6-F5E9-E186-888C64ABB013}"/>
                </a:ext>
              </a:extLst>
            </p:cNvPr>
            <p:cNvSpPr txBox="1">
              <a:spLocks/>
            </p:cNvSpPr>
            <p:nvPr/>
          </p:nvSpPr>
          <p:spPr>
            <a:xfrm>
              <a:off x="2629619" y="3703530"/>
              <a:ext cx="2947232" cy="5165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600"/>
                </a:lnSpc>
                <a:buNone/>
              </a:pPr>
              <a:r>
                <a:rPr lang="de-DE" dirty="0"/>
                <a:t>Arbeitsvertrag und Anerkennungsbescheid</a:t>
              </a:r>
            </a:p>
          </p:txBody>
        </p:sp>
        <p:pic>
          <p:nvPicPr>
            <p:cNvPr id="19" name="Grafik 18">
              <a:extLst>
                <a:ext uri="{FF2B5EF4-FFF2-40B4-BE49-F238E27FC236}">
                  <a16:creationId xmlns:a16="http://schemas.microsoft.com/office/drawing/2014/main" id="{066EB8F3-0895-1BD4-9F90-DBBD53A85C3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357787" y="2313577"/>
              <a:ext cx="1493321" cy="1493321"/>
            </a:xfrm>
            <a:prstGeom prst="rect">
              <a:avLst/>
            </a:prstGeom>
          </p:spPr>
        </p:pic>
      </p:grpSp>
      <p:grpSp>
        <p:nvGrpSpPr>
          <p:cNvPr id="20" name="Gruppieren 19">
            <a:extLst>
              <a:ext uri="{FF2B5EF4-FFF2-40B4-BE49-F238E27FC236}">
                <a16:creationId xmlns:a16="http://schemas.microsoft.com/office/drawing/2014/main" id="{25B6AB5C-897D-BF46-1C1C-3ED991143224}"/>
              </a:ext>
            </a:extLst>
          </p:cNvPr>
          <p:cNvGrpSpPr/>
          <p:nvPr/>
        </p:nvGrpSpPr>
        <p:grpSpPr>
          <a:xfrm>
            <a:off x="2513795" y="3806897"/>
            <a:ext cx="3063056" cy="2491832"/>
            <a:chOff x="2737642" y="3821574"/>
            <a:chExt cx="3063056" cy="2491832"/>
          </a:xfrm>
        </p:grpSpPr>
        <p:sp>
          <p:nvSpPr>
            <p:cNvPr id="21" name="Inhaltsplatzhalter 1">
              <a:extLst>
                <a:ext uri="{FF2B5EF4-FFF2-40B4-BE49-F238E27FC236}">
                  <a16:creationId xmlns:a16="http://schemas.microsoft.com/office/drawing/2014/main" id="{03166A5B-74F6-1AF1-0A8D-EDE9303B202A}"/>
                </a:ext>
              </a:extLst>
            </p:cNvPr>
            <p:cNvSpPr txBox="1">
              <a:spLocks/>
            </p:cNvSpPr>
            <p:nvPr/>
          </p:nvSpPr>
          <p:spPr>
            <a:xfrm>
              <a:off x="2737642" y="5563745"/>
              <a:ext cx="3063056" cy="531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600"/>
                </a:lnSpc>
                <a:buNone/>
              </a:pPr>
              <a:r>
                <a:rPr lang="de-DE" dirty="0"/>
                <a:t>Beschleunigtes Fachkräfteverfahren</a:t>
              </a:r>
            </a:p>
          </p:txBody>
        </p:sp>
        <p:pic>
          <p:nvPicPr>
            <p:cNvPr id="22" name="Grafik 21">
              <a:extLst>
                <a:ext uri="{FF2B5EF4-FFF2-40B4-BE49-F238E27FC236}">
                  <a16:creationId xmlns:a16="http://schemas.microsoft.com/office/drawing/2014/main" id="{632C1EE4-1904-3D82-D1DD-31B1EC92320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979937" y="3821574"/>
              <a:ext cx="2491832" cy="2491832"/>
            </a:xfrm>
            <a:prstGeom prst="rect">
              <a:avLst/>
            </a:prstGeom>
          </p:spPr>
        </p:pic>
      </p:grpSp>
      <p:grpSp>
        <p:nvGrpSpPr>
          <p:cNvPr id="23" name="Gruppieren 22">
            <a:extLst>
              <a:ext uri="{FF2B5EF4-FFF2-40B4-BE49-F238E27FC236}">
                <a16:creationId xmlns:a16="http://schemas.microsoft.com/office/drawing/2014/main" id="{109F19E9-3246-DED9-4459-74B2276D68A9}"/>
              </a:ext>
            </a:extLst>
          </p:cNvPr>
          <p:cNvGrpSpPr/>
          <p:nvPr/>
        </p:nvGrpSpPr>
        <p:grpSpPr>
          <a:xfrm>
            <a:off x="8182532" y="2313577"/>
            <a:ext cx="3063056" cy="1929628"/>
            <a:chOff x="8182532" y="2313577"/>
            <a:chExt cx="3063056" cy="1929628"/>
          </a:xfrm>
        </p:grpSpPr>
        <p:sp>
          <p:nvSpPr>
            <p:cNvPr id="24" name="Inhaltsplatzhalter 1">
              <a:extLst>
                <a:ext uri="{FF2B5EF4-FFF2-40B4-BE49-F238E27FC236}">
                  <a16:creationId xmlns:a16="http://schemas.microsoft.com/office/drawing/2014/main" id="{EE265692-3F3E-C8F3-FE76-14CC40116A7A}"/>
                </a:ext>
              </a:extLst>
            </p:cNvPr>
            <p:cNvSpPr txBox="1">
              <a:spLocks/>
            </p:cNvSpPr>
            <p:nvPr/>
          </p:nvSpPr>
          <p:spPr>
            <a:xfrm>
              <a:off x="8182532" y="3712012"/>
              <a:ext cx="3063056" cy="531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600"/>
                </a:lnSpc>
                <a:buNone/>
              </a:pPr>
              <a:r>
                <a:rPr lang="de-DE" dirty="0"/>
                <a:t>Wegfall der Begrenzung auf Mangelberufe</a:t>
              </a:r>
            </a:p>
          </p:txBody>
        </p:sp>
        <p:grpSp>
          <p:nvGrpSpPr>
            <p:cNvPr id="25" name="Gruppieren 24">
              <a:extLst>
                <a:ext uri="{FF2B5EF4-FFF2-40B4-BE49-F238E27FC236}">
                  <a16:creationId xmlns:a16="http://schemas.microsoft.com/office/drawing/2014/main" id="{217EA92A-4ED7-53C6-73BD-770064D2DE12}"/>
                </a:ext>
              </a:extLst>
            </p:cNvPr>
            <p:cNvGrpSpPr/>
            <p:nvPr/>
          </p:nvGrpSpPr>
          <p:grpSpPr>
            <a:xfrm>
              <a:off x="8967400" y="2313577"/>
              <a:ext cx="1493320" cy="1493320"/>
              <a:chOff x="8967400" y="2313577"/>
              <a:chExt cx="1493320" cy="1493320"/>
            </a:xfrm>
          </p:grpSpPr>
          <p:pic>
            <p:nvPicPr>
              <p:cNvPr id="26" name="Grafik 25">
                <a:extLst>
                  <a:ext uri="{FF2B5EF4-FFF2-40B4-BE49-F238E27FC236}">
                    <a16:creationId xmlns:a16="http://schemas.microsoft.com/office/drawing/2014/main" id="{2CD13A6D-5DC9-198A-BC64-4756942395D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967400" y="2313577"/>
                <a:ext cx="1493320" cy="1493320"/>
              </a:xfrm>
              <a:prstGeom prst="rect">
                <a:avLst/>
              </a:prstGeom>
            </p:spPr>
          </p:pic>
          <p:pic>
            <p:nvPicPr>
              <p:cNvPr id="37" name="Grafik 36" descr="Schließen">
                <a:extLst>
                  <a:ext uri="{FF2B5EF4-FFF2-40B4-BE49-F238E27FC236}">
                    <a16:creationId xmlns:a16="http://schemas.microsoft.com/office/drawing/2014/main" id="{5289DC0F-781C-7D22-3E38-3A596C24164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77775" y="3208635"/>
                <a:ext cx="531193" cy="531193"/>
              </a:xfrm>
              <a:prstGeom prst="rect">
                <a:avLst/>
              </a:prstGeom>
            </p:spPr>
          </p:pic>
        </p:grpSp>
      </p:grpSp>
      <p:grpSp>
        <p:nvGrpSpPr>
          <p:cNvPr id="38" name="Gruppieren 37">
            <a:extLst>
              <a:ext uri="{FF2B5EF4-FFF2-40B4-BE49-F238E27FC236}">
                <a16:creationId xmlns:a16="http://schemas.microsoft.com/office/drawing/2014/main" id="{6F97A926-CE2A-9D05-68BB-DD423CCA4918}"/>
              </a:ext>
            </a:extLst>
          </p:cNvPr>
          <p:cNvGrpSpPr/>
          <p:nvPr/>
        </p:nvGrpSpPr>
        <p:grpSpPr>
          <a:xfrm>
            <a:off x="5244598" y="2588629"/>
            <a:ext cx="3063056" cy="1631418"/>
            <a:chOff x="5244598" y="2588629"/>
            <a:chExt cx="3063056" cy="1631418"/>
          </a:xfrm>
        </p:grpSpPr>
        <p:sp>
          <p:nvSpPr>
            <p:cNvPr id="39" name="Inhaltsplatzhalter 1">
              <a:extLst>
                <a:ext uri="{FF2B5EF4-FFF2-40B4-BE49-F238E27FC236}">
                  <a16:creationId xmlns:a16="http://schemas.microsoft.com/office/drawing/2014/main" id="{C1FC5396-A1D7-14AA-4641-79E16D123808}"/>
                </a:ext>
              </a:extLst>
            </p:cNvPr>
            <p:cNvSpPr txBox="1">
              <a:spLocks/>
            </p:cNvSpPr>
            <p:nvPr/>
          </p:nvSpPr>
          <p:spPr>
            <a:xfrm>
              <a:off x="5244598" y="3688854"/>
              <a:ext cx="3063056" cy="531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600"/>
                </a:lnSpc>
                <a:buNone/>
              </a:pPr>
              <a:r>
                <a:rPr lang="de-DE" dirty="0"/>
                <a:t>Vorrangprüfung</a:t>
              </a:r>
              <a:br>
                <a:rPr lang="de-DE" dirty="0"/>
              </a:br>
              <a:r>
                <a:rPr lang="de-DE" dirty="0"/>
                <a:t>entfällt</a:t>
              </a:r>
            </a:p>
          </p:txBody>
        </p:sp>
        <p:grpSp>
          <p:nvGrpSpPr>
            <p:cNvPr id="40" name="Gruppieren 39">
              <a:extLst>
                <a:ext uri="{FF2B5EF4-FFF2-40B4-BE49-F238E27FC236}">
                  <a16:creationId xmlns:a16="http://schemas.microsoft.com/office/drawing/2014/main" id="{9235F093-D263-4D3C-F448-ED8596BD88D2}"/>
                </a:ext>
              </a:extLst>
            </p:cNvPr>
            <p:cNvGrpSpPr/>
            <p:nvPr/>
          </p:nvGrpSpPr>
          <p:grpSpPr>
            <a:xfrm>
              <a:off x="6029456" y="2588629"/>
              <a:ext cx="1493320" cy="1105967"/>
              <a:chOff x="6029456" y="2588629"/>
              <a:chExt cx="1493320" cy="1105967"/>
            </a:xfrm>
          </p:grpSpPr>
          <p:pic>
            <p:nvPicPr>
              <p:cNvPr id="41" name="Grafik 40">
                <a:extLst>
                  <a:ext uri="{FF2B5EF4-FFF2-40B4-BE49-F238E27FC236}">
                    <a16:creationId xmlns:a16="http://schemas.microsoft.com/office/drawing/2014/main" id="{B68E1C15-1366-8904-89CE-0AD08F0945FD}"/>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6029456" y="2588629"/>
                <a:ext cx="1493320" cy="1100224"/>
              </a:xfrm>
              <a:prstGeom prst="rect">
                <a:avLst/>
              </a:prstGeom>
            </p:spPr>
          </p:pic>
          <p:pic>
            <p:nvPicPr>
              <p:cNvPr id="42" name="Grafik 41" descr="Schließen">
                <a:extLst>
                  <a:ext uri="{FF2B5EF4-FFF2-40B4-BE49-F238E27FC236}">
                    <a16:creationId xmlns:a16="http://schemas.microsoft.com/office/drawing/2014/main" id="{18B60689-BE7E-73B3-69DB-E0D47F8B636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66086" y="3163403"/>
                <a:ext cx="531193" cy="531193"/>
              </a:xfrm>
              <a:prstGeom prst="rect">
                <a:avLst/>
              </a:prstGeom>
            </p:spPr>
          </p:pic>
        </p:grpSp>
      </p:grpSp>
      <p:grpSp>
        <p:nvGrpSpPr>
          <p:cNvPr id="43" name="Gruppieren 42">
            <a:extLst>
              <a:ext uri="{FF2B5EF4-FFF2-40B4-BE49-F238E27FC236}">
                <a16:creationId xmlns:a16="http://schemas.microsoft.com/office/drawing/2014/main" id="{6573CC68-D60C-0616-590F-E261D64E4DC6}"/>
              </a:ext>
            </a:extLst>
          </p:cNvPr>
          <p:cNvGrpSpPr/>
          <p:nvPr/>
        </p:nvGrpSpPr>
        <p:grpSpPr>
          <a:xfrm>
            <a:off x="5826210" y="4562999"/>
            <a:ext cx="5676967" cy="1576542"/>
            <a:chOff x="5826210" y="4562999"/>
            <a:chExt cx="5676967" cy="1576542"/>
          </a:xfrm>
        </p:grpSpPr>
        <p:sp>
          <p:nvSpPr>
            <p:cNvPr id="44" name="Rechteck 43">
              <a:extLst>
                <a:ext uri="{FF2B5EF4-FFF2-40B4-BE49-F238E27FC236}">
                  <a16:creationId xmlns:a16="http://schemas.microsoft.com/office/drawing/2014/main" id="{C01B0BE4-2A69-F9A8-DC5D-288F2826171B}"/>
                </a:ext>
              </a:extLst>
            </p:cNvPr>
            <p:cNvSpPr/>
            <p:nvPr/>
          </p:nvSpPr>
          <p:spPr>
            <a:xfrm>
              <a:off x="5826210" y="4562999"/>
              <a:ext cx="5676967" cy="1576542"/>
            </a:xfrm>
            <a:prstGeom prst="rect">
              <a:avLst/>
            </a:prstGeom>
            <a:solidFill>
              <a:srgbClr val="C1D2E2"/>
            </a:solidFill>
            <a:ln>
              <a:solidFill>
                <a:srgbClr val="ED7D0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Textfeld 44">
              <a:extLst>
                <a:ext uri="{FF2B5EF4-FFF2-40B4-BE49-F238E27FC236}">
                  <a16:creationId xmlns:a16="http://schemas.microsoft.com/office/drawing/2014/main" id="{486ECA4B-DEC0-E831-848B-F0E278E24E97}"/>
                </a:ext>
              </a:extLst>
            </p:cNvPr>
            <p:cNvSpPr txBox="1"/>
            <p:nvPr/>
          </p:nvSpPr>
          <p:spPr>
            <a:xfrm>
              <a:off x="6008916" y="4721266"/>
              <a:ext cx="5450719" cy="1338828"/>
            </a:xfrm>
            <a:prstGeom prst="rect">
              <a:avLst/>
            </a:prstGeom>
            <a:noFill/>
          </p:spPr>
          <p:txBody>
            <a:bodyPr wrap="square" rtlCol="0">
              <a:spAutoFit/>
            </a:bodyPr>
            <a:lstStyle/>
            <a:p>
              <a:pPr>
                <a:lnSpc>
                  <a:spcPct val="90000"/>
                </a:lnSpc>
                <a:spcBef>
                  <a:spcPts val="1000"/>
                </a:spcBef>
              </a:pPr>
              <a:r>
                <a:rPr lang="de-DE" b="1" dirty="0">
                  <a:solidFill>
                    <a:srgbClr val="004C8A"/>
                  </a:solidFill>
                </a:rPr>
                <a:t>Hinweis: </a:t>
              </a:r>
              <a:r>
                <a:rPr lang="de-DE" dirty="0">
                  <a:solidFill>
                    <a:srgbClr val="004C8A"/>
                  </a:solidFill>
                </a:rPr>
                <a:t>Das Fachkräfteeinwanderungsgesetz ist sehr komplex und gibt Anlass für viele Fragen. Wir bitten Sie, sich bei konkreten Fragen an die zuständigen Stellen zu wenden (Ausländerbehörde, Arbeitgeber-Service der Bundesagentur für Arbeit).</a:t>
              </a:r>
            </a:p>
          </p:txBody>
        </p:sp>
      </p:grpSp>
      <p:sp>
        <p:nvSpPr>
          <p:cNvPr id="8" name="Textfeld 7">
            <a:extLst>
              <a:ext uri="{FF2B5EF4-FFF2-40B4-BE49-F238E27FC236}">
                <a16:creationId xmlns:a16="http://schemas.microsoft.com/office/drawing/2014/main" id="{008850BA-2AEE-DB81-A9AC-0B837A717F28}"/>
              </a:ext>
            </a:extLst>
          </p:cNvPr>
          <p:cNvSpPr txBox="1"/>
          <p:nvPr/>
        </p:nvSpPr>
        <p:spPr>
          <a:xfrm>
            <a:off x="340630" y="3721448"/>
            <a:ext cx="2334231" cy="512320"/>
          </a:xfrm>
          <a:prstGeom prst="rect">
            <a:avLst/>
          </a:prstGeom>
          <a:noFill/>
        </p:spPr>
        <p:txBody>
          <a:bodyPr wrap="square">
            <a:spAutoFit/>
          </a:bodyPr>
          <a:lstStyle/>
          <a:p>
            <a:pPr algn="ctr">
              <a:lnSpc>
                <a:spcPts val="1600"/>
              </a:lnSpc>
              <a:spcBef>
                <a:spcPts val="1000"/>
              </a:spcBef>
              <a:buClr>
                <a:srgbClr val="F07D00"/>
              </a:buClr>
            </a:pPr>
            <a:r>
              <a:rPr lang="de-DE" dirty="0">
                <a:solidFill>
                  <a:schemeClr val="bg1">
                    <a:lumMod val="50000"/>
                  </a:schemeClr>
                </a:solidFill>
              </a:rPr>
              <a:t>Fachkräfte aus Drittstaaten</a:t>
            </a:r>
          </a:p>
        </p:txBody>
      </p:sp>
    </p:spTree>
    <p:extLst>
      <p:ext uri="{BB962C8B-B14F-4D97-AF65-F5344CB8AC3E}">
        <p14:creationId xmlns:p14="http://schemas.microsoft.com/office/powerpoint/2010/main" val="264347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5FDD221-84FB-4B85-86FE-365FF3E09C66}"/>
              </a:ext>
            </a:extLst>
          </p:cNvPr>
          <p:cNvSpPr>
            <a:spLocks noGrp="1"/>
          </p:cNvSpPr>
          <p:nvPr>
            <p:ph type="sldNum" sz="quarter" idx="12"/>
          </p:nvPr>
        </p:nvSpPr>
        <p:spPr/>
        <p:txBody>
          <a:bodyPr/>
          <a:lstStyle/>
          <a:p>
            <a:fld id="{1001D6E4-277C-454F-8BDB-A51DA561E3F3}" type="slidenum">
              <a:rPr lang="de-DE" smtClean="0"/>
              <a:t>21</a:t>
            </a:fld>
            <a:endParaRPr lang="de-DE"/>
          </a:p>
        </p:txBody>
      </p:sp>
      <p:sp>
        <p:nvSpPr>
          <p:cNvPr id="4" name="Textplatzhalter 3">
            <a:extLst>
              <a:ext uri="{FF2B5EF4-FFF2-40B4-BE49-F238E27FC236}">
                <a16:creationId xmlns:a16="http://schemas.microsoft.com/office/drawing/2014/main" id="{6790DAF4-3892-4AB5-BDCF-368D9A6D5139}"/>
              </a:ext>
            </a:extLst>
          </p:cNvPr>
          <p:cNvSpPr>
            <a:spLocks noGrp="1"/>
          </p:cNvSpPr>
          <p:nvPr>
            <p:ph type="body" sz="quarter" idx="14"/>
          </p:nvPr>
        </p:nvSpPr>
        <p:spPr/>
        <p:txBody>
          <a:bodyPr/>
          <a:lstStyle/>
          <a:p>
            <a:r>
              <a:rPr lang="de-DE" dirty="0"/>
              <a:t>Das Fachkräfteeinwanderungsgesetz (FEG) II</a:t>
            </a:r>
          </a:p>
        </p:txBody>
      </p:sp>
      <p:sp>
        <p:nvSpPr>
          <p:cNvPr id="6" name="Inhaltsplatzhalter 1">
            <a:extLst>
              <a:ext uri="{FF2B5EF4-FFF2-40B4-BE49-F238E27FC236}">
                <a16:creationId xmlns:a16="http://schemas.microsoft.com/office/drawing/2014/main" id="{BC963199-21ED-61C1-2F67-CCEDB8129255}"/>
              </a:ext>
            </a:extLst>
          </p:cNvPr>
          <p:cNvSpPr txBox="1">
            <a:spLocks/>
          </p:cNvSpPr>
          <p:nvPr/>
        </p:nvSpPr>
        <p:spPr>
          <a:xfrm>
            <a:off x="676760" y="387194"/>
            <a:ext cx="7277632" cy="335327"/>
          </a:xfrm>
          <a:prstGeom prst="rect">
            <a:avLst/>
          </a:prstGeom>
        </p:spPr>
        <p:txBody>
          <a:bodyPr/>
          <a:lst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rgbClr val="7F7F7F"/>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rgbClr val="7F7F7F"/>
                </a:solidFill>
                <a:latin typeface="+mn-lt"/>
                <a:ea typeface="+mn-ea"/>
                <a:cs typeface="+mn-cs"/>
              </a:defRPr>
            </a:lvl2pPr>
            <a:lvl3pPr marL="11520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rgbClr val="7F7F7F"/>
                </a:solidFill>
                <a:latin typeface="+mn-lt"/>
                <a:ea typeface="+mn-ea"/>
                <a:cs typeface="+mn-cs"/>
              </a:defRPr>
            </a:lvl3pPr>
            <a:lvl4pPr marL="144000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rgbClr val="7F7F7F"/>
                </a:solidFill>
                <a:latin typeface="+mn-lt"/>
                <a:ea typeface="+mn-ea"/>
                <a:cs typeface="+mn-cs"/>
              </a:defRPr>
            </a:lvl4pPr>
            <a:lvl5pPr marL="172800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600" b="1" spc="300" dirty="0">
                <a:solidFill>
                  <a:srgbClr val="87919A"/>
                </a:solidFill>
              </a:rPr>
              <a:t>Berufsanerkennung: Chancen und Herausforderungen</a:t>
            </a:r>
          </a:p>
        </p:txBody>
      </p:sp>
      <p:grpSp>
        <p:nvGrpSpPr>
          <p:cNvPr id="28" name="Gruppieren 27">
            <a:extLst>
              <a:ext uri="{FF2B5EF4-FFF2-40B4-BE49-F238E27FC236}">
                <a16:creationId xmlns:a16="http://schemas.microsoft.com/office/drawing/2014/main" id="{7061BFEB-D1DC-40ED-0FBD-691067F4A6F5}"/>
              </a:ext>
            </a:extLst>
          </p:cNvPr>
          <p:cNvGrpSpPr/>
          <p:nvPr/>
        </p:nvGrpSpPr>
        <p:grpSpPr>
          <a:xfrm>
            <a:off x="1131908" y="2475011"/>
            <a:ext cx="2491832" cy="1745036"/>
            <a:chOff x="937352" y="2475011"/>
            <a:chExt cx="2491832" cy="1745036"/>
          </a:xfrm>
        </p:grpSpPr>
        <p:pic>
          <p:nvPicPr>
            <p:cNvPr id="29" name="Grafik 28">
              <a:extLst>
                <a:ext uri="{FF2B5EF4-FFF2-40B4-BE49-F238E27FC236}">
                  <a16:creationId xmlns:a16="http://schemas.microsoft.com/office/drawing/2014/main" id="{3E9DA95D-054E-3D2C-69A9-49C4FC15001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87840" y="2475011"/>
              <a:ext cx="1378646" cy="1378646"/>
            </a:xfrm>
            <a:prstGeom prst="rect">
              <a:avLst/>
            </a:prstGeom>
          </p:spPr>
        </p:pic>
        <p:sp>
          <p:nvSpPr>
            <p:cNvPr id="30" name="Inhaltsplatzhalter 1">
              <a:extLst>
                <a:ext uri="{FF2B5EF4-FFF2-40B4-BE49-F238E27FC236}">
                  <a16:creationId xmlns:a16="http://schemas.microsoft.com/office/drawing/2014/main" id="{DC556F7F-6993-AA84-3480-545785863FF2}"/>
                </a:ext>
              </a:extLst>
            </p:cNvPr>
            <p:cNvSpPr txBox="1">
              <a:spLocks/>
            </p:cNvSpPr>
            <p:nvPr/>
          </p:nvSpPr>
          <p:spPr>
            <a:xfrm>
              <a:off x="937352" y="3688853"/>
              <a:ext cx="2491832" cy="5311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600"/>
                </a:lnSpc>
                <a:buFont typeface="Wingdings" panose="05000000000000000000" pitchFamily="2" charset="2"/>
                <a:buNone/>
              </a:pPr>
              <a:r>
                <a:rPr lang="de-DE" dirty="0"/>
                <a:t>Einreise zur Arbeitsplatzsuche</a:t>
              </a:r>
            </a:p>
          </p:txBody>
        </p:sp>
      </p:grpSp>
      <p:grpSp>
        <p:nvGrpSpPr>
          <p:cNvPr id="31" name="Gruppieren 30">
            <a:extLst>
              <a:ext uri="{FF2B5EF4-FFF2-40B4-BE49-F238E27FC236}">
                <a16:creationId xmlns:a16="http://schemas.microsoft.com/office/drawing/2014/main" id="{2466B19E-8446-CA9A-4396-CAA5BEB9CE60}"/>
              </a:ext>
            </a:extLst>
          </p:cNvPr>
          <p:cNvGrpSpPr/>
          <p:nvPr/>
        </p:nvGrpSpPr>
        <p:grpSpPr>
          <a:xfrm>
            <a:off x="8055532" y="2411050"/>
            <a:ext cx="3063056" cy="1808997"/>
            <a:chOff x="7860976" y="2411050"/>
            <a:chExt cx="3063056" cy="1808997"/>
          </a:xfrm>
        </p:grpSpPr>
        <p:pic>
          <p:nvPicPr>
            <p:cNvPr id="32" name="Grafik 31">
              <a:extLst>
                <a:ext uri="{FF2B5EF4-FFF2-40B4-BE49-F238E27FC236}">
                  <a16:creationId xmlns:a16="http://schemas.microsoft.com/office/drawing/2014/main" id="{2315FC93-8B2D-91CA-48C0-330D0EC8CF0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703181" y="2411050"/>
              <a:ext cx="1378646" cy="1378646"/>
            </a:xfrm>
            <a:prstGeom prst="rect">
              <a:avLst/>
            </a:prstGeom>
          </p:spPr>
        </p:pic>
        <p:sp>
          <p:nvSpPr>
            <p:cNvPr id="33" name="Inhaltsplatzhalter 1">
              <a:extLst>
                <a:ext uri="{FF2B5EF4-FFF2-40B4-BE49-F238E27FC236}">
                  <a16:creationId xmlns:a16="http://schemas.microsoft.com/office/drawing/2014/main" id="{EF50F79C-A0B1-3AAA-407A-EE60C8A53F9E}"/>
                </a:ext>
              </a:extLst>
            </p:cNvPr>
            <p:cNvSpPr txBox="1">
              <a:spLocks/>
            </p:cNvSpPr>
            <p:nvPr/>
          </p:nvSpPr>
          <p:spPr>
            <a:xfrm>
              <a:off x="7860976" y="3688854"/>
              <a:ext cx="3063056" cy="531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600"/>
                </a:lnSpc>
                <a:buNone/>
              </a:pPr>
              <a:r>
                <a:rPr lang="de-DE" dirty="0"/>
                <a:t>Anerkennung der ausländischen Qualifikation</a:t>
              </a:r>
            </a:p>
          </p:txBody>
        </p:sp>
      </p:grpSp>
      <p:grpSp>
        <p:nvGrpSpPr>
          <p:cNvPr id="34" name="Gruppieren 33">
            <a:extLst>
              <a:ext uri="{FF2B5EF4-FFF2-40B4-BE49-F238E27FC236}">
                <a16:creationId xmlns:a16="http://schemas.microsoft.com/office/drawing/2014/main" id="{31B4F545-EE32-D9E4-DCF7-103D344483E8}"/>
              </a:ext>
            </a:extLst>
          </p:cNvPr>
          <p:cNvGrpSpPr/>
          <p:nvPr/>
        </p:nvGrpSpPr>
        <p:grpSpPr>
          <a:xfrm>
            <a:off x="2912627" y="4394583"/>
            <a:ext cx="3063056" cy="1727305"/>
            <a:chOff x="2718071" y="4394583"/>
            <a:chExt cx="3063056" cy="1727305"/>
          </a:xfrm>
        </p:grpSpPr>
        <p:pic>
          <p:nvPicPr>
            <p:cNvPr id="35" name="Grafik 34">
              <a:extLst>
                <a:ext uri="{FF2B5EF4-FFF2-40B4-BE49-F238E27FC236}">
                  <a16:creationId xmlns:a16="http://schemas.microsoft.com/office/drawing/2014/main" id="{013EAD1E-0B65-FDE8-7E7D-6B2BB2D1751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560276" y="4394583"/>
              <a:ext cx="1378646" cy="1378646"/>
            </a:xfrm>
            <a:prstGeom prst="rect">
              <a:avLst/>
            </a:prstGeom>
          </p:spPr>
        </p:pic>
        <p:sp>
          <p:nvSpPr>
            <p:cNvPr id="36" name="Inhaltsplatzhalter 1">
              <a:extLst>
                <a:ext uri="{FF2B5EF4-FFF2-40B4-BE49-F238E27FC236}">
                  <a16:creationId xmlns:a16="http://schemas.microsoft.com/office/drawing/2014/main" id="{E32A46F7-8B00-DACC-88DD-7E64FCD29D1C}"/>
                </a:ext>
              </a:extLst>
            </p:cNvPr>
            <p:cNvSpPr txBox="1">
              <a:spLocks/>
            </p:cNvSpPr>
            <p:nvPr/>
          </p:nvSpPr>
          <p:spPr>
            <a:xfrm>
              <a:off x="2718071" y="5590695"/>
              <a:ext cx="3063056" cy="531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600"/>
                </a:lnSpc>
                <a:buNone/>
              </a:pPr>
              <a:r>
                <a:rPr lang="de-DE" dirty="0"/>
                <a:t>Deutschkenntnisse auf</a:t>
              </a:r>
              <a:br>
                <a:rPr lang="de-DE" dirty="0"/>
              </a:br>
              <a:r>
                <a:rPr lang="de-DE" dirty="0"/>
                <a:t>B1-Niveau</a:t>
              </a:r>
            </a:p>
          </p:txBody>
        </p:sp>
      </p:grpSp>
      <p:grpSp>
        <p:nvGrpSpPr>
          <p:cNvPr id="46" name="Gruppieren 45">
            <a:extLst>
              <a:ext uri="{FF2B5EF4-FFF2-40B4-BE49-F238E27FC236}">
                <a16:creationId xmlns:a16="http://schemas.microsoft.com/office/drawing/2014/main" id="{CADBFC3C-E572-AEC8-9F1C-ECEEB0F612AE}"/>
              </a:ext>
            </a:extLst>
          </p:cNvPr>
          <p:cNvGrpSpPr/>
          <p:nvPr/>
        </p:nvGrpSpPr>
        <p:grpSpPr>
          <a:xfrm>
            <a:off x="6350138" y="4394583"/>
            <a:ext cx="3063056" cy="1727305"/>
            <a:chOff x="6155582" y="4394583"/>
            <a:chExt cx="3063056" cy="1727305"/>
          </a:xfrm>
        </p:grpSpPr>
        <p:pic>
          <p:nvPicPr>
            <p:cNvPr id="47" name="Grafik 46">
              <a:extLst>
                <a:ext uri="{FF2B5EF4-FFF2-40B4-BE49-F238E27FC236}">
                  <a16:creationId xmlns:a16="http://schemas.microsoft.com/office/drawing/2014/main" id="{C169C1B6-009C-356F-6CD6-BE9EFFE5253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997787" y="4394583"/>
              <a:ext cx="1378646" cy="1378646"/>
            </a:xfrm>
            <a:prstGeom prst="rect">
              <a:avLst/>
            </a:prstGeom>
          </p:spPr>
        </p:pic>
        <p:sp>
          <p:nvSpPr>
            <p:cNvPr id="48" name="Inhaltsplatzhalter 1">
              <a:extLst>
                <a:ext uri="{FF2B5EF4-FFF2-40B4-BE49-F238E27FC236}">
                  <a16:creationId xmlns:a16="http://schemas.microsoft.com/office/drawing/2014/main" id="{18E8C061-9A86-8B7E-486C-28306859B6D0}"/>
                </a:ext>
              </a:extLst>
            </p:cNvPr>
            <p:cNvSpPr txBox="1">
              <a:spLocks/>
            </p:cNvSpPr>
            <p:nvPr/>
          </p:nvSpPr>
          <p:spPr>
            <a:xfrm>
              <a:off x="6155582" y="5590695"/>
              <a:ext cx="3063056" cy="531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600"/>
                </a:lnSpc>
                <a:buNone/>
              </a:pPr>
              <a:r>
                <a:rPr lang="de-DE" dirty="0"/>
                <a:t>Gewährleistung der Unterhaltssicherung</a:t>
              </a:r>
            </a:p>
          </p:txBody>
        </p:sp>
      </p:grpSp>
      <p:grpSp>
        <p:nvGrpSpPr>
          <p:cNvPr id="49" name="Gruppieren 48">
            <a:extLst>
              <a:ext uri="{FF2B5EF4-FFF2-40B4-BE49-F238E27FC236}">
                <a16:creationId xmlns:a16="http://schemas.microsoft.com/office/drawing/2014/main" id="{D392F3A5-1012-4D20-82C8-0B2CA9240E7E}"/>
              </a:ext>
            </a:extLst>
          </p:cNvPr>
          <p:cNvGrpSpPr/>
          <p:nvPr/>
        </p:nvGrpSpPr>
        <p:grpSpPr>
          <a:xfrm>
            <a:off x="4366020" y="2411050"/>
            <a:ext cx="2947232" cy="1808997"/>
            <a:chOff x="4171464" y="2411050"/>
            <a:chExt cx="2947232" cy="1808997"/>
          </a:xfrm>
        </p:grpSpPr>
        <p:sp>
          <p:nvSpPr>
            <p:cNvPr id="50" name="Inhaltsplatzhalter 1">
              <a:extLst>
                <a:ext uri="{FF2B5EF4-FFF2-40B4-BE49-F238E27FC236}">
                  <a16:creationId xmlns:a16="http://schemas.microsoft.com/office/drawing/2014/main" id="{C4B27F7D-68AB-DA6E-14AF-97CD3137E363}"/>
                </a:ext>
              </a:extLst>
            </p:cNvPr>
            <p:cNvSpPr txBox="1">
              <a:spLocks/>
            </p:cNvSpPr>
            <p:nvPr/>
          </p:nvSpPr>
          <p:spPr>
            <a:xfrm>
              <a:off x="4171464" y="3694366"/>
              <a:ext cx="2947232" cy="5256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600"/>
                </a:lnSpc>
                <a:buNone/>
              </a:pPr>
              <a:r>
                <a:rPr lang="de-DE" dirty="0"/>
                <a:t>Visum für max.</a:t>
              </a:r>
              <a:br>
                <a:rPr lang="de-DE" dirty="0"/>
              </a:br>
              <a:r>
                <a:rPr lang="de-DE" dirty="0"/>
                <a:t>sechs Monate</a:t>
              </a:r>
            </a:p>
          </p:txBody>
        </p:sp>
        <p:grpSp>
          <p:nvGrpSpPr>
            <p:cNvPr id="51" name="Gruppieren 50">
              <a:extLst>
                <a:ext uri="{FF2B5EF4-FFF2-40B4-BE49-F238E27FC236}">
                  <a16:creationId xmlns:a16="http://schemas.microsoft.com/office/drawing/2014/main" id="{3C90F68A-F47F-B7D8-6E22-E7C853334288}"/>
                </a:ext>
              </a:extLst>
            </p:cNvPr>
            <p:cNvGrpSpPr/>
            <p:nvPr/>
          </p:nvGrpSpPr>
          <p:grpSpPr>
            <a:xfrm>
              <a:off x="4955757" y="2411050"/>
              <a:ext cx="1378646" cy="1376704"/>
              <a:chOff x="4955757" y="2411050"/>
              <a:chExt cx="1378646" cy="1376704"/>
            </a:xfrm>
          </p:grpSpPr>
          <p:pic>
            <p:nvPicPr>
              <p:cNvPr id="52" name="Grafik 51">
                <a:extLst>
                  <a:ext uri="{FF2B5EF4-FFF2-40B4-BE49-F238E27FC236}">
                    <a16:creationId xmlns:a16="http://schemas.microsoft.com/office/drawing/2014/main" id="{6B55EC43-E1C1-8945-AE8D-31843AD1B92E}"/>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955757" y="2411050"/>
                <a:ext cx="1378646" cy="1376704"/>
              </a:xfrm>
              <a:prstGeom prst="rect">
                <a:avLst/>
              </a:prstGeom>
            </p:spPr>
          </p:pic>
          <p:sp>
            <p:nvSpPr>
              <p:cNvPr id="53" name="Textfeld 52">
                <a:extLst>
                  <a:ext uri="{FF2B5EF4-FFF2-40B4-BE49-F238E27FC236}">
                    <a16:creationId xmlns:a16="http://schemas.microsoft.com/office/drawing/2014/main" id="{4307E758-F0FF-FFDA-ACF3-82C390FAB58F}"/>
                  </a:ext>
                </a:extLst>
              </p:cNvPr>
              <p:cNvSpPr txBox="1"/>
              <p:nvPr/>
            </p:nvSpPr>
            <p:spPr>
              <a:xfrm>
                <a:off x="5446084" y="2947081"/>
                <a:ext cx="476655" cy="584775"/>
              </a:xfrm>
              <a:prstGeom prst="rect">
                <a:avLst/>
              </a:prstGeom>
              <a:noFill/>
            </p:spPr>
            <p:txBody>
              <a:bodyPr wrap="square" rtlCol="0">
                <a:spAutoFit/>
              </a:bodyPr>
              <a:lstStyle/>
              <a:p>
                <a:r>
                  <a:rPr lang="de-DE" sz="3200" b="1" dirty="0">
                    <a:solidFill>
                      <a:srgbClr val="EF7D00"/>
                    </a:solidFill>
                  </a:rPr>
                  <a:t>6</a:t>
                </a:r>
              </a:p>
            </p:txBody>
          </p:sp>
        </p:grpSp>
      </p:grpSp>
    </p:spTree>
    <p:extLst>
      <p:ext uri="{BB962C8B-B14F-4D97-AF65-F5344CB8AC3E}">
        <p14:creationId xmlns:p14="http://schemas.microsoft.com/office/powerpoint/2010/main" val="339389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5FDD221-84FB-4B85-86FE-365FF3E09C66}"/>
              </a:ext>
            </a:extLst>
          </p:cNvPr>
          <p:cNvSpPr>
            <a:spLocks noGrp="1"/>
          </p:cNvSpPr>
          <p:nvPr>
            <p:ph type="sldNum" sz="quarter" idx="12"/>
          </p:nvPr>
        </p:nvSpPr>
        <p:spPr/>
        <p:txBody>
          <a:bodyPr/>
          <a:lstStyle/>
          <a:p>
            <a:fld id="{1001D6E4-277C-454F-8BDB-A51DA561E3F3}" type="slidenum">
              <a:rPr lang="de-DE" smtClean="0"/>
              <a:t>22</a:t>
            </a:fld>
            <a:endParaRPr lang="de-DE"/>
          </a:p>
        </p:txBody>
      </p:sp>
      <p:sp>
        <p:nvSpPr>
          <p:cNvPr id="4" name="Textplatzhalter 3">
            <a:extLst>
              <a:ext uri="{FF2B5EF4-FFF2-40B4-BE49-F238E27FC236}">
                <a16:creationId xmlns:a16="http://schemas.microsoft.com/office/drawing/2014/main" id="{6790DAF4-3892-4AB5-BDCF-368D9A6D5139}"/>
              </a:ext>
            </a:extLst>
          </p:cNvPr>
          <p:cNvSpPr>
            <a:spLocks noGrp="1"/>
          </p:cNvSpPr>
          <p:nvPr>
            <p:ph type="body" sz="quarter" idx="14"/>
          </p:nvPr>
        </p:nvSpPr>
        <p:spPr>
          <a:xfrm>
            <a:off x="676760" y="492713"/>
            <a:ext cx="9932915" cy="1114899"/>
          </a:xfrm>
        </p:spPr>
        <p:txBody>
          <a:bodyPr/>
          <a:lstStyle/>
          <a:p>
            <a:r>
              <a:rPr lang="de-DE" dirty="0"/>
              <a:t>Das Fachkräfteeinwanderungsgesetz (FEG) III</a:t>
            </a:r>
          </a:p>
        </p:txBody>
      </p:sp>
      <p:sp>
        <p:nvSpPr>
          <p:cNvPr id="6" name="Inhaltsplatzhalter 1">
            <a:extLst>
              <a:ext uri="{FF2B5EF4-FFF2-40B4-BE49-F238E27FC236}">
                <a16:creationId xmlns:a16="http://schemas.microsoft.com/office/drawing/2014/main" id="{BC963199-21ED-61C1-2F67-CCEDB8129255}"/>
              </a:ext>
            </a:extLst>
          </p:cNvPr>
          <p:cNvSpPr txBox="1">
            <a:spLocks/>
          </p:cNvSpPr>
          <p:nvPr/>
        </p:nvSpPr>
        <p:spPr>
          <a:xfrm>
            <a:off x="676760" y="387194"/>
            <a:ext cx="7277632" cy="335327"/>
          </a:xfrm>
          <a:prstGeom prst="rect">
            <a:avLst/>
          </a:prstGeom>
        </p:spPr>
        <p:txBody>
          <a:bodyPr/>
          <a:lst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rgbClr val="7F7F7F"/>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rgbClr val="7F7F7F"/>
                </a:solidFill>
                <a:latin typeface="+mn-lt"/>
                <a:ea typeface="+mn-ea"/>
                <a:cs typeface="+mn-cs"/>
              </a:defRPr>
            </a:lvl2pPr>
            <a:lvl3pPr marL="11520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rgbClr val="7F7F7F"/>
                </a:solidFill>
                <a:latin typeface="+mn-lt"/>
                <a:ea typeface="+mn-ea"/>
                <a:cs typeface="+mn-cs"/>
              </a:defRPr>
            </a:lvl3pPr>
            <a:lvl4pPr marL="144000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rgbClr val="7F7F7F"/>
                </a:solidFill>
                <a:latin typeface="+mn-lt"/>
                <a:ea typeface="+mn-ea"/>
                <a:cs typeface="+mn-cs"/>
              </a:defRPr>
            </a:lvl4pPr>
            <a:lvl5pPr marL="172800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600" b="1" spc="300" dirty="0">
                <a:solidFill>
                  <a:srgbClr val="87919A"/>
                </a:solidFill>
              </a:rPr>
              <a:t>Berufsanerkennung: Chancen und Herausforderungen</a:t>
            </a:r>
          </a:p>
        </p:txBody>
      </p:sp>
      <p:grpSp>
        <p:nvGrpSpPr>
          <p:cNvPr id="22" name="Gruppieren 21">
            <a:extLst>
              <a:ext uri="{FF2B5EF4-FFF2-40B4-BE49-F238E27FC236}">
                <a16:creationId xmlns:a16="http://schemas.microsoft.com/office/drawing/2014/main" id="{B8B09E53-E632-F402-2A75-FE8C685D0FEB}"/>
              </a:ext>
            </a:extLst>
          </p:cNvPr>
          <p:cNvGrpSpPr/>
          <p:nvPr/>
        </p:nvGrpSpPr>
        <p:grpSpPr>
          <a:xfrm>
            <a:off x="1423732" y="2176872"/>
            <a:ext cx="2870855" cy="2055640"/>
            <a:chOff x="937351" y="2176872"/>
            <a:chExt cx="2870855" cy="2055640"/>
          </a:xfrm>
        </p:grpSpPr>
        <p:pic>
          <p:nvPicPr>
            <p:cNvPr id="23" name="Grafik 22">
              <a:extLst>
                <a:ext uri="{FF2B5EF4-FFF2-40B4-BE49-F238E27FC236}">
                  <a16:creationId xmlns:a16="http://schemas.microsoft.com/office/drawing/2014/main" id="{FDB7A01F-EB2B-AA6D-1820-77B4D7DE475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15762" y="2176872"/>
              <a:ext cx="1714031" cy="1714031"/>
            </a:xfrm>
            <a:prstGeom prst="rect">
              <a:avLst/>
            </a:prstGeom>
          </p:spPr>
        </p:pic>
        <p:sp>
          <p:nvSpPr>
            <p:cNvPr id="24" name="Inhaltsplatzhalter 1">
              <a:extLst>
                <a:ext uri="{FF2B5EF4-FFF2-40B4-BE49-F238E27FC236}">
                  <a16:creationId xmlns:a16="http://schemas.microsoft.com/office/drawing/2014/main" id="{F6A90978-AB5E-F6EC-59DC-F0B55DACAABC}"/>
                </a:ext>
              </a:extLst>
            </p:cNvPr>
            <p:cNvSpPr txBox="1">
              <a:spLocks/>
            </p:cNvSpPr>
            <p:nvPr/>
          </p:nvSpPr>
          <p:spPr>
            <a:xfrm>
              <a:off x="937351" y="3688853"/>
              <a:ext cx="2870855" cy="5436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600"/>
                </a:lnSpc>
                <a:buFont typeface="Wingdings" panose="05000000000000000000" pitchFamily="2" charset="2"/>
                <a:buNone/>
              </a:pPr>
              <a:r>
                <a:rPr lang="de-DE" dirty="0"/>
                <a:t>Einreise für eine Qualifizierungsmaßnahme</a:t>
              </a:r>
            </a:p>
          </p:txBody>
        </p:sp>
      </p:grpSp>
      <p:grpSp>
        <p:nvGrpSpPr>
          <p:cNvPr id="25" name="Gruppieren 24">
            <a:extLst>
              <a:ext uri="{FF2B5EF4-FFF2-40B4-BE49-F238E27FC236}">
                <a16:creationId xmlns:a16="http://schemas.microsoft.com/office/drawing/2014/main" id="{1FDE080A-EB58-C778-4A04-14822020801F}"/>
              </a:ext>
            </a:extLst>
          </p:cNvPr>
          <p:cNvGrpSpPr/>
          <p:nvPr/>
        </p:nvGrpSpPr>
        <p:grpSpPr>
          <a:xfrm>
            <a:off x="4657845" y="2176873"/>
            <a:ext cx="2947232" cy="2055639"/>
            <a:chOff x="4171464" y="2176873"/>
            <a:chExt cx="2947232" cy="2055639"/>
          </a:xfrm>
        </p:grpSpPr>
        <p:pic>
          <p:nvPicPr>
            <p:cNvPr id="26" name="Grafik 25">
              <a:extLst>
                <a:ext uri="{FF2B5EF4-FFF2-40B4-BE49-F238E27FC236}">
                  <a16:creationId xmlns:a16="http://schemas.microsoft.com/office/drawing/2014/main" id="{0FB01DD4-30F7-BFBE-62F0-1FD58A98CD8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788065" y="2176873"/>
              <a:ext cx="1714030" cy="1714030"/>
            </a:xfrm>
            <a:prstGeom prst="rect">
              <a:avLst/>
            </a:prstGeom>
          </p:spPr>
        </p:pic>
        <p:sp>
          <p:nvSpPr>
            <p:cNvPr id="27" name="Inhaltsplatzhalter 1">
              <a:extLst>
                <a:ext uri="{FF2B5EF4-FFF2-40B4-BE49-F238E27FC236}">
                  <a16:creationId xmlns:a16="http://schemas.microsoft.com/office/drawing/2014/main" id="{64720CEC-02AA-077A-2BD7-0A8416AFC2C1}"/>
                </a:ext>
              </a:extLst>
            </p:cNvPr>
            <p:cNvSpPr txBox="1">
              <a:spLocks/>
            </p:cNvSpPr>
            <p:nvPr/>
          </p:nvSpPr>
          <p:spPr>
            <a:xfrm>
              <a:off x="4171464" y="3758979"/>
              <a:ext cx="2947232" cy="4735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600"/>
                </a:lnSpc>
                <a:buNone/>
              </a:pPr>
              <a:r>
                <a:rPr lang="de-DE" dirty="0"/>
                <a:t>Bescheid über eine teilweise Gleichwertigkeit</a:t>
              </a:r>
            </a:p>
          </p:txBody>
        </p:sp>
      </p:grpSp>
      <p:grpSp>
        <p:nvGrpSpPr>
          <p:cNvPr id="37" name="Gruppieren 36">
            <a:extLst>
              <a:ext uri="{FF2B5EF4-FFF2-40B4-BE49-F238E27FC236}">
                <a16:creationId xmlns:a16="http://schemas.microsoft.com/office/drawing/2014/main" id="{B59F0033-95A9-259D-2640-4FD4B3A490CE}"/>
              </a:ext>
            </a:extLst>
          </p:cNvPr>
          <p:cNvGrpSpPr/>
          <p:nvPr/>
        </p:nvGrpSpPr>
        <p:grpSpPr>
          <a:xfrm>
            <a:off x="7968335" y="2275768"/>
            <a:ext cx="3063056" cy="1949086"/>
            <a:chOff x="7481954" y="2275768"/>
            <a:chExt cx="3063056" cy="1949086"/>
          </a:xfrm>
        </p:grpSpPr>
        <p:pic>
          <p:nvPicPr>
            <p:cNvPr id="38" name="Grafik 37">
              <a:extLst>
                <a:ext uri="{FF2B5EF4-FFF2-40B4-BE49-F238E27FC236}">
                  <a16:creationId xmlns:a16="http://schemas.microsoft.com/office/drawing/2014/main" id="{344EFD5D-277F-7510-CA26-D4039F6BEC9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239598" y="2275768"/>
              <a:ext cx="1547768" cy="1547768"/>
            </a:xfrm>
            <a:prstGeom prst="rect">
              <a:avLst/>
            </a:prstGeom>
          </p:spPr>
        </p:pic>
        <p:sp>
          <p:nvSpPr>
            <p:cNvPr id="39" name="Inhaltsplatzhalter 1">
              <a:extLst>
                <a:ext uri="{FF2B5EF4-FFF2-40B4-BE49-F238E27FC236}">
                  <a16:creationId xmlns:a16="http://schemas.microsoft.com/office/drawing/2014/main" id="{AF7D7A61-8DF4-B1B9-E67C-1D02A040E5F0}"/>
                </a:ext>
              </a:extLst>
            </p:cNvPr>
            <p:cNvSpPr txBox="1">
              <a:spLocks/>
            </p:cNvSpPr>
            <p:nvPr/>
          </p:nvSpPr>
          <p:spPr>
            <a:xfrm>
              <a:off x="7481954" y="3693661"/>
              <a:ext cx="3063056" cy="531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600"/>
                </a:lnSpc>
                <a:buNone/>
              </a:pPr>
              <a:r>
                <a:rPr lang="de-DE" dirty="0"/>
                <a:t>Geeignete Qualifizierungsmaßnahme</a:t>
              </a:r>
            </a:p>
          </p:txBody>
        </p:sp>
      </p:grpSp>
      <p:grpSp>
        <p:nvGrpSpPr>
          <p:cNvPr id="40" name="Gruppieren 39">
            <a:extLst>
              <a:ext uri="{FF2B5EF4-FFF2-40B4-BE49-F238E27FC236}">
                <a16:creationId xmlns:a16="http://schemas.microsoft.com/office/drawing/2014/main" id="{F82CC45D-54A1-A80D-E07E-F64536D07260}"/>
              </a:ext>
            </a:extLst>
          </p:cNvPr>
          <p:cNvGrpSpPr/>
          <p:nvPr/>
        </p:nvGrpSpPr>
        <p:grpSpPr>
          <a:xfrm>
            <a:off x="3204452" y="4198223"/>
            <a:ext cx="3063056" cy="2011218"/>
            <a:chOff x="2718071" y="4198223"/>
            <a:chExt cx="3063056" cy="2011218"/>
          </a:xfrm>
        </p:grpSpPr>
        <p:pic>
          <p:nvPicPr>
            <p:cNvPr id="41" name="Grafik 40">
              <a:extLst>
                <a:ext uri="{FF2B5EF4-FFF2-40B4-BE49-F238E27FC236}">
                  <a16:creationId xmlns:a16="http://schemas.microsoft.com/office/drawing/2014/main" id="{4AF20810-1260-1BA1-B2A4-D736A10EB0D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391711" y="4198223"/>
              <a:ext cx="1714030" cy="1714030"/>
            </a:xfrm>
            <a:prstGeom prst="rect">
              <a:avLst/>
            </a:prstGeom>
          </p:spPr>
        </p:pic>
        <p:sp>
          <p:nvSpPr>
            <p:cNvPr id="42" name="Inhaltsplatzhalter 1">
              <a:extLst>
                <a:ext uri="{FF2B5EF4-FFF2-40B4-BE49-F238E27FC236}">
                  <a16:creationId xmlns:a16="http://schemas.microsoft.com/office/drawing/2014/main" id="{FEA4E452-C6C2-077E-4D99-E5769C7B0428}"/>
                </a:ext>
              </a:extLst>
            </p:cNvPr>
            <p:cNvSpPr txBox="1">
              <a:spLocks/>
            </p:cNvSpPr>
            <p:nvPr/>
          </p:nvSpPr>
          <p:spPr>
            <a:xfrm>
              <a:off x="2718071" y="5678248"/>
              <a:ext cx="3063056" cy="531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600"/>
                </a:lnSpc>
                <a:buNone/>
              </a:pPr>
              <a:r>
                <a:rPr lang="de-DE" dirty="0"/>
                <a:t>Deutschkenntnisse auf</a:t>
              </a:r>
              <a:br>
                <a:rPr lang="de-DE" dirty="0"/>
              </a:br>
              <a:r>
                <a:rPr lang="de-DE" dirty="0"/>
                <a:t>A2-Niveau</a:t>
              </a:r>
            </a:p>
          </p:txBody>
        </p:sp>
      </p:grpSp>
      <p:grpSp>
        <p:nvGrpSpPr>
          <p:cNvPr id="43" name="Gruppieren 42">
            <a:extLst>
              <a:ext uri="{FF2B5EF4-FFF2-40B4-BE49-F238E27FC236}">
                <a16:creationId xmlns:a16="http://schemas.microsoft.com/office/drawing/2014/main" id="{44207105-48BC-032A-1B58-EA701BAE1A78}"/>
              </a:ext>
            </a:extLst>
          </p:cNvPr>
          <p:cNvGrpSpPr/>
          <p:nvPr/>
        </p:nvGrpSpPr>
        <p:grpSpPr>
          <a:xfrm>
            <a:off x="6641962" y="4196913"/>
            <a:ext cx="3063056" cy="2012528"/>
            <a:chOff x="6155581" y="4196913"/>
            <a:chExt cx="3063056" cy="2012528"/>
          </a:xfrm>
        </p:grpSpPr>
        <p:pic>
          <p:nvPicPr>
            <p:cNvPr id="44" name="Grafik 43">
              <a:extLst>
                <a:ext uri="{FF2B5EF4-FFF2-40B4-BE49-F238E27FC236}">
                  <a16:creationId xmlns:a16="http://schemas.microsoft.com/office/drawing/2014/main" id="{4F637A29-D012-AC3A-BA58-0CB60082F76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932615" y="4196913"/>
              <a:ext cx="1508989" cy="1716650"/>
            </a:xfrm>
            <a:prstGeom prst="rect">
              <a:avLst/>
            </a:prstGeom>
          </p:spPr>
        </p:pic>
        <p:sp>
          <p:nvSpPr>
            <p:cNvPr id="45" name="Inhaltsplatzhalter 1">
              <a:extLst>
                <a:ext uri="{FF2B5EF4-FFF2-40B4-BE49-F238E27FC236}">
                  <a16:creationId xmlns:a16="http://schemas.microsoft.com/office/drawing/2014/main" id="{DCD9DCE4-24EF-0E93-8098-8EF070346D00}"/>
                </a:ext>
              </a:extLst>
            </p:cNvPr>
            <p:cNvSpPr txBox="1">
              <a:spLocks/>
            </p:cNvSpPr>
            <p:nvPr/>
          </p:nvSpPr>
          <p:spPr>
            <a:xfrm>
              <a:off x="6155581" y="5678248"/>
              <a:ext cx="3063056" cy="531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600"/>
                </a:lnSpc>
                <a:buNone/>
              </a:pPr>
              <a:r>
                <a:rPr lang="de-DE" dirty="0"/>
                <a:t>ggf. konkretes</a:t>
              </a:r>
              <a:br>
                <a:rPr lang="de-DE" dirty="0"/>
              </a:br>
              <a:r>
                <a:rPr lang="de-DE" dirty="0"/>
                <a:t>Stellenangebot</a:t>
              </a:r>
            </a:p>
          </p:txBody>
        </p:sp>
      </p:grpSp>
    </p:spTree>
    <p:extLst>
      <p:ext uri="{BB962C8B-B14F-4D97-AF65-F5344CB8AC3E}">
        <p14:creationId xmlns:p14="http://schemas.microsoft.com/office/powerpoint/2010/main" val="199582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A8647738-DFC4-440E-81DB-0743BF543B72}"/>
              </a:ext>
            </a:extLst>
          </p:cNvPr>
          <p:cNvSpPr>
            <a:spLocks noGrp="1"/>
          </p:cNvSpPr>
          <p:nvPr>
            <p:ph type="sldNum" sz="quarter" idx="12"/>
          </p:nvPr>
        </p:nvSpPr>
        <p:spPr/>
        <p:txBody>
          <a:bodyPr/>
          <a:lstStyle/>
          <a:p>
            <a:fld id="{1001D6E4-277C-454F-8BDB-A51DA561E3F3}" type="slidenum">
              <a:rPr lang="de-DE" smtClean="0"/>
              <a:pPr/>
              <a:t>23</a:t>
            </a:fld>
            <a:endParaRPr lang="de-DE"/>
          </a:p>
        </p:txBody>
      </p:sp>
      <p:sp>
        <p:nvSpPr>
          <p:cNvPr id="5" name="Inhaltsplatzhalter 4">
            <a:extLst>
              <a:ext uri="{FF2B5EF4-FFF2-40B4-BE49-F238E27FC236}">
                <a16:creationId xmlns:a16="http://schemas.microsoft.com/office/drawing/2014/main" id="{EC153752-2270-7E80-FC50-87F3E223ED0D}"/>
              </a:ext>
            </a:extLst>
          </p:cNvPr>
          <p:cNvSpPr>
            <a:spLocks noGrp="1"/>
          </p:cNvSpPr>
          <p:nvPr>
            <p:ph idx="1"/>
          </p:nvPr>
        </p:nvSpPr>
        <p:spPr/>
        <p:txBody>
          <a:bodyPr/>
          <a:lstStyle/>
          <a:p>
            <a:r>
              <a:rPr lang="de-DE" dirty="0"/>
              <a:t>… Sie sind Inhaber*in eines Handwerksbetriebs und wollen eine Person aus der Tschechischen Republik anstellen. Sie sind sich nicht sicher, welche Qualifikationen sie genau mitbringt und welche Aufgaben sie im Betrieb übernehmen kann.</a:t>
            </a:r>
          </a:p>
          <a:p>
            <a:r>
              <a:rPr lang="de-DE" dirty="0"/>
              <a:t>… Sie erfahren von der Möglichkeit der Berufsanerkennung. Wo suchen Sie nach Informationen zum Ablauf und zur Finanzierung? Wer ist in diesem Fall Ihre Ansprechperson? </a:t>
            </a:r>
          </a:p>
        </p:txBody>
      </p:sp>
      <p:sp>
        <p:nvSpPr>
          <p:cNvPr id="7" name="Textplatzhalter 3">
            <a:extLst>
              <a:ext uri="{FF2B5EF4-FFF2-40B4-BE49-F238E27FC236}">
                <a16:creationId xmlns:a16="http://schemas.microsoft.com/office/drawing/2014/main" id="{97E8F9ED-2711-F240-B162-BE8ED18670FC}"/>
              </a:ext>
            </a:extLst>
          </p:cNvPr>
          <p:cNvSpPr txBox="1">
            <a:spLocks/>
          </p:cNvSpPr>
          <p:nvPr/>
        </p:nvSpPr>
        <p:spPr>
          <a:xfrm>
            <a:off x="676760" y="253015"/>
            <a:ext cx="9932915" cy="1114899"/>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Clr>
                <a:srgbClr val="F07D00"/>
              </a:buClr>
              <a:buFont typeface="Wingdings" panose="05000000000000000000" pitchFamily="2" charset="2"/>
              <a:buNone/>
              <a:defRPr sz="3000" b="1" kern="1200" spc="0">
                <a:solidFill>
                  <a:schemeClr val="tx1"/>
                </a:solidFill>
                <a:latin typeface="+mn-lt"/>
                <a:ea typeface="+mn-ea"/>
                <a:cs typeface="+mn-cs"/>
              </a:defRPr>
            </a:lvl1pPr>
            <a:lvl2pPr marL="457200" indent="0" algn="l" defTabSz="914400" rtl="0" eaLnBrk="1" latinLnBrk="0" hangingPunct="1">
              <a:lnSpc>
                <a:spcPct val="90000"/>
              </a:lnSpc>
              <a:spcBef>
                <a:spcPts val="500"/>
              </a:spcBef>
              <a:buClr>
                <a:srgbClr val="F07D00"/>
              </a:buClr>
              <a:buFont typeface="Wingdings" panose="05000000000000000000" pitchFamily="2" charset="2"/>
              <a:buNone/>
              <a:defRPr sz="2400" kern="1200">
                <a:solidFill>
                  <a:srgbClr val="7F7F7F"/>
                </a:solidFill>
                <a:latin typeface="+mn-lt"/>
                <a:ea typeface="+mn-ea"/>
                <a:cs typeface="+mn-cs"/>
              </a:defRPr>
            </a:lvl2pPr>
            <a:lvl3pPr marL="11520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rgbClr val="7F7F7F"/>
                </a:solidFill>
                <a:latin typeface="+mn-lt"/>
                <a:ea typeface="+mn-ea"/>
                <a:cs typeface="+mn-cs"/>
              </a:defRPr>
            </a:lvl3pPr>
            <a:lvl4pPr marL="144000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rgbClr val="7F7F7F"/>
                </a:solidFill>
                <a:latin typeface="+mn-lt"/>
                <a:ea typeface="+mn-ea"/>
                <a:cs typeface="+mn-cs"/>
              </a:defRPr>
            </a:lvl4pPr>
            <a:lvl5pPr marL="172800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Stellen Sie sich vor …</a:t>
            </a:r>
          </a:p>
        </p:txBody>
      </p:sp>
      <p:sp>
        <p:nvSpPr>
          <p:cNvPr id="8" name="Inhaltsplatzhalter 1">
            <a:extLst>
              <a:ext uri="{FF2B5EF4-FFF2-40B4-BE49-F238E27FC236}">
                <a16:creationId xmlns:a16="http://schemas.microsoft.com/office/drawing/2014/main" id="{7CF9F0EB-0ED7-D822-B529-58C8F4199C57}"/>
              </a:ext>
            </a:extLst>
          </p:cNvPr>
          <p:cNvSpPr txBox="1">
            <a:spLocks/>
          </p:cNvSpPr>
          <p:nvPr/>
        </p:nvSpPr>
        <p:spPr>
          <a:xfrm>
            <a:off x="676760" y="387194"/>
            <a:ext cx="7277632" cy="335327"/>
          </a:xfrm>
          <a:prstGeom prst="rect">
            <a:avLst/>
          </a:prstGeom>
        </p:spPr>
        <p:txBody>
          <a:bodyPr/>
          <a:lst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rgbClr val="7F7F7F"/>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rgbClr val="7F7F7F"/>
                </a:solidFill>
                <a:latin typeface="+mn-lt"/>
                <a:ea typeface="+mn-ea"/>
                <a:cs typeface="+mn-cs"/>
              </a:defRPr>
            </a:lvl2pPr>
            <a:lvl3pPr marL="11520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rgbClr val="7F7F7F"/>
                </a:solidFill>
                <a:latin typeface="+mn-lt"/>
                <a:ea typeface="+mn-ea"/>
                <a:cs typeface="+mn-cs"/>
              </a:defRPr>
            </a:lvl3pPr>
            <a:lvl4pPr marL="144000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rgbClr val="7F7F7F"/>
                </a:solidFill>
                <a:latin typeface="+mn-lt"/>
                <a:ea typeface="+mn-ea"/>
                <a:cs typeface="+mn-cs"/>
              </a:defRPr>
            </a:lvl4pPr>
            <a:lvl5pPr marL="172800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600" b="1" spc="300" dirty="0">
                <a:solidFill>
                  <a:srgbClr val="87919A"/>
                </a:solidFill>
              </a:rPr>
              <a:t>Weiterführende Informationen</a:t>
            </a:r>
          </a:p>
        </p:txBody>
      </p:sp>
      <p:sp>
        <p:nvSpPr>
          <p:cNvPr id="9" name="Textplatzhalter 4">
            <a:extLst>
              <a:ext uri="{FF2B5EF4-FFF2-40B4-BE49-F238E27FC236}">
                <a16:creationId xmlns:a16="http://schemas.microsoft.com/office/drawing/2014/main" id="{4EC0E14C-B82E-8CD3-D749-77080DCBCF41}"/>
              </a:ext>
            </a:extLst>
          </p:cNvPr>
          <p:cNvSpPr txBox="1">
            <a:spLocks/>
          </p:cNvSpPr>
          <p:nvPr/>
        </p:nvSpPr>
        <p:spPr>
          <a:xfrm>
            <a:off x="3647498" y="4736336"/>
            <a:ext cx="2058932" cy="4158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Wingdings" panose="05000000000000000000" pitchFamily="2" charset="2"/>
              <a:buNone/>
              <a:defRPr sz="3000" kern="1200" spc="0">
                <a:solidFill>
                  <a:srgbClr val="004C8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de-DE" sz="1800" dirty="0">
                <a:solidFill>
                  <a:schemeClr val="bg1">
                    <a:lumMod val="50000"/>
                  </a:schemeClr>
                </a:solidFill>
              </a:rPr>
              <a:t>Handwerkskammer</a:t>
            </a:r>
          </a:p>
        </p:txBody>
      </p:sp>
      <p:sp>
        <p:nvSpPr>
          <p:cNvPr id="10" name="Textplatzhalter 4">
            <a:extLst>
              <a:ext uri="{FF2B5EF4-FFF2-40B4-BE49-F238E27FC236}">
                <a16:creationId xmlns:a16="http://schemas.microsoft.com/office/drawing/2014/main" id="{A2EA181B-A3C0-6750-033E-5B05EFC8B2B3}"/>
              </a:ext>
            </a:extLst>
          </p:cNvPr>
          <p:cNvSpPr txBox="1">
            <a:spLocks/>
          </p:cNvSpPr>
          <p:nvPr/>
        </p:nvSpPr>
        <p:spPr>
          <a:xfrm>
            <a:off x="6096000" y="3745562"/>
            <a:ext cx="2644662" cy="4158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Wingdings" panose="05000000000000000000" pitchFamily="2" charset="2"/>
              <a:buNone/>
              <a:defRPr sz="3000" kern="1200" spc="0">
                <a:solidFill>
                  <a:srgbClr val="004C8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de-DE" sz="1800" dirty="0">
                <a:solidFill>
                  <a:schemeClr val="bg1">
                    <a:lumMod val="50000"/>
                  </a:schemeClr>
                </a:solidFill>
              </a:rPr>
              <a:t>Bundesagentur für Arbeit</a:t>
            </a:r>
          </a:p>
        </p:txBody>
      </p:sp>
      <p:sp>
        <p:nvSpPr>
          <p:cNvPr id="11" name="Textplatzhalter 4">
            <a:extLst>
              <a:ext uri="{FF2B5EF4-FFF2-40B4-BE49-F238E27FC236}">
                <a16:creationId xmlns:a16="http://schemas.microsoft.com/office/drawing/2014/main" id="{577D7B3D-4B61-7FEF-2B3D-7E2F5A033D08}"/>
              </a:ext>
            </a:extLst>
          </p:cNvPr>
          <p:cNvSpPr txBox="1">
            <a:spLocks/>
          </p:cNvSpPr>
          <p:nvPr/>
        </p:nvSpPr>
        <p:spPr>
          <a:xfrm>
            <a:off x="7976070" y="4456949"/>
            <a:ext cx="3547573" cy="4158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Wingdings" panose="05000000000000000000" pitchFamily="2" charset="2"/>
              <a:buNone/>
              <a:defRPr sz="3000" kern="1200" spc="0">
                <a:solidFill>
                  <a:srgbClr val="004C8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de-DE" sz="1800" dirty="0">
                <a:solidFill>
                  <a:schemeClr val="bg1">
                    <a:lumMod val="50000"/>
                  </a:schemeClr>
                </a:solidFill>
              </a:rPr>
              <a:t>Unternehmen Berufsanerkennung</a:t>
            </a:r>
          </a:p>
        </p:txBody>
      </p:sp>
      <p:sp>
        <p:nvSpPr>
          <p:cNvPr id="12" name="Textplatzhalter 4">
            <a:extLst>
              <a:ext uri="{FF2B5EF4-FFF2-40B4-BE49-F238E27FC236}">
                <a16:creationId xmlns:a16="http://schemas.microsoft.com/office/drawing/2014/main" id="{1BC000CF-94DB-8F90-1208-A6183FC90619}"/>
              </a:ext>
            </a:extLst>
          </p:cNvPr>
          <p:cNvSpPr txBox="1">
            <a:spLocks/>
          </p:cNvSpPr>
          <p:nvPr/>
        </p:nvSpPr>
        <p:spPr>
          <a:xfrm>
            <a:off x="1527057" y="3953505"/>
            <a:ext cx="2923757" cy="4158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Wingdings" panose="05000000000000000000" pitchFamily="2" charset="2"/>
              <a:buNone/>
              <a:defRPr sz="3000" kern="1200" spc="0">
                <a:solidFill>
                  <a:srgbClr val="004C8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de-DE" sz="1800" dirty="0">
                <a:solidFill>
                  <a:schemeClr val="bg1">
                    <a:lumMod val="50000"/>
                  </a:schemeClr>
                </a:solidFill>
              </a:rPr>
              <a:t>Anerkennung in Deutschland</a:t>
            </a:r>
          </a:p>
        </p:txBody>
      </p:sp>
    </p:spTree>
    <p:extLst>
      <p:ext uri="{BB962C8B-B14F-4D97-AF65-F5344CB8AC3E}">
        <p14:creationId xmlns:p14="http://schemas.microsoft.com/office/powerpoint/2010/main" val="1171039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5FDD221-84FB-4B85-86FE-365FF3E09C66}"/>
              </a:ext>
            </a:extLst>
          </p:cNvPr>
          <p:cNvSpPr>
            <a:spLocks noGrp="1"/>
          </p:cNvSpPr>
          <p:nvPr>
            <p:ph type="sldNum" sz="quarter" idx="12"/>
          </p:nvPr>
        </p:nvSpPr>
        <p:spPr/>
        <p:txBody>
          <a:bodyPr/>
          <a:lstStyle/>
          <a:p>
            <a:fld id="{1001D6E4-277C-454F-8BDB-A51DA561E3F3}" type="slidenum">
              <a:rPr lang="de-DE" smtClean="0"/>
              <a:t>24</a:t>
            </a:fld>
            <a:endParaRPr lang="de-DE"/>
          </a:p>
        </p:txBody>
      </p:sp>
      <p:sp>
        <p:nvSpPr>
          <p:cNvPr id="4" name="Textplatzhalter 3">
            <a:extLst>
              <a:ext uri="{FF2B5EF4-FFF2-40B4-BE49-F238E27FC236}">
                <a16:creationId xmlns:a16="http://schemas.microsoft.com/office/drawing/2014/main" id="{6790DAF4-3892-4AB5-BDCF-368D9A6D5139}"/>
              </a:ext>
            </a:extLst>
          </p:cNvPr>
          <p:cNvSpPr>
            <a:spLocks noGrp="1"/>
          </p:cNvSpPr>
          <p:nvPr>
            <p:ph type="body" sz="quarter" idx="14"/>
          </p:nvPr>
        </p:nvSpPr>
        <p:spPr/>
        <p:txBody>
          <a:bodyPr/>
          <a:lstStyle/>
          <a:p>
            <a:r>
              <a:rPr lang="de-DE" dirty="0"/>
              <a:t>Weitere Informationen und Ansprechpersonen</a:t>
            </a:r>
          </a:p>
        </p:txBody>
      </p:sp>
      <p:sp>
        <p:nvSpPr>
          <p:cNvPr id="6" name="Inhaltsplatzhalter 1">
            <a:extLst>
              <a:ext uri="{FF2B5EF4-FFF2-40B4-BE49-F238E27FC236}">
                <a16:creationId xmlns:a16="http://schemas.microsoft.com/office/drawing/2014/main" id="{BC963199-21ED-61C1-2F67-CCEDB8129255}"/>
              </a:ext>
            </a:extLst>
          </p:cNvPr>
          <p:cNvSpPr txBox="1">
            <a:spLocks/>
          </p:cNvSpPr>
          <p:nvPr/>
        </p:nvSpPr>
        <p:spPr>
          <a:xfrm>
            <a:off x="676760" y="387194"/>
            <a:ext cx="7277632" cy="335327"/>
          </a:xfrm>
          <a:prstGeom prst="rect">
            <a:avLst/>
          </a:prstGeom>
        </p:spPr>
        <p:txBody>
          <a:bodyPr/>
          <a:lst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rgbClr val="7F7F7F"/>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rgbClr val="7F7F7F"/>
                </a:solidFill>
                <a:latin typeface="+mn-lt"/>
                <a:ea typeface="+mn-ea"/>
                <a:cs typeface="+mn-cs"/>
              </a:defRPr>
            </a:lvl2pPr>
            <a:lvl3pPr marL="11520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rgbClr val="7F7F7F"/>
                </a:solidFill>
                <a:latin typeface="+mn-lt"/>
                <a:ea typeface="+mn-ea"/>
                <a:cs typeface="+mn-cs"/>
              </a:defRPr>
            </a:lvl3pPr>
            <a:lvl4pPr marL="144000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rgbClr val="7F7F7F"/>
                </a:solidFill>
                <a:latin typeface="+mn-lt"/>
                <a:ea typeface="+mn-ea"/>
                <a:cs typeface="+mn-cs"/>
              </a:defRPr>
            </a:lvl4pPr>
            <a:lvl5pPr marL="172800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600" b="1" spc="300" dirty="0">
                <a:solidFill>
                  <a:srgbClr val="87919A"/>
                </a:solidFill>
              </a:rPr>
              <a:t>Weiterführende Informationen</a:t>
            </a:r>
          </a:p>
        </p:txBody>
      </p:sp>
      <p:pic>
        <p:nvPicPr>
          <p:cNvPr id="12" name="Grafik 11">
            <a:extLst>
              <a:ext uri="{FF2B5EF4-FFF2-40B4-BE49-F238E27FC236}">
                <a16:creationId xmlns:a16="http://schemas.microsoft.com/office/drawing/2014/main" id="{D8F4772B-2622-BDE1-0E36-2E3E7C049B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8175" y="2263034"/>
            <a:ext cx="3246701" cy="1385473"/>
          </a:xfrm>
          <a:prstGeom prst="rect">
            <a:avLst/>
          </a:prstGeom>
        </p:spPr>
      </p:pic>
      <p:pic>
        <p:nvPicPr>
          <p:cNvPr id="13" name="Grafik 12">
            <a:extLst>
              <a:ext uri="{FF2B5EF4-FFF2-40B4-BE49-F238E27FC236}">
                <a16:creationId xmlns:a16="http://schemas.microsoft.com/office/drawing/2014/main" id="{56FF19C8-5D90-8754-8C05-F10C41234B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1841" y="4253876"/>
            <a:ext cx="3099371" cy="1168224"/>
          </a:xfrm>
          <a:prstGeom prst="rect">
            <a:avLst/>
          </a:prstGeom>
        </p:spPr>
      </p:pic>
      <p:pic>
        <p:nvPicPr>
          <p:cNvPr id="14" name="Grafik 13">
            <a:extLst>
              <a:ext uri="{FF2B5EF4-FFF2-40B4-BE49-F238E27FC236}">
                <a16:creationId xmlns:a16="http://schemas.microsoft.com/office/drawing/2014/main" id="{B9B53B74-C5D5-AEE3-DB5A-C52BD45280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2727" y="4271483"/>
            <a:ext cx="2612575" cy="1168225"/>
          </a:xfrm>
          <a:prstGeom prst="rect">
            <a:avLst/>
          </a:prstGeom>
        </p:spPr>
      </p:pic>
      <p:pic>
        <p:nvPicPr>
          <p:cNvPr id="15" name="Grafik 14">
            <a:extLst>
              <a:ext uri="{FF2B5EF4-FFF2-40B4-BE49-F238E27FC236}">
                <a16:creationId xmlns:a16="http://schemas.microsoft.com/office/drawing/2014/main" id="{C70DDD9F-D3AA-D28B-A670-7547B20033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84225" y="2490711"/>
            <a:ext cx="3246701" cy="1157240"/>
          </a:xfrm>
          <a:prstGeom prst="rect">
            <a:avLst/>
          </a:prstGeom>
        </p:spPr>
      </p:pic>
      <p:sp>
        <p:nvSpPr>
          <p:cNvPr id="16" name="Textfeld 15">
            <a:extLst>
              <a:ext uri="{FF2B5EF4-FFF2-40B4-BE49-F238E27FC236}">
                <a16:creationId xmlns:a16="http://schemas.microsoft.com/office/drawing/2014/main" id="{9A02862F-561A-D44D-134C-9FE5EC58B2E9}"/>
              </a:ext>
            </a:extLst>
          </p:cNvPr>
          <p:cNvSpPr txBox="1"/>
          <p:nvPr/>
        </p:nvSpPr>
        <p:spPr>
          <a:xfrm>
            <a:off x="1646006" y="3707211"/>
            <a:ext cx="2851037" cy="369332"/>
          </a:xfrm>
          <a:prstGeom prst="rect">
            <a:avLst/>
          </a:prstGeom>
          <a:noFill/>
        </p:spPr>
        <p:txBody>
          <a:bodyPr wrap="none" rtlCol="0">
            <a:spAutoFit/>
          </a:bodyPr>
          <a:lstStyle/>
          <a:p>
            <a:r>
              <a:rPr lang="de-DE" dirty="0">
                <a:solidFill>
                  <a:schemeClr val="bg1">
                    <a:lumMod val="50000"/>
                  </a:schemeClr>
                </a:solidFill>
                <a:hlinkClick r:id="rId7">
                  <a:extLst>
                    <a:ext uri="{A12FA001-AC4F-418D-AE19-62706E023703}">
                      <ahyp:hlinkClr xmlns:ahyp="http://schemas.microsoft.com/office/drawing/2018/hyperlinkcolor" val="tx"/>
                    </a:ext>
                  </a:extLst>
                </a:hlinkClick>
              </a:rPr>
              <a:t>www.handwerkskammer.de</a:t>
            </a:r>
            <a:endParaRPr lang="de-DE" dirty="0">
              <a:solidFill>
                <a:schemeClr val="bg1">
                  <a:lumMod val="50000"/>
                </a:schemeClr>
              </a:solidFill>
            </a:endParaRPr>
          </a:p>
        </p:txBody>
      </p:sp>
      <p:sp>
        <p:nvSpPr>
          <p:cNvPr id="17" name="Textfeld 16">
            <a:extLst>
              <a:ext uri="{FF2B5EF4-FFF2-40B4-BE49-F238E27FC236}">
                <a16:creationId xmlns:a16="http://schemas.microsoft.com/office/drawing/2014/main" id="{65C674E7-F0A2-9064-1372-DB1139940885}"/>
              </a:ext>
            </a:extLst>
          </p:cNvPr>
          <p:cNvSpPr txBox="1"/>
          <p:nvPr/>
        </p:nvSpPr>
        <p:spPr>
          <a:xfrm>
            <a:off x="937352" y="5460256"/>
            <a:ext cx="4268348" cy="369332"/>
          </a:xfrm>
          <a:prstGeom prst="rect">
            <a:avLst/>
          </a:prstGeom>
          <a:noFill/>
        </p:spPr>
        <p:txBody>
          <a:bodyPr wrap="none" rtlCol="0">
            <a:spAutoFit/>
          </a:bodyPr>
          <a:lstStyle/>
          <a:p>
            <a:r>
              <a:rPr lang="de-DE" dirty="0">
                <a:solidFill>
                  <a:schemeClr val="bg1">
                    <a:lumMod val="50000"/>
                  </a:schemeClr>
                </a:solidFill>
                <a:hlinkClick r:id="rId8">
                  <a:extLst>
                    <a:ext uri="{A12FA001-AC4F-418D-AE19-62706E023703}">
                      <ahyp:hlinkClr xmlns:ahyp="http://schemas.microsoft.com/office/drawing/2018/hyperlinkcolor" val="tx"/>
                    </a:ext>
                  </a:extLst>
                </a:hlinkClick>
              </a:rPr>
              <a:t>www.unternehmen-berufsanerkennung.de</a:t>
            </a:r>
            <a:endParaRPr lang="de-DE" dirty="0">
              <a:solidFill>
                <a:schemeClr val="bg1">
                  <a:lumMod val="50000"/>
                </a:schemeClr>
              </a:solidFill>
            </a:endParaRPr>
          </a:p>
        </p:txBody>
      </p:sp>
      <p:sp>
        <p:nvSpPr>
          <p:cNvPr id="18" name="Textfeld 17">
            <a:extLst>
              <a:ext uri="{FF2B5EF4-FFF2-40B4-BE49-F238E27FC236}">
                <a16:creationId xmlns:a16="http://schemas.microsoft.com/office/drawing/2014/main" id="{98E44FA2-9BF3-D583-0579-294F495C7C6E}"/>
              </a:ext>
            </a:extLst>
          </p:cNvPr>
          <p:cNvSpPr txBox="1"/>
          <p:nvPr/>
        </p:nvSpPr>
        <p:spPr>
          <a:xfrm>
            <a:off x="6618854" y="3707211"/>
            <a:ext cx="3777444" cy="369332"/>
          </a:xfrm>
          <a:prstGeom prst="rect">
            <a:avLst/>
          </a:prstGeom>
          <a:noFill/>
        </p:spPr>
        <p:txBody>
          <a:bodyPr wrap="none" rtlCol="0">
            <a:spAutoFit/>
          </a:bodyPr>
          <a:lstStyle/>
          <a:p>
            <a:r>
              <a:rPr lang="de-DE" dirty="0">
                <a:solidFill>
                  <a:schemeClr val="bg1">
                    <a:lumMod val="50000"/>
                  </a:schemeClr>
                </a:solidFill>
                <a:hlinkClick r:id="rId9">
                  <a:extLst>
                    <a:ext uri="{A12FA001-AC4F-418D-AE19-62706E023703}">
                      <ahyp:hlinkClr xmlns:ahyp="http://schemas.microsoft.com/office/drawing/2018/hyperlinkcolor" val="tx"/>
                    </a:ext>
                  </a:extLst>
                </a:hlinkClick>
              </a:rPr>
              <a:t>www.anerkennung-in-deutschland.de</a:t>
            </a:r>
            <a:endParaRPr lang="de-DE" dirty="0">
              <a:solidFill>
                <a:schemeClr val="bg1">
                  <a:lumMod val="50000"/>
                </a:schemeClr>
              </a:solidFill>
            </a:endParaRPr>
          </a:p>
        </p:txBody>
      </p:sp>
      <p:sp>
        <p:nvSpPr>
          <p:cNvPr id="19" name="Textfeld 18">
            <a:extLst>
              <a:ext uri="{FF2B5EF4-FFF2-40B4-BE49-F238E27FC236}">
                <a16:creationId xmlns:a16="http://schemas.microsoft.com/office/drawing/2014/main" id="{C7CD387D-A5C4-4A99-E604-4130E8B56AF3}"/>
              </a:ext>
            </a:extLst>
          </p:cNvPr>
          <p:cNvSpPr txBox="1"/>
          <p:nvPr/>
        </p:nvSpPr>
        <p:spPr>
          <a:xfrm>
            <a:off x="7057564" y="5460256"/>
            <a:ext cx="2900025" cy="369332"/>
          </a:xfrm>
          <a:prstGeom prst="rect">
            <a:avLst/>
          </a:prstGeom>
          <a:noFill/>
        </p:spPr>
        <p:txBody>
          <a:bodyPr wrap="none" rtlCol="0">
            <a:spAutoFit/>
          </a:bodyPr>
          <a:lstStyle/>
          <a:p>
            <a:r>
              <a:rPr lang="de-DE" dirty="0">
                <a:solidFill>
                  <a:schemeClr val="bg1">
                    <a:lumMod val="50000"/>
                  </a:schemeClr>
                </a:solidFill>
                <a:hlinkClick r:id="rId10">
                  <a:extLst>
                    <a:ext uri="{A12FA001-AC4F-418D-AE19-62706E023703}">
                      <ahyp:hlinkClr xmlns:ahyp="http://schemas.microsoft.com/office/drawing/2018/hyperlinkcolor" val="tx"/>
                    </a:ext>
                  </a:extLst>
                </a:hlinkClick>
              </a:rPr>
              <a:t>www.make-it-in-germany.de</a:t>
            </a:r>
            <a:endParaRPr lang="de-DE" dirty="0">
              <a:solidFill>
                <a:schemeClr val="bg1">
                  <a:lumMod val="50000"/>
                </a:schemeClr>
              </a:solidFill>
            </a:endParaRPr>
          </a:p>
        </p:txBody>
      </p:sp>
    </p:spTree>
    <p:extLst>
      <p:ext uri="{BB962C8B-B14F-4D97-AF65-F5344CB8AC3E}">
        <p14:creationId xmlns:p14="http://schemas.microsoft.com/office/powerpoint/2010/main" val="1395460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EF6C7DF1-BED7-462E-A7DB-71345C7C1A0E}"/>
              </a:ext>
            </a:extLst>
          </p:cNvPr>
          <p:cNvSpPr>
            <a:spLocks noGrp="1"/>
          </p:cNvSpPr>
          <p:nvPr>
            <p:ph type="sldNum" sz="quarter" idx="12"/>
          </p:nvPr>
        </p:nvSpPr>
        <p:spPr/>
        <p:txBody>
          <a:bodyPr/>
          <a:lstStyle/>
          <a:p>
            <a:fld id="{1001D6E4-277C-454F-8BDB-A51DA561E3F3}" type="slidenum">
              <a:rPr lang="de-DE" smtClean="0"/>
              <a:t>25</a:t>
            </a:fld>
            <a:endParaRPr lang="de-DE"/>
          </a:p>
        </p:txBody>
      </p:sp>
      <p:sp>
        <p:nvSpPr>
          <p:cNvPr id="4" name="Textplatzhalter 3">
            <a:extLst>
              <a:ext uri="{FF2B5EF4-FFF2-40B4-BE49-F238E27FC236}">
                <a16:creationId xmlns:a16="http://schemas.microsoft.com/office/drawing/2014/main" id="{EDA8FBB5-F984-4D17-9214-87B446B0DC3E}"/>
              </a:ext>
            </a:extLst>
          </p:cNvPr>
          <p:cNvSpPr>
            <a:spLocks noGrp="1"/>
          </p:cNvSpPr>
          <p:nvPr>
            <p:ph type="body" sz="quarter" idx="14"/>
          </p:nvPr>
        </p:nvSpPr>
        <p:spPr/>
        <p:txBody>
          <a:bodyPr/>
          <a:lstStyle/>
          <a:p>
            <a:r>
              <a:rPr lang="de-DE" dirty="0"/>
              <a:t>Gibt es noch Fragen?</a:t>
            </a:r>
          </a:p>
        </p:txBody>
      </p:sp>
      <p:sp>
        <p:nvSpPr>
          <p:cNvPr id="16" name="Inhaltsplatzhalter 1">
            <a:extLst>
              <a:ext uri="{FF2B5EF4-FFF2-40B4-BE49-F238E27FC236}">
                <a16:creationId xmlns:a16="http://schemas.microsoft.com/office/drawing/2014/main" id="{3F77115F-7723-450C-926F-7691C8F219E6}"/>
              </a:ext>
            </a:extLst>
          </p:cNvPr>
          <p:cNvSpPr txBox="1">
            <a:spLocks/>
          </p:cNvSpPr>
          <p:nvPr/>
        </p:nvSpPr>
        <p:spPr>
          <a:xfrm>
            <a:off x="637250" y="1746644"/>
            <a:ext cx="4854912" cy="132971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4C8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600"/>
              </a:spcBef>
            </a:pPr>
            <a:r>
              <a:rPr lang="de-DE" sz="1400" b="1" dirty="0">
                <a:solidFill>
                  <a:srgbClr val="646363"/>
                </a:solidFill>
              </a:rPr>
              <a:t>Andreas Anschütz │ Betriebslotse</a:t>
            </a:r>
          </a:p>
          <a:p>
            <a:pPr>
              <a:lnSpc>
                <a:spcPct val="110000"/>
              </a:lnSpc>
              <a:spcBef>
                <a:spcPts val="600"/>
              </a:spcBef>
            </a:pPr>
            <a:r>
              <a:rPr lang="de-DE" sz="1400" dirty="0">
                <a:solidFill>
                  <a:srgbClr val="646363"/>
                </a:solidFill>
              </a:rPr>
              <a:t>HWK für München und Oberbayern</a:t>
            </a:r>
          </a:p>
          <a:p>
            <a:pPr>
              <a:lnSpc>
                <a:spcPct val="110000"/>
              </a:lnSpc>
              <a:spcBef>
                <a:spcPts val="600"/>
              </a:spcBef>
            </a:pPr>
            <a:r>
              <a:rPr lang="de-DE" sz="1400" dirty="0">
                <a:solidFill>
                  <a:srgbClr val="646363"/>
                </a:solidFill>
              </a:rPr>
              <a:t>Max-Joseph-Str. 4 │ 80333 München</a:t>
            </a:r>
          </a:p>
          <a:p>
            <a:pPr>
              <a:lnSpc>
                <a:spcPct val="110000"/>
              </a:lnSpc>
              <a:spcBef>
                <a:spcPts val="600"/>
              </a:spcBef>
            </a:pPr>
            <a:r>
              <a:rPr lang="de-DE" sz="1400" dirty="0">
                <a:solidFill>
                  <a:srgbClr val="646363"/>
                </a:solidFill>
              </a:rPr>
              <a:t>T 089 5119-314 │ M </a:t>
            </a:r>
            <a:r>
              <a:rPr lang="de-DE" sz="1400" dirty="0">
                <a:solidFill>
                  <a:srgbClr val="646363"/>
                </a:solidFill>
                <a:hlinkClick r:id="rId4">
                  <a:extLst>
                    <a:ext uri="{A12FA001-AC4F-418D-AE19-62706E023703}">
                      <ahyp:hlinkClr xmlns:ahyp="http://schemas.microsoft.com/office/drawing/2018/hyperlinkcolor" val="tx"/>
                    </a:ext>
                  </a:extLst>
                </a:hlinkClick>
              </a:rPr>
              <a:t>andreas.anschuetz@hwk-muenchen.de</a:t>
            </a:r>
            <a:endParaRPr lang="de-DE" sz="1400" dirty="0">
              <a:solidFill>
                <a:srgbClr val="646363"/>
              </a:solidFill>
            </a:endParaRPr>
          </a:p>
          <a:p>
            <a:endParaRPr lang="de-DE" dirty="0"/>
          </a:p>
        </p:txBody>
      </p:sp>
      <p:sp>
        <p:nvSpPr>
          <p:cNvPr id="17" name="Inhaltsplatzhalter 1">
            <a:extLst>
              <a:ext uri="{FF2B5EF4-FFF2-40B4-BE49-F238E27FC236}">
                <a16:creationId xmlns:a16="http://schemas.microsoft.com/office/drawing/2014/main" id="{652B42BD-A541-4861-B8E7-1DB3CA0FF70E}"/>
              </a:ext>
            </a:extLst>
          </p:cNvPr>
          <p:cNvSpPr txBox="1">
            <a:spLocks/>
          </p:cNvSpPr>
          <p:nvPr/>
        </p:nvSpPr>
        <p:spPr>
          <a:xfrm>
            <a:off x="654415" y="3196021"/>
            <a:ext cx="4854912" cy="172550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4C8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de-DE" sz="1400" b="1" dirty="0">
                <a:solidFill>
                  <a:srgbClr val="646363"/>
                </a:solidFill>
              </a:rPr>
              <a:t>Anette Groschupp / Andrea Haindl-Jovicic │ Betriebslotsinnen</a:t>
            </a:r>
          </a:p>
          <a:p>
            <a:pPr>
              <a:lnSpc>
                <a:spcPct val="100000"/>
              </a:lnSpc>
              <a:spcBef>
                <a:spcPts val="600"/>
              </a:spcBef>
            </a:pPr>
            <a:r>
              <a:rPr lang="de-DE" sz="1400" dirty="0">
                <a:solidFill>
                  <a:srgbClr val="646363"/>
                </a:solidFill>
              </a:rPr>
              <a:t>HWK Region Stuttgart</a:t>
            </a:r>
          </a:p>
          <a:p>
            <a:pPr>
              <a:lnSpc>
                <a:spcPct val="100000"/>
              </a:lnSpc>
              <a:spcBef>
                <a:spcPts val="600"/>
              </a:spcBef>
            </a:pPr>
            <a:r>
              <a:rPr lang="de-DE" sz="1400" dirty="0">
                <a:solidFill>
                  <a:srgbClr val="646363"/>
                </a:solidFill>
              </a:rPr>
              <a:t>Heilbronner Straße 43 │ 70191 Stuttgart</a:t>
            </a:r>
          </a:p>
          <a:p>
            <a:pPr>
              <a:lnSpc>
                <a:spcPct val="100000"/>
              </a:lnSpc>
              <a:spcBef>
                <a:spcPts val="600"/>
              </a:spcBef>
            </a:pPr>
            <a:r>
              <a:rPr lang="de-DE" sz="1400" dirty="0">
                <a:solidFill>
                  <a:srgbClr val="646363"/>
                </a:solidFill>
              </a:rPr>
              <a:t>T  0711 1657-291 / 0711 1657-549</a:t>
            </a:r>
          </a:p>
          <a:p>
            <a:pPr>
              <a:lnSpc>
                <a:spcPct val="100000"/>
              </a:lnSpc>
              <a:spcBef>
                <a:spcPts val="600"/>
              </a:spcBef>
            </a:pPr>
            <a:r>
              <a:rPr lang="de-DE" sz="1400" dirty="0">
                <a:solidFill>
                  <a:srgbClr val="646363"/>
                </a:solidFill>
              </a:rPr>
              <a:t>M</a:t>
            </a:r>
            <a:r>
              <a:rPr lang="de-DE" sz="1400" dirty="0">
                <a:solidFill>
                  <a:srgbClr val="646363"/>
                </a:solidFill>
                <a:hlinkClick r:id="rId5">
                  <a:extLst>
                    <a:ext uri="{A12FA001-AC4F-418D-AE19-62706E023703}">
                      <ahyp:hlinkClr xmlns:ahyp="http://schemas.microsoft.com/office/drawing/2018/hyperlinkcolor" val="tx"/>
                    </a:ext>
                  </a:extLst>
                </a:hlinkClick>
              </a:rPr>
              <a:t> anette.groschupp@hwk-stuttgart.de</a:t>
            </a:r>
            <a:r>
              <a:rPr lang="de-DE" sz="1400" dirty="0">
                <a:solidFill>
                  <a:srgbClr val="646363"/>
                </a:solidFill>
              </a:rPr>
              <a:t> / </a:t>
            </a:r>
            <a:r>
              <a:rPr lang="de-DE" sz="1400" dirty="0">
                <a:solidFill>
                  <a:srgbClr val="646363"/>
                </a:solidFill>
                <a:hlinkClick r:id="rId6">
                  <a:extLst>
                    <a:ext uri="{A12FA001-AC4F-418D-AE19-62706E023703}">
                      <ahyp:hlinkClr xmlns:ahyp="http://schemas.microsoft.com/office/drawing/2018/hyperlinkcolor" val="tx"/>
                    </a:ext>
                  </a:extLst>
                </a:hlinkClick>
              </a:rPr>
              <a:t>andrea.haindl@hwk-stuttgart.de</a:t>
            </a:r>
            <a:endParaRPr lang="de-DE" sz="1400" dirty="0">
              <a:solidFill>
                <a:srgbClr val="646363"/>
              </a:solidFill>
            </a:endParaRPr>
          </a:p>
          <a:p>
            <a:pPr>
              <a:lnSpc>
                <a:spcPct val="100000"/>
              </a:lnSpc>
              <a:spcBef>
                <a:spcPts val="600"/>
              </a:spcBef>
            </a:pPr>
            <a:endParaRPr lang="de-DE" sz="1200" u="sng" dirty="0"/>
          </a:p>
        </p:txBody>
      </p:sp>
      <p:sp>
        <p:nvSpPr>
          <p:cNvPr id="19" name="Inhaltsplatzhalter 1">
            <a:extLst>
              <a:ext uri="{FF2B5EF4-FFF2-40B4-BE49-F238E27FC236}">
                <a16:creationId xmlns:a16="http://schemas.microsoft.com/office/drawing/2014/main" id="{75880F42-67E9-4EE8-BE6F-2B76F428692C}"/>
              </a:ext>
            </a:extLst>
          </p:cNvPr>
          <p:cNvSpPr txBox="1">
            <a:spLocks/>
          </p:cNvSpPr>
          <p:nvPr/>
        </p:nvSpPr>
        <p:spPr>
          <a:xfrm>
            <a:off x="676761" y="5041184"/>
            <a:ext cx="4845836" cy="154036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4C8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de-DE" sz="1400" b="1" dirty="0">
                <a:solidFill>
                  <a:srgbClr val="646363"/>
                </a:solidFill>
              </a:rPr>
              <a:t>Dilek Intepe │ Betriebslotsin</a:t>
            </a:r>
          </a:p>
          <a:p>
            <a:pPr>
              <a:lnSpc>
                <a:spcPct val="100000"/>
              </a:lnSpc>
              <a:spcBef>
                <a:spcPts val="600"/>
              </a:spcBef>
            </a:pPr>
            <a:r>
              <a:rPr lang="de-DE" sz="1400" dirty="0">
                <a:solidFill>
                  <a:srgbClr val="646363"/>
                </a:solidFill>
              </a:rPr>
              <a:t>HWK Berlin</a:t>
            </a:r>
          </a:p>
          <a:p>
            <a:pPr>
              <a:lnSpc>
                <a:spcPct val="100000"/>
              </a:lnSpc>
              <a:spcBef>
                <a:spcPts val="600"/>
              </a:spcBef>
            </a:pPr>
            <a:r>
              <a:rPr lang="de-DE" sz="1400" dirty="0">
                <a:solidFill>
                  <a:srgbClr val="646363"/>
                </a:solidFill>
              </a:rPr>
              <a:t>Köpenicker Str. 148 │ 10997 Berlin</a:t>
            </a:r>
          </a:p>
          <a:p>
            <a:pPr>
              <a:lnSpc>
                <a:spcPct val="100000"/>
              </a:lnSpc>
              <a:spcBef>
                <a:spcPts val="600"/>
              </a:spcBef>
            </a:pPr>
            <a:r>
              <a:rPr lang="de-DE" sz="1400" dirty="0">
                <a:solidFill>
                  <a:srgbClr val="646363"/>
                </a:solidFill>
              </a:rPr>
              <a:t>T 030 25903-376 │ M </a:t>
            </a:r>
            <a:r>
              <a:rPr lang="de-DE" sz="1400" dirty="0">
                <a:solidFill>
                  <a:srgbClr val="646363"/>
                </a:solidFill>
                <a:hlinkClick r:id="rId7">
                  <a:extLst>
                    <a:ext uri="{A12FA001-AC4F-418D-AE19-62706E023703}">
                      <ahyp:hlinkClr xmlns:ahyp="http://schemas.microsoft.com/office/drawing/2018/hyperlinkcolor" val="tx"/>
                    </a:ext>
                  </a:extLst>
                </a:hlinkClick>
              </a:rPr>
              <a:t>intepe@hwk-berlin.de</a:t>
            </a:r>
            <a:endParaRPr lang="de-DE" sz="1400" dirty="0">
              <a:solidFill>
                <a:srgbClr val="646363"/>
              </a:solidFill>
            </a:endParaRPr>
          </a:p>
        </p:txBody>
      </p:sp>
      <p:pic>
        <p:nvPicPr>
          <p:cNvPr id="34" name="Grafik 33" descr="Ein Bild, das Silhouette enthält.&#10;&#10;Automatisch generierte Beschreibung">
            <a:extLst>
              <a:ext uri="{FF2B5EF4-FFF2-40B4-BE49-F238E27FC236}">
                <a16:creationId xmlns:a16="http://schemas.microsoft.com/office/drawing/2014/main" id="{E2EF5DBA-B54D-41E0-930C-49F7918C75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69000" y="-191733"/>
            <a:ext cx="4987279" cy="7049733"/>
          </a:xfrm>
          <a:prstGeom prst="rect">
            <a:avLst/>
          </a:prstGeom>
        </p:spPr>
      </p:pic>
      <p:sp>
        <p:nvSpPr>
          <p:cNvPr id="35" name="Inhaltsplatzhalter 2">
            <a:extLst>
              <a:ext uri="{FF2B5EF4-FFF2-40B4-BE49-F238E27FC236}">
                <a16:creationId xmlns:a16="http://schemas.microsoft.com/office/drawing/2014/main" id="{BE2F1CEB-84AD-4ADD-868F-B6981D19ED09}"/>
              </a:ext>
            </a:extLst>
          </p:cNvPr>
          <p:cNvSpPr txBox="1">
            <a:spLocks/>
          </p:cNvSpPr>
          <p:nvPr/>
        </p:nvSpPr>
        <p:spPr>
          <a:xfrm>
            <a:off x="7682560" y="4700760"/>
            <a:ext cx="2679250" cy="7984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4C8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de-DE" sz="1400" dirty="0"/>
              <a:t>Frau Groschupp</a:t>
            </a:r>
          </a:p>
          <a:p>
            <a:pPr algn="ctr">
              <a:lnSpc>
                <a:spcPct val="100000"/>
              </a:lnSpc>
              <a:spcBef>
                <a:spcPts val="0"/>
              </a:spcBef>
            </a:pPr>
            <a:r>
              <a:rPr lang="de-DE" sz="1400" dirty="0"/>
              <a:t>Frau Haindl-Jovicic</a:t>
            </a:r>
            <a:br>
              <a:rPr lang="de-DE" sz="1400" dirty="0"/>
            </a:br>
            <a:r>
              <a:rPr lang="de-DE" sz="1400" dirty="0">
                <a:solidFill>
                  <a:schemeClr val="bg1"/>
                </a:solidFill>
              </a:rPr>
              <a:t>Stuttgart</a:t>
            </a:r>
          </a:p>
        </p:txBody>
      </p:sp>
      <p:sp>
        <p:nvSpPr>
          <p:cNvPr id="36" name="Inhaltsplatzhalter 2">
            <a:extLst>
              <a:ext uri="{FF2B5EF4-FFF2-40B4-BE49-F238E27FC236}">
                <a16:creationId xmlns:a16="http://schemas.microsoft.com/office/drawing/2014/main" id="{3F1FD03A-A9A3-4A32-B44E-8DAF27D056FF}"/>
              </a:ext>
            </a:extLst>
          </p:cNvPr>
          <p:cNvSpPr txBox="1">
            <a:spLocks/>
          </p:cNvSpPr>
          <p:nvPr/>
        </p:nvSpPr>
        <p:spPr>
          <a:xfrm>
            <a:off x="9412923" y="5544906"/>
            <a:ext cx="1277918" cy="4281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4C8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e-DE" sz="1400" dirty="0"/>
              <a:t>Herr Anschütz</a:t>
            </a:r>
            <a:br>
              <a:rPr lang="de-DE" sz="1400" dirty="0"/>
            </a:br>
            <a:r>
              <a:rPr lang="de-DE" sz="1400" dirty="0">
                <a:solidFill>
                  <a:schemeClr val="bg1"/>
                </a:solidFill>
              </a:rPr>
              <a:t>München</a:t>
            </a:r>
          </a:p>
        </p:txBody>
      </p:sp>
      <p:sp>
        <p:nvSpPr>
          <p:cNvPr id="37" name="Inhaltsplatzhalter 2">
            <a:extLst>
              <a:ext uri="{FF2B5EF4-FFF2-40B4-BE49-F238E27FC236}">
                <a16:creationId xmlns:a16="http://schemas.microsoft.com/office/drawing/2014/main" id="{DB3BA951-7FAC-424F-B44A-689AD0E5FD1D}"/>
              </a:ext>
            </a:extLst>
          </p:cNvPr>
          <p:cNvSpPr txBox="1">
            <a:spLocks/>
          </p:cNvSpPr>
          <p:nvPr/>
        </p:nvSpPr>
        <p:spPr>
          <a:xfrm>
            <a:off x="10222677" y="2197370"/>
            <a:ext cx="1176398" cy="3882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4C8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e-DE" sz="1400" dirty="0"/>
              <a:t>Frau </a:t>
            </a:r>
            <a:r>
              <a:rPr lang="de-DE" sz="1400" dirty="0" err="1"/>
              <a:t>Intepe</a:t>
            </a:r>
            <a:br>
              <a:rPr lang="de-DE" sz="1400" dirty="0"/>
            </a:br>
            <a:r>
              <a:rPr lang="de-DE" sz="1400" dirty="0">
                <a:solidFill>
                  <a:schemeClr val="bg1"/>
                </a:solidFill>
              </a:rPr>
              <a:t>Berlin</a:t>
            </a:r>
          </a:p>
        </p:txBody>
      </p:sp>
      <p:cxnSp>
        <p:nvCxnSpPr>
          <p:cNvPr id="38" name="Gerader Verbinder 37">
            <a:extLst>
              <a:ext uri="{FF2B5EF4-FFF2-40B4-BE49-F238E27FC236}">
                <a16:creationId xmlns:a16="http://schemas.microsoft.com/office/drawing/2014/main" id="{F619A4A3-50B5-4B28-986C-DF2F1CD62708}"/>
              </a:ext>
            </a:extLst>
          </p:cNvPr>
          <p:cNvCxnSpPr/>
          <p:nvPr/>
        </p:nvCxnSpPr>
        <p:spPr>
          <a:xfrm>
            <a:off x="7124700" y="2116205"/>
            <a:ext cx="3686176" cy="0"/>
          </a:xfrm>
          <a:prstGeom prst="line">
            <a:avLst/>
          </a:prstGeom>
          <a:ln w="12700">
            <a:solidFill>
              <a:srgbClr val="004C89"/>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6B1F48F2-CF8D-4DD9-BDAF-4DC16D6D10D1}"/>
              </a:ext>
            </a:extLst>
          </p:cNvPr>
          <p:cNvCxnSpPr>
            <a:cxnSpLocks/>
          </p:cNvCxnSpPr>
          <p:nvPr/>
        </p:nvCxnSpPr>
        <p:spPr>
          <a:xfrm>
            <a:off x="6905625" y="5479257"/>
            <a:ext cx="3079582" cy="0"/>
          </a:xfrm>
          <a:prstGeom prst="line">
            <a:avLst/>
          </a:prstGeom>
          <a:ln w="12700">
            <a:solidFill>
              <a:srgbClr val="004C89"/>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01938FFC-3043-41C6-B9E2-BCC31D952741}"/>
              </a:ext>
            </a:extLst>
          </p:cNvPr>
          <p:cNvCxnSpPr>
            <a:cxnSpLocks/>
          </p:cNvCxnSpPr>
          <p:nvPr/>
        </p:nvCxnSpPr>
        <p:spPr>
          <a:xfrm>
            <a:off x="6905625" y="4673137"/>
            <a:ext cx="2106476" cy="0"/>
          </a:xfrm>
          <a:prstGeom prst="line">
            <a:avLst/>
          </a:prstGeom>
          <a:ln w="12700">
            <a:solidFill>
              <a:srgbClr val="004C89"/>
            </a:solidFill>
          </a:ln>
        </p:spPr>
        <p:style>
          <a:lnRef idx="1">
            <a:schemeClr val="accent1"/>
          </a:lnRef>
          <a:fillRef idx="0">
            <a:schemeClr val="accent1"/>
          </a:fillRef>
          <a:effectRef idx="0">
            <a:schemeClr val="accent1"/>
          </a:effectRef>
          <a:fontRef idx="minor">
            <a:schemeClr val="tx1"/>
          </a:fontRef>
        </p:style>
      </p:cxnSp>
      <p:pic>
        <p:nvPicPr>
          <p:cNvPr id="42" name="Grafik 41" descr="Ein Bild, das Person, Mann, Brille, tragen enthält.&#10;&#10;Automatisch generierte Beschreibung">
            <a:extLst>
              <a:ext uri="{FF2B5EF4-FFF2-40B4-BE49-F238E27FC236}">
                <a16:creationId xmlns:a16="http://schemas.microsoft.com/office/drawing/2014/main" id="{B5A39ED7-68B1-48EE-9F25-979196C4AEA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04474" y="5270550"/>
            <a:ext cx="749856" cy="749856"/>
          </a:xfrm>
          <a:prstGeom prst="rect">
            <a:avLst/>
          </a:prstGeom>
        </p:spPr>
      </p:pic>
      <p:sp>
        <p:nvSpPr>
          <p:cNvPr id="43" name="Ellipse 42">
            <a:extLst>
              <a:ext uri="{FF2B5EF4-FFF2-40B4-BE49-F238E27FC236}">
                <a16:creationId xmlns:a16="http://schemas.microsoft.com/office/drawing/2014/main" id="{8D2CC3C1-2DB8-46E1-9087-2901F3425401}"/>
              </a:ext>
            </a:extLst>
          </p:cNvPr>
          <p:cNvSpPr/>
          <p:nvPr/>
        </p:nvSpPr>
        <p:spPr>
          <a:xfrm>
            <a:off x="10729711" y="2035040"/>
            <a:ext cx="162330" cy="162330"/>
          </a:xfrm>
          <a:prstGeom prst="ellipse">
            <a:avLst/>
          </a:prstGeom>
          <a:solidFill>
            <a:schemeClr val="bg1"/>
          </a:solidFill>
          <a:ln>
            <a:solidFill>
              <a:srgbClr val="004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Ellipse 43">
            <a:extLst>
              <a:ext uri="{FF2B5EF4-FFF2-40B4-BE49-F238E27FC236}">
                <a16:creationId xmlns:a16="http://schemas.microsoft.com/office/drawing/2014/main" id="{A058E642-BA66-444C-A1CA-A896B2FEE021}"/>
              </a:ext>
            </a:extLst>
          </p:cNvPr>
          <p:cNvSpPr/>
          <p:nvPr/>
        </p:nvSpPr>
        <p:spPr>
          <a:xfrm>
            <a:off x="8929486" y="4587719"/>
            <a:ext cx="162330" cy="162330"/>
          </a:xfrm>
          <a:prstGeom prst="ellipse">
            <a:avLst/>
          </a:prstGeom>
          <a:solidFill>
            <a:schemeClr val="bg1"/>
          </a:solidFill>
          <a:ln>
            <a:solidFill>
              <a:srgbClr val="004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Ellipse 44">
            <a:extLst>
              <a:ext uri="{FF2B5EF4-FFF2-40B4-BE49-F238E27FC236}">
                <a16:creationId xmlns:a16="http://schemas.microsoft.com/office/drawing/2014/main" id="{7A39942F-0F8B-4A87-9446-BB6A28DEC480}"/>
              </a:ext>
            </a:extLst>
          </p:cNvPr>
          <p:cNvSpPr/>
          <p:nvPr/>
        </p:nvSpPr>
        <p:spPr>
          <a:xfrm>
            <a:off x="9904042" y="5398092"/>
            <a:ext cx="162330" cy="162330"/>
          </a:xfrm>
          <a:prstGeom prst="ellipse">
            <a:avLst/>
          </a:prstGeom>
          <a:solidFill>
            <a:schemeClr val="bg1"/>
          </a:solidFill>
          <a:ln>
            <a:solidFill>
              <a:srgbClr val="004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6" name="Gerader Verbinder 45">
            <a:extLst>
              <a:ext uri="{FF2B5EF4-FFF2-40B4-BE49-F238E27FC236}">
                <a16:creationId xmlns:a16="http://schemas.microsoft.com/office/drawing/2014/main" id="{B98F0EB9-65F5-4445-8539-4317E2C71D28}"/>
              </a:ext>
            </a:extLst>
          </p:cNvPr>
          <p:cNvCxnSpPr>
            <a:cxnSpLocks/>
          </p:cNvCxnSpPr>
          <p:nvPr/>
        </p:nvCxnSpPr>
        <p:spPr>
          <a:xfrm>
            <a:off x="6774356" y="3657100"/>
            <a:ext cx="0" cy="1016037"/>
          </a:xfrm>
          <a:prstGeom prst="line">
            <a:avLst/>
          </a:prstGeom>
          <a:ln w="12700">
            <a:solidFill>
              <a:srgbClr val="004C89"/>
            </a:solidFill>
          </a:ln>
        </p:spPr>
        <p:style>
          <a:lnRef idx="1">
            <a:schemeClr val="accent1"/>
          </a:lnRef>
          <a:fillRef idx="0">
            <a:schemeClr val="accent1"/>
          </a:fillRef>
          <a:effectRef idx="0">
            <a:schemeClr val="accent1"/>
          </a:effectRef>
          <a:fontRef idx="minor">
            <a:schemeClr val="tx1"/>
          </a:fontRef>
        </p:style>
      </p:cxnSp>
      <p:pic>
        <p:nvPicPr>
          <p:cNvPr id="47" name="Grafik 46" descr="Ein Bild, das Person, lächelnd, Wand, drinnen enthält.&#10;&#10;Automatisch generierte Beschreibung">
            <a:extLst>
              <a:ext uri="{FF2B5EF4-FFF2-40B4-BE49-F238E27FC236}">
                <a16:creationId xmlns:a16="http://schemas.microsoft.com/office/drawing/2014/main" id="{605852C1-A4A9-4D64-8872-766AAF7EBCD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21890" y="4291691"/>
            <a:ext cx="749856" cy="749856"/>
          </a:xfrm>
          <a:prstGeom prst="rect">
            <a:avLst/>
          </a:prstGeom>
        </p:spPr>
      </p:pic>
      <p:pic>
        <p:nvPicPr>
          <p:cNvPr id="48" name="Grafik 47" descr="Ein Bild, das Person, draußen, lächelnd, darstellend enthält.&#10;&#10;Automatisch generierte Beschreibung">
            <a:extLst>
              <a:ext uri="{FF2B5EF4-FFF2-40B4-BE49-F238E27FC236}">
                <a16:creationId xmlns:a16="http://schemas.microsoft.com/office/drawing/2014/main" id="{E49766F0-1917-44F5-8C21-A8C8E04BFC6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07016" y="3319351"/>
            <a:ext cx="749856" cy="749856"/>
          </a:xfrm>
          <a:prstGeom prst="rect">
            <a:avLst/>
          </a:prstGeom>
        </p:spPr>
      </p:pic>
      <p:pic>
        <p:nvPicPr>
          <p:cNvPr id="3" name="Grafik 2" descr="Ein Bild, das Person, Wand, drinnen, lächelnd enthält.&#10;&#10;Automatisch generierte Beschreibung">
            <a:extLst>
              <a:ext uri="{FF2B5EF4-FFF2-40B4-BE49-F238E27FC236}">
                <a16:creationId xmlns:a16="http://schemas.microsoft.com/office/drawing/2014/main" id="{3E6F009F-0814-ED96-2D10-57668357B20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88890" y="1860272"/>
            <a:ext cx="770932" cy="770932"/>
          </a:xfrm>
          <a:prstGeom prst="rect">
            <a:avLst/>
          </a:prstGeom>
        </p:spPr>
      </p:pic>
      <p:sp>
        <p:nvSpPr>
          <p:cNvPr id="6" name="Inhaltsplatzhalter 1">
            <a:extLst>
              <a:ext uri="{FF2B5EF4-FFF2-40B4-BE49-F238E27FC236}">
                <a16:creationId xmlns:a16="http://schemas.microsoft.com/office/drawing/2014/main" id="{A799CB14-A1C5-ACBD-52C7-CAACDC4B35FF}"/>
              </a:ext>
            </a:extLst>
          </p:cNvPr>
          <p:cNvSpPr txBox="1">
            <a:spLocks/>
          </p:cNvSpPr>
          <p:nvPr/>
        </p:nvSpPr>
        <p:spPr>
          <a:xfrm>
            <a:off x="676761" y="350860"/>
            <a:ext cx="5909748" cy="477541"/>
          </a:xfrm>
          <a:prstGeom prst="rect">
            <a:avLst/>
          </a:prstGeom>
        </p:spPr>
        <p:txBody>
          <a:bodyPr/>
          <a:lst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chemeClr val="bg1">
                    <a:lumMod val="50000"/>
                  </a:schemeClr>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chemeClr val="bg1">
                    <a:lumMod val="50000"/>
                  </a:schemeClr>
                </a:solidFill>
                <a:latin typeface="+mn-lt"/>
                <a:ea typeface="+mn-ea"/>
                <a:cs typeface="+mn-cs"/>
              </a:defRPr>
            </a:lvl2pPr>
            <a:lvl3pPr marL="12573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chemeClr val="bg1">
                    <a:lumMod val="50000"/>
                  </a:schemeClr>
                </a:solidFill>
                <a:latin typeface="+mn-lt"/>
                <a:ea typeface="+mn-ea"/>
                <a:cs typeface="+mn-cs"/>
              </a:defRPr>
            </a:lvl3pPr>
            <a:lvl4pPr marL="16573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4pPr>
            <a:lvl5pPr marL="21145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600" b="1" spc="300" dirty="0">
                <a:solidFill>
                  <a:srgbClr val="87919A"/>
                </a:solidFill>
              </a:rPr>
              <a:t>Weiterführende Informationen</a:t>
            </a:r>
          </a:p>
          <a:p>
            <a:endParaRPr lang="de-DE" dirty="0"/>
          </a:p>
        </p:txBody>
      </p:sp>
    </p:spTree>
    <p:custDataLst>
      <p:tags r:id="rId1"/>
    </p:custDataLst>
    <p:extLst>
      <p:ext uri="{BB962C8B-B14F-4D97-AF65-F5344CB8AC3E}">
        <p14:creationId xmlns:p14="http://schemas.microsoft.com/office/powerpoint/2010/main" val="343740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35" grpId="0"/>
      <p:bldP spid="36" grpId="0"/>
      <p:bldP spid="37" grpId="0"/>
      <p:bldP spid="43" grpId="0" animBg="1"/>
      <p:bldP spid="44" grpId="0" animBg="1"/>
      <p:bldP spid="4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83BFD26-9E95-4A32-A1B7-E4FCA071124D}"/>
              </a:ext>
            </a:extLst>
          </p:cNvPr>
          <p:cNvSpPr>
            <a:spLocks noGrp="1"/>
          </p:cNvSpPr>
          <p:nvPr>
            <p:ph sz="quarter" idx="13"/>
          </p:nvPr>
        </p:nvSpPr>
        <p:spPr>
          <a:xfrm>
            <a:off x="5752654" y="2630183"/>
            <a:ext cx="5939050" cy="2671281"/>
          </a:xfrm>
        </p:spPr>
        <p:txBody>
          <a:bodyPr>
            <a:noAutofit/>
          </a:bodyPr>
          <a:lstStyle/>
          <a:p>
            <a:r>
              <a:rPr lang="de-DE" sz="1400" dirty="0">
                <a:solidFill>
                  <a:srgbClr val="646363"/>
                </a:solidFill>
              </a:rPr>
              <a:t>Kontakt</a:t>
            </a:r>
          </a:p>
          <a:p>
            <a:r>
              <a:rPr lang="de-DE" sz="1400" b="0" dirty="0">
                <a:solidFill>
                  <a:srgbClr val="646363"/>
                </a:solidFill>
              </a:rPr>
              <a:t>Vorname Name │ Funktion</a:t>
            </a:r>
          </a:p>
          <a:p>
            <a:r>
              <a:rPr lang="de-DE" sz="1400" b="0" dirty="0">
                <a:solidFill>
                  <a:srgbClr val="646363"/>
                </a:solidFill>
              </a:rPr>
              <a:t>Name Organisation/Projekt/Institution</a:t>
            </a:r>
          </a:p>
          <a:p>
            <a:r>
              <a:rPr lang="de-DE" sz="1400" b="0" dirty="0">
                <a:solidFill>
                  <a:srgbClr val="646363"/>
                </a:solidFill>
              </a:rPr>
              <a:t>Straße Nr. │ PLZ Ort</a:t>
            </a:r>
          </a:p>
          <a:p>
            <a:r>
              <a:rPr lang="de-DE" sz="1400" b="0" dirty="0">
                <a:solidFill>
                  <a:srgbClr val="646363"/>
                </a:solidFill>
              </a:rPr>
              <a:t>T (Telefon-Nr.)</a:t>
            </a:r>
          </a:p>
          <a:p>
            <a:r>
              <a:rPr lang="de-DE" sz="1400" b="0" dirty="0">
                <a:solidFill>
                  <a:srgbClr val="646363"/>
                </a:solidFill>
              </a:rPr>
              <a:t>M (E-Mail)</a:t>
            </a:r>
          </a:p>
          <a:p>
            <a:r>
              <a:rPr lang="de-DE" sz="1400" b="0" dirty="0">
                <a:solidFill>
                  <a:srgbClr val="646363"/>
                </a:solidFill>
              </a:rPr>
              <a:t>W (Website)</a:t>
            </a:r>
          </a:p>
          <a:p>
            <a:r>
              <a:rPr lang="de-DE" sz="1400" b="0" dirty="0">
                <a:solidFill>
                  <a:srgbClr val="646363"/>
                </a:solidFill>
              </a:rPr>
              <a:t>[Ggf. </a:t>
            </a:r>
            <a:r>
              <a:rPr lang="de-DE" sz="1400" b="0" dirty="0" err="1">
                <a:solidFill>
                  <a:srgbClr val="646363"/>
                </a:solidFill>
              </a:rPr>
              <a:t>Social</a:t>
            </a:r>
            <a:r>
              <a:rPr lang="de-DE" sz="1400" b="0" dirty="0">
                <a:solidFill>
                  <a:srgbClr val="646363"/>
                </a:solidFill>
              </a:rPr>
              <a:t>-Media-Auftritte]</a:t>
            </a:r>
          </a:p>
          <a:p>
            <a:endParaRPr lang="de-DE" sz="1400" spc="0" dirty="0"/>
          </a:p>
        </p:txBody>
      </p:sp>
      <p:sp>
        <p:nvSpPr>
          <p:cNvPr id="3" name="Textplatzhalter 2">
            <a:extLst>
              <a:ext uri="{FF2B5EF4-FFF2-40B4-BE49-F238E27FC236}">
                <a16:creationId xmlns:a16="http://schemas.microsoft.com/office/drawing/2014/main" id="{DCBE4FBA-155E-46BE-85D7-733E6EE60E59}"/>
              </a:ext>
            </a:extLst>
          </p:cNvPr>
          <p:cNvSpPr>
            <a:spLocks noGrp="1"/>
          </p:cNvSpPr>
          <p:nvPr>
            <p:ph type="body" sz="quarter" idx="14"/>
          </p:nvPr>
        </p:nvSpPr>
        <p:spPr>
          <a:xfrm>
            <a:off x="5752655" y="1391152"/>
            <a:ext cx="5939049" cy="944169"/>
          </a:xfrm>
        </p:spPr>
        <p:txBody>
          <a:bodyPr/>
          <a:lstStyle/>
          <a:p>
            <a:r>
              <a:rPr lang="de-DE" cap="all" dirty="0"/>
              <a:t>Vielen Dank für Ihre Aufmerksamkeit!</a:t>
            </a:r>
          </a:p>
        </p:txBody>
      </p:sp>
    </p:spTree>
    <p:extLst>
      <p:ext uri="{BB962C8B-B14F-4D97-AF65-F5344CB8AC3E}">
        <p14:creationId xmlns:p14="http://schemas.microsoft.com/office/powerpoint/2010/main" val="2570489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5FDD221-84FB-4B85-86FE-365FF3E09C66}"/>
              </a:ext>
            </a:extLst>
          </p:cNvPr>
          <p:cNvSpPr>
            <a:spLocks noGrp="1"/>
          </p:cNvSpPr>
          <p:nvPr>
            <p:ph type="sldNum" sz="quarter" idx="12"/>
          </p:nvPr>
        </p:nvSpPr>
        <p:spPr/>
        <p:txBody>
          <a:bodyPr/>
          <a:lstStyle/>
          <a:p>
            <a:fld id="{1001D6E4-277C-454F-8BDB-A51DA561E3F3}" type="slidenum">
              <a:rPr lang="de-DE" smtClean="0"/>
              <a:t>3</a:t>
            </a:fld>
            <a:endParaRPr lang="de-DE"/>
          </a:p>
        </p:txBody>
      </p:sp>
      <p:sp>
        <p:nvSpPr>
          <p:cNvPr id="4" name="Textplatzhalter 3">
            <a:extLst>
              <a:ext uri="{FF2B5EF4-FFF2-40B4-BE49-F238E27FC236}">
                <a16:creationId xmlns:a16="http://schemas.microsoft.com/office/drawing/2014/main" id="{6790DAF4-3892-4AB5-BDCF-368D9A6D5139}"/>
              </a:ext>
            </a:extLst>
          </p:cNvPr>
          <p:cNvSpPr>
            <a:spLocks noGrp="1"/>
          </p:cNvSpPr>
          <p:nvPr>
            <p:ph type="body" sz="quarter" idx="14"/>
          </p:nvPr>
        </p:nvSpPr>
        <p:spPr/>
        <p:txBody>
          <a:bodyPr/>
          <a:lstStyle/>
          <a:p>
            <a:r>
              <a:rPr lang="de-DE" dirty="0"/>
              <a:t>Wer spricht?</a:t>
            </a:r>
          </a:p>
        </p:txBody>
      </p:sp>
      <p:sp>
        <p:nvSpPr>
          <p:cNvPr id="6" name="Inhaltsplatzhalter 1">
            <a:extLst>
              <a:ext uri="{FF2B5EF4-FFF2-40B4-BE49-F238E27FC236}">
                <a16:creationId xmlns:a16="http://schemas.microsoft.com/office/drawing/2014/main" id="{BC963199-21ED-61C1-2F67-CCEDB8129255}"/>
              </a:ext>
            </a:extLst>
          </p:cNvPr>
          <p:cNvSpPr txBox="1">
            <a:spLocks/>
          </p:cNvSpPr>
          <p:nvPr/>
        </p:nvSpPr>
        <p:spPr>
          <a:xfrm>
            <a:off x="676761" y="387194"/>
            <a:ext cx="5939050" cy="335327"/>
          </a:xfrm>
          <a:prstGeom prst="rect">
            <a:avLst/>
          </a:prstGeom>
        </p:spPr>
        <p:txBody>
          <a:bodyPr/>
          <a:lst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rgbClr val="7F7F7F"/>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rgbClr val="7F7F7F"/>
                </a:solidFill>
                <a:latin typeface="+mn-lt"/>
                <a:ea typeface="+mn-ea"/>
                <a:cs typeface="+mn-cs"/>
              </a:defRPr>
            </a:lvl2pPr>
            <a:lvl3pPr marL="11520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rgbClr val="7F7F7F"/>
                </a:solidFill>
                <a:latin typeface="+mn-lt"/>
                <a:ea typeface="+mn-ea"/>
                <a:cs typeface="+mn-cs"/>
              </a:defRPr>
            </a:lvl3pPr>
            <a:lvl4pPr marL="144000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rgbClr val="7F7F7F"/>
                </a:solidFill>
                <a:latin typeface="+mn-lt"/>
                <a:ea typeface="+mn-ea"/>
                <a:cs typeface="+mn-cs"/>
              </a:defRPr>
            </a:lvl4pPr>
            <a:lvl5pPr marL="172800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600" b="1" spc="300" dirty="0">
                <a:solidFill>
                  <a:srgbClr val="87919A"/>
                </a:solidFill>
              </a:rPr>
              <a:t>Einstieg</a:t>
            </a:r>
          </a:p>
        </p:txBody>
      </p:sp>
      <p:sp>
        <p:nvSpPr>
          <p:cNvPr id="7" name="Rechteck 6">
            <a:extLst>
              <a:ext uri="{FF2B5EF4-FFF2-40B4-BE49-F238E27FC236}">
                <a16:creationId xmlns:a16="http://schemas.microsoft.com/office/drawing/2014/main" id="{0E9D317C-6446-AF85-8E84-74E1B03307D8}"/>
              </a:ext>
            </a:extLst>
          </p:cNvPr>
          <p:cNvSpPr/>
          <p:nvPr/>
        </p:nvSpPr>
        <p:spPr>
          <a:xfrm>
            <a:off x="5653106" y="5718990"/>
            <a:ext cx="5583550" cy="1139010"/>
          </a:xfrm>
          <a:prstGeom prst="rect">
            <a:avLst/>
          </a:prstGeom>
          <a:solidFill>
            <a:srgbClr val="C1D2E2"/>
          </a:solidFill>
          <a:ln>
            <a:solidFill>
              <a:srgbClr val="ED7D0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1C2F664F-A369-1D8C-7D39-579E7B6413B0}"/>
              </a:ext>
            </a:extLst>
          </p:cNvPr>
          <p:cNvSpPr txBox="1"/>
          <p:nvPr/>
        </p:nvSpPr>
        <p:spPr>
          <a:xfrm>
            <a:off x="5730724" y="5868380"/>
            <a:ext cx="5482906" cy="840230"/>
          </a:xfrm>
          <a:prstGeom prst="rect">
            <a:avLst/>
          </a:prstGeom>
          <a:noFill/>
        </p:spPr>
        <p:txBody>
          <a:bodyPr wrap="square" rtlCol="0">
            <a:spAutoFit/>
          </a:bodyPr>
          <a:lstStyle/>
          <a:p>
            <a:pPr>
              <a:lnSpc>
                <a:spcPct val="90000"/>
              </a:lnSpc>
              <a:spcBef>
                <a:spcPts val="1000"/>
              </a:spcBef>
            </a:pPr>
            <a:r>
              <a:rPr lang="de-DE" b="1" dirty="0">
                <a:solidFill>
                  <a:srgbClr val="004C8A"/>
                </a:solidFill>
              </a:rPr>
              <a:t>Hinweis: </a:t>
            </a:r>
            <a:r>
              <a:rPr lang="de-DE" dirty="0">
                <a:solidFill>
                  <a:srgbClr val="004C8A"/>
                </a:solidFill>
              </a:rPr>
              <a:t>Der Besuch eines unserer Online-Seminare, einer unserer Präsenzveranstaltungen oder die Nutzung eines eTutorials ersetzt keine Rechtsberatung!</a:t>
            </a:r>
          </a:p>
        </p:txBody>
      </p:sp>
      <p:sp>
        <p:nvSpPr>
          <p:cNvPr id="11" name="Inhaltsplatzhalter 1">
            <a:extLst>
              <a:ext uri="{FF2B5EF4-FFF2-40B4-BE49-F238E27FC236}">
                <a16:creationId xmlns:a16="http://schemas.microsoft.com/office/drawing/2014/main" id="{C62144D7-0FA8-F4D5-1D17-F7AB80202754}"/>
              </a:ext>
            </a:extLst>
          </p:cNvPr>
          <p:cNvSpPr txBox="1">
            <a:spLocks/>
          </p:cNvSpPr>
          <p:nvPr/>
        </p:nvSpPr>
        <p:spPr>
          <a:xfrm>
            <a:off x="2766006" y="4670524"/>
            <a:ext cx="2811438" cy="7405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4C8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000"/>
              </a:lnSpc>
            </a:pPr>
            <a:r>
              <a:rPr lang="de-DE" dirty="0">
                <a:solidFill>
                  <a:schemeClr val="bg1">
                    <a:lumMod val="50000"/>
                  </a:schemeClr>
                </a:solidFill>
              </a:rPr>
              <a:t>Vorname, Name</a:t>
            </a:r>
            <a:br>
              <a:rPr lang="de-DE" dirty="0">
                <a:solidFill>
                  <a:srgbClr val="F07D00"/>
                </a:solidFill>
              </a:rPr>
            </a:br>
            <a:r>
              <a:rPr lang="de-DE" dirty="0"/>
              <a:t>Funktion</a:t>
            </a:r>
          </a:p>
        </p:txBody>
      </p:sp>
      <p:sp>
        <p:nvSpPr>
          <p:cNvPr id="12" name="Inhaltsplatzhalter 1">
            <a:extLst>
              <a:ext uri="{FF2B5EF4-FFF2-40B4-BE49-F238E27FC236}">
                <a16:creationId xmlns:a16="http://schemas.microsoft.com/office/drawing/2014/main" id="{CA9E5B26-4E4A-0251-7791-577C5506E785}"/>
              </a:ext>
            </a:extLst>
          </p:cNvPr>
          <p:cNvSpPr txBox="1">
            <a:spLocks/>
          </p:cNvSpPr>
          <p:nvPr/>
        </p:nvSpPr>
        <p:spPr>
          <a:xfrm>
            <a:off x="6614556" y="4670524"/>
            <a:ext cx="2811438" cy="7405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4C8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000"/>
              </a:lnSpc>
            </a:pPr>
            <a:r>
              <a:rPr lang="de-DE" dirty="0">
                <a:solidFill>
                  <a:schemeClr val="bg1">
                    <a:lumMod val="50000"/>
                  </a:schemeClr>
                </a:solidFill>
              </a:rPr>
              <a:t>Vorname, Name</a:t>
            </a:r>
            <a:br>
              <a:rPr lang="de-DE" dirty="0">
                <a:solidFill>
                  <a:srgbClr val="F07D00"/>
                </a:solidFill>
              </a:rPr>
            </a:br>
            <a:r>
              <a:rPr lang="de-DE" dirty="0"/>
              <a:t>Funktion</a:t>
            </a:r>
          </a:p>
        </p:txBody>
      </p:sp>
      <p:sp>
        <p:nvSpPr>
          <p:cNvPr id="13" name="Ellipse 12">
            <a:extLst>
              <a:ext uri="{FF2B5EF4-FFF2-40B4-BE49-F238E27FC236}">
                <a16:creationId xmlns:a16="http://schemas.microsoft.com/office/drawing/2014/main" id="{7FBBFB4C-21BD-A3AF-EDCE-436B5D54BC04}"/>
              </a:ext>
            </a:extLst>
          </p:cNvPr>
          <p:cNvSpPr/>
          <p:nvPr/>
        </p:nvSpPr>
        <p:spPr>
          <a:xfrm>
            <a:off x="3102591" y="2357644"/>
            <a:ext cx="2138267" cy="2138267"/>
          </a:xfrm>
          <a:prstGeom prst="ellipse">
            <a:avLst/>
          </a:prstGeom>
          <a:solidFill>
            <a:srgbClr val="C1D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a:extLst>
              <a:ext uri="{FF2B5EF4-FFF2-40B4-BE49-F238E27FC236}">
                <a16:creationId xmlns:a16="http://schemas.microsoft.com/office/drawing/2014/main" id="{4D9A1E45-C1DF-08AB-F278-00B6AEBB20B6}"/>
              </a:ext>
            </a:extLst>
          </p:cNvPr>
          <p:cNvSpPr/>
          <p:nvPr/>
        </p:nvSpPr>
        <p:spPr>
          <a:xfrm>
            <a:off x="6951141" y="2357644"/>
            <a:ext cx="2138267" cy="2138267"/>
          </a:xfrm>
          <a:prstGeom prst="ellipse">
            <a:avLst/>
          </a:prstGeom>
          <a:solidFill>
            <a:srgbClr val="C1D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56880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5FDD221-84FB-4B85-86FE-365FF3E09C66}"/>
              </a:ext>
            </a:extLst>
          </p:cNvPr>
          <p:cNvSpPr>
            <a:spLocks noGrp="1"/>
          </p:cNvSpPr>
          <p:nvPr>
            <p:ph type="sldNum" sz="quarter" idx="12"/>
          </p:nvPr>
        </p:nvSpPr>
        <p:spPr/>
        <p:txBody>
          <a:bodyPr/>
          <a:lstStyle/>
          <a:p>
            <a:fld id="{1001D6E4-277C-454F-8BDB-A51DA561E3F3}" type="slidenum">
              <a:rPr lang="de-DE" smtClean="0"/>
              <a:t>4</a:t>
            </a:fld>
            <a:endParaRPr lang="de-DE"/>
          </a:p>
        </p:txBody>
      </p:sp>
      <p:sp>
        <p:nvSpPr>
          <p:cNvPr id="4" name="Textplatzhalter 3">
            <a:extLst>
              <a:ext uri="{FF2B5EF4-FFF2-40B4-BE49-F238E27FC236}">
                <a16:creationId xmlns:a16="http://schemas.microsoft.com/office/drawing/2014/main" id="{6790DAF4-3892-4AB5-BDCF-368D9A6D5139}"/>
              </a:ext>
            </a:extLst>
          </p:cNvPr>
          <p:cNvSpPr>
            <a:spLocks noGrp="1"/>
          </p:cNvSpPr>
          <p:nvPr>
            <p:ph type="body" sz="quarter" idx="14"/>
          </p:nvPr>
        </p:nvSpPr>
        <p:spPr/>
        <p:txBody>
          <a:bodyPr/>
          <a:lstStyle/>
          <a:p>
            <a:r>
              <a:rPr lang="de-DE" dirty="0"/>
              <a:t>Wer spricht?</a:t>
            </a:r>
          </a:p>
        </p:txBody>
      </p:sp>
      <p:sp>
        <p:nvSpPr>
          <p:cNvPr id="6" name="Inhaltsplatzhalter 1">
            <a:extLst>
              <a:ext uri="{FF2B5EF4-FFF2-40B4-BE49-F238E27FC236}">
                <a16:creationId xmlns:a16="http://schemas.microsoft.com/office/drawing/2014/main" id="{BC963199-21ED-61C1-2F67-CCEDB8129255}"/>
              </a:ext>
            </a:extLst>
          </p:cNvPr>
          <p:cNvSpPr txBox="1">
            <a:spLocks/>
          </p:cNvSpPr>
          <p:nvPr/>
        </p:nvSpPr>
        <p:spPr>
          <a:xfrm>
            <a:off x="676761" y="387194"/>
            <a:ext cx="5939050" cy="335327"/>
          </a:xfrm>
          <a:prstGeom prst="rect">
            <a:avLst/>
          </a:prstGeom>
        </p:spPr>
        <p:txBody>
          <a:bodyPr/>
          <a:lst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rgbClr val="7F7F7F"/>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rgbClr val="7F7F7F"/>
                </a:solidFill>
                <a:latin typeface="+mn-lt"/>
                <a:ea typeface="+mn-ea"/>
                <a:cs typeface="+mn-cs"/>
              </a:defRPr>
            </a:lvl2pPr>
            <a:lvl3pPr marL="11520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rgbClr val="7F7F7F"/>
                </a:solidFill>
                <a:latin typeface="+mn-lt"/>
                <a:ea typeface="+mn-ea"/>
                <a:cs typeface="+mn-cs"/>
              </a:defRPr>
            </a:lvl3pPr>
            <a:lvl4pPr marL="144000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rgbClr val="7F7F7F"/>
                </a:solidFill>
                <a:latin typeface="+mn-lt"/>
                <a:ea typeface="+mn-ea"/>
                <a:cs typeface="+mn-cs"/>
              </a:defRPr>
            </a:lvl4pPr>
            <a:lvl5pPr marL="172800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600" b="1" spc="300" dirty="0">
                <a:solidFill>
                  <a:srgbClr val="87919A"/>
                </a:solidFill>
              </a:rPr>
              <a:t>Einstieg</a:t>
            </a:r>
          </a:p>
        </p:txBody>
      </p:sp>
      <p:sp>
        <p:nvSpPr>
          <p:cNvPr id="7" name="Rechteck 6">
            <a:extLst>
              <a:ext uri="{FF2B5EF4-FFF2-40B4-BE49-F238E27FC236}">
                <a16:creationId xmlns:a16="http://schemas.microsoft.com/office/drawing/2014/main" id="{0E9D317C-6446-AF85-8E84-74E1B03307D8}"/>
              </a:ext>
            </a:extLst>
          </p:cNvPr>
          <p:cNvSpPr/>
          <p:nvPr/>
        </p:nvSpPr>
        <p:spPr>
          <a:xfrm>
            <a:off x="5653106" y="5718990"/>
            <a:ext cx="5583550" cy="1139010"/>
          </a:xfrm>
          <a:prstGeom prst="rect">
            <a:avLst/>
          </a:prstGeom>
          <a:solidFill>
            <a:srgbClr val="C1D2E2"/>
          </a:solidFill>
          <a:ln>
            <a:solidFill>
              <a:srgbClr val="ED7D0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1C2F664F-A369-1D8C-7D39-579E7B6413B0}"/>
              </a:ext>
            </a:extLst>
          </p:cNvPr>
          <p:cNvSpPr txBox="1"/>
          <p:nvPr/>
        </p:nvSpPr>
        <p:spPr>
          <a:xfrm>
            <a:off x="5730724" y="5868380"/>
            <a:ext cx="5482906" cy="840230"/>
          </a:xfrm>
          <a:prstGeom prst="rect">
            <a:avLst/>
          </a:prstGeom>
          <a:noFill/>
        </p:spPr>
        <p:txBody>
          <a:bodyPr wrap="square" rtlCol="0">
            <a:spAutoFit/>
          </a:bodyPr>
          <a:lstStyle/>
          <a:p>
            <a:pPr>
              <a:lnSpc>
                <a:spcPct val="90000"/>
              </a:lnSpc>
              <a:spcBef>
                <a:spcPts val="1000"/>
              </a:spcBef>
            </a:pPr>
            <a:r>
              <a:rPr lang="de-DE" b="1" dirty="0">
                <a:solidFill>
                  <a:srgbClr val="004C8A"/>
                </a:solidFill>
              </a:rPr>
              <a:t>Hinweis: </a:t>
            </a:r>
            <a:r>
              <a:rPr lang="de-DE" dirty="0">
                <a:solidFill>
                  <a:srgbClr val="004C8A"/>
                </a:solidFill>
              </a:rPr>
              <a:t>Der Besuch eines unserer Online-Seminare, einer unserer Präsenzveranstaltungen oder die Nutzung eines eTutorials ersetzt keine Rechtsberatung!</a:t>
            </a:r>
          </a:p>
        </p:txBody>
      </p:sp>
      <p:sp>
        <p:nvSpPr>
          <p:cNvPr id="15" name="Inhaltsplatzhalter 1">
            <a:extLst>
              <a:ext uri="{FF2B5EF4-FFF2-40B4-BE49-F238E27FC236}">
                <a16:creationId xmlns:a16="http://schemas.microsoft.com/office/drawing/2014/main" id="{2FB213C3-21D2-DA05-D84D-C5628DD55672}"/>
              </a:ext>
            </a:extLst>
          </p:cNvPr>
          <p:cNvSpPr txBox="1">
            <a:spLocks/>
          </p:cNvSpPr>
          <p:nvPr/>
        </p:nvSpPr>
        <p:spPr>
          <a:xfrm>
            <a:off x="841730" y="4670524"/>
            <a:ext cx="2811438" cy="7405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4C8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000"/>
              </a:lnSpc>
            </a:pPr>
            <a:r>
              <a:rPr lang="de-DE" dirty="0">
                <a:solidFill>
                  <a:schemeClr val="bg1">
                    <a:lumMod val="50000"/>
                  </a:schemeClr>
                </a:solidFill>
              </a:rPr>
              <a:t>Vorname, Name</a:t>
            </a:r>
            <a:br>
              <a:rPr lang="de-DE" dirty="0">
                <a:solidFill>
                  <a:srgbClr val="F07D00"/>
                </a:solidFill>
              </a:rPr>
            </a:br>
            <a:r>
              <a:rPr lang="de-DE" dirty="0"/>
              <a:t>Funktion</a:t>
            </a:r>
          </a:p>
        </p:txBody>
      </p:sp>
      <p:sp>
        <p:nvSpPr>
          <p:cNvPr id="16" name="Ellipse 15">
            <a:extLst>
              <a:ext uri="{FF2B5EF4-FFF2-40B4-BE49-F238E27FC236}">
                <a16:creationId xmlns:a16="http://schemas.microsoft.com/office/drawing/2014/main" id="{FFC6DFA6-0DFE-2E50-2B56-990041B2B976}"/>
              </a:ext>
            </a:extLst>
          </p:cNvPr>
          <p:cNvSpPr/>
          <p:nvPr/>
        </p:nvSpPr>
        <p:spPr>
          <a:xfrm>
            <a:off x="1178316" y="2346070"/>
            <a:ext cx="2138267" cy="2138267"/>
          </a:xfrm>
          <a:prstGeom prst="ellipse">
            <a:avLst/>
          </a:prstGeom>
          <a:solidFill>
            <a:srgbClr val="C1D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Inhaltsplatzhalter 1">
            <a:extLst>
              <a:ext uri="{FF2B5EF4-FFF2-40B4-BE49-F238E27FC236}">
                <a16:creationId xmlns:a16="http://schemas.microsoft.com/office/drawing/2014/main" id="{6508F8BB-C58E-9328-EA99-1F7C042639EC}"/>
              </a:ext>
            </a:extLst>
          </p:cNvPr>
          <p:cNvSpPr txBox="1">
            <a:spLocks/>
          </p:cNvSpPr>
          <p:nvPr/>
        </p:nvSpPr>
        <p:spPr>
          <a:xfrm>
            <a:off x="4690280" y="4670524"/>
            <a:ext cx="2811438" cy="7405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4C8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000"/>
              </a:lnSpc>
            </a:pPr>
            <a:r>
              <a:rPr lang="de-DE" dirty="0">
                <a:solidFill>
                  <a:schemeClr val="bg1">
                    <a:lumMod val="50000"/>
                  </a:schemeClr>
                </a:solidFill>
              </a:rPr>
              <a:t>Vorname, Name</a:t>
            </a:r>
            <a:br>
              <a:rPr lang="de-DE" dirty="0">
                <a:solidFill>
                  <a:srgbClr val="F07D00"/>
                </a:solidFill>
              </a:rPr>
            </a:br>
            <a:r>
              <a:rPr lang="de-DE" dirty="0"/>
              <a:t>Funktion</a:t>
            </a:r>
          </a:p>
        </p:txBody>
      </p:sp>
      <p:sp>
        <p:nvSpPr>
          <p:cNvPr id="18" name="Ellipse 17">
            <a:extLst>
              <a:ext uri="{FF2B5EF4-FFF2-40B4-BE49-F238E27FC236}">
                <a16:creationId xmlns:a16="http://schemas.microsoft.com/office/drawing/2014/main" id="{F4A4EC89-EF0B-25F0-348D-CD73D7FFF340}"/>
              </a:ext>
            </a:extLst>
          </p:cNvPr>
          <p:cNvSpPr/>
          <p:nvPr/>
        </p:nvSpPr>
        <p:spPr>
          <a:xfrm>
            <a:off x="5026866" y="2346070"/>
            <a:ext cx="2138267" cy="2138267"/>
          </a:xfrm>
          <a:prstGeom prst="ellipse">
            <a:avLst/>
          </a:prstGeom>
          <a:solidFill>
            <a:srgbClr val="C1D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Inhaltsplatzhalter 1">
            <a:extLst>
              <a:ext uri="{FF2B5EF4-FFF2-40B4-BE49-F238E27FC236}">
                <a16:creationId xmlns:a16="http://schemas.microsoft.com/office/drawing/2014/main" id="{956CCCE2-D137-0CDD-4B1F-25F1FFF83A22}"/>
              </a:ext>
            </a:extLst>
          </p:cNvPr>
          <p:cNvSpPr txBox="1">
            <a:spLocks/>
          </p:cNvSpPr>
          <p:nvPr/>
        </p:nvSpPr>
        <p:spPr>
          <a:xfrm>
            <a:off x="8538830" y="4670524"/>
            <a:ext cx="2811438" cy="7405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4C8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000"/>
              </a:lnSpc>
            </a:pPr>
            <a:r>
              <a:rPr lang="de-DE" dirty="0">
                <a:solidFill>
                  <a:schemeClr val="bg1">
                    <a:lumMod val="50000"/>
                  </a:schemeClr>
                </a:solidFill>
              </a:rPr>
              <a:t>Vorname, Name</a:t>
            </a:r>
            <a:br>
              <a:rPr lang="de-DE" dirty="0">
                <a:solidFill>
                  <a:srgbClr val="F07D00"/>
                </a:solidFill>
              </a:rPr>
            </a:br>
            <a:r>
              <a:rPr lang="de-DE" dirty="0"/>
              <a:t>Funktion</a:t>
            </a:r>
          </a:p>
        </p:txBody>
      </p:sp>
      <p:sp>
        <p:nvSpPr>
          <p:cNvPr id="20" name="Ellipse 19">
            <a:extLst>
              <a:ext uri="{FF2B5EF4-FFF2-40B4-BE49-F238E27FC236}">
                <a16:creationId xmlns:a16="http://schemas.microsoft.com/office/drawing/2014/main" id="{E02BE8D5-8FD1-DD39-1F7F-73B0D47E300B}"/>
              </a:ext>
            </a:extLst>
          </p:cNvPr>
          <p:cNvSpPr/>
          <p:nvPr/>
        </p:nvSpPr>
        <p:spPr>
          <a:xfrm>
            <a:off x="8875416" y="2346070"/>
            <a:ext cx="2138267" cy="2138267"/>
          </a:xfrm>
          <a:prstGeom prst="ellipse">
            <a:avLst/>
          </a:prstGeom>
          <a:solidFill>
            <a:srgbClr val="C1D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42182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5FDD221-84FB-4B85-86FE-365FF3E09C66}"/>
              </a:ext>
            </a:extLst>
          </p:cNvPr>
          <p:cNvSpPr>
            <a:spLocks noGrp="1"/>
          </p:cNvSpPr>
          <p:nvPr>
            <p:ph type="sldNum" sz="quarter" idx="12"/>
          </p:nvPr>
        </p:nvSpPr>
        <p:spPr/>
        <p:txBody>
          <a:bodyPr/>
          <a:lstStyle/>
          <a:p>
            <a:fld id="{1001D6E4-277C-454F-8BDB-A51DA561E3F3}" type="slidenum">
              <a:rPr lang="de-DE" smtClean="0"/>
              <a:t>5</a:t>
            </a:fld>
            <a:endParaRPr lang="de-DE"/>
          </a:p>
        </p:txBody>
      </p:sp>
      <p:sp>
        <p:nvSpPr>
          <p:cNvPr id="4" name="Textplatzhalter 3">
            <a:extLst>
              <a:ext uri="{FF2B5EF4-FFF2-40B4-BE49-F238E27FC236}">
                <a16:creationId xmlns:a16="http://schemas.microsoft.com/office/drawing/2014/main" id="{6790DAF4-3892-4AB5-BDCF-368D9A6D5139}"/>
              </a:ext>
            </a:extLst>
          </p:cNvPr>
          <p:cNvSpPr>
            <a:spLocks noGrp="1"/>
          </p:cNvSpPr>
          <p:nvPr>
            <p:ph type="body" sz="quarter" idx="14"/>
          </p:nvPr>
        </p:nvSpPr>
        <p:spPr/>
        <p:txBody>
          <a:bodyPr/>
          <a:lstStyle/>
          <a:p>
            <a:r>
              <a:rPr lang="de-DE" dirty="0"/>
              <a:t>Was Sie in den nächsten 45 Minuten erwartet</a:t>
            </a:r>
          </a:p>
        </p:txBody>
      </p:sp>
      <p:sp>
        <p:nvSpPr>
          <p:cNvPr id="6" name="Inhaltsplatzhalter 1">
            <a:extLst>
              <a:ext uri="{FF2B5EF4-FFF2-40B4-BE49-F238E27FC236}">
                <a16:creationId xmlns:a16="http://schemas.microsoft.com/office/drawing/2014/main" id="{BC963199-21ED-61C1-2F67-CCEDB8129255}"/>
              </a:ext>
            </a:extLst>
          </p:cNvPr>
          <p:cNvSpPr txBox="1">
            <a:spLocks/>
          </p:cNvSpPr>
          <p:nvPr/>
        </p:nvSpPr>
        <p:spPr>
          <a:xfrm>
            <a:off x="676761" y="387194"/>
            <a:ext cx="5939050" cy="335327"/>
          </a:xfrm>
          <a:prstGeom prst="rect">
            <a:avLst/>
          </a:prstGeom>
        </p:spPr>
        <p:txBody>
          <a:bodyPr/>
          <a:lst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rgbClr val="7F7F7F"/>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rgbClr val="7F7F7F"/>
                </a:solidFill>
                <a:latin typeface="+mn-lt"/>
                <a:ea typeface="+mn-ea"/>
                <a:cs typeface="+mn-cs"/>
              </a:defRPr>
            </a:lvl2pPr>
            <a:lvl3pPr marL="11520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rgbClr val="7F7F7F"/>
                </a:solidFill>
                <a:latin typeface="+mn-lt"/>
                <a:ea typeface="+mn-ea"/>
                <a:cs typeface="+mn-cs"/>
              </a:defRPr>
            </a:lvl3pPr>
            <a:lvl4pPr marL="144000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rgbClr val="7F7F7F"/>
                </a:solidFill>
                <a:latin typeface="+mn-lt"/>
                <a:ea typeface="+mn-ea"/>
                <a:cs typeface="+mn-cs"/>
              </a:defRPr>
            </a:lvl4pPr>
            <a:lvl5pPr marL="172800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600" b="1" spc="300" dirty="0">
                <a:solidFill>
                  <a:srgbClr val="87919A"/>
                </a:solidFill>
              </a:rPr>
              <a:t>Einstieg</a:t>
            </a:r>
          </a:p>
        </p:txBody>
      </p:sp>
      <p:sp>
        <p:nvSpPr>
          <p:cNvPr id="13" name="Inhaltsplatzhalter 1">
            <a:extLst>
              <a:ext uri="{FF2B5EF4-FFF2-40B4-BE49-F238E27FC236}">
                <a16:creationId xmlns:a16="http://schemas.microsoft.com/office/drawing/2014/main" id="{44B1A48B-DFDF-CD8C-2F8C-F952D517690F}"/>
              </a:ext>
            </a:extLst>
          </p:cNvPr>
          <p:cNvSpPr>
            <a:spLocks noGrp="1"/>
          </p:cNvSpPr>
          <p:nvPr>
            <p:ph idx="1"/>
          </p:nvPr>
        </p:nvSpPr>
        <p:spPr>
          <a:xfrm>
            <a:off x="676761" y="1862572"/>
            <a:ext cx="10838479" cy="4116376"/>
          </a:xfrm>
        </p:spPr>
        <p:txBody>
          <a:bodyPr/>
          <a:lstStyle/>
          <a:p>
            <a:pPr marL="342900" indent="-342900">
              <a:buFont typeface="+mj-lt"/>
              <a:buAutoNum type="arabicParenBoth"/>
            </a:pPr>
            <a:r>
              <a:rPr lang="de-DE" dirty="0"/>
              <a:t>Publikumsumfrage</a:t>
            </a:r>
          </a:p>
          <a:p>
            <a:pPr marL="342900" indent="-342900">
              <a:buFont typeface="+mj-lt"/>
              <a:buAutoNum type="arabicParenBoth"/>
            </a:pPr>
            <a:r>
              <a:rPr lang="de-DE" dirty="0"/>
              <a:t>Fachkräftesicherung: Fachkräfte aufspüren und gewinnen</a:t>
            </a:r>
          </a:p>
          <a:p>
            <a:pPr marL="342900" indent="-342900">
              <a:buFont typeface="+mj-lt"/>
              <a:buAutoNum type="arabicParenBoth"/>
            </a:pPr>
            <a:r>
              <a:rPr lang="de-DE" dirty="0"/>
              <a:t>Berufsanerkennung: Chancen und Herausforderungen</a:t>
            </a:r>
          </a:p>
          <a:p>
            <a:pPr marL="342900" indent="-342900">
              <a:buFont typeface="+mj-lt"/>
              <a:buAutoNum type="arabicParenBoth"/>
            </a:pPr>
            <a:r>
              <a:rPr lang="de-DE" dirty="0"/>
              <a:t>Weiterführende Informationen</a:t>
            </a:r>
          </a:p>
          <a:p>
            <a:pPr marL="342900" indent="-342900">
              <a:buFont typeface="+mj-lt"/>
              <a:buAutoNum type="arabicParenBoth"/>
            </a:pPr>
            <a:r>
              <a:rPr lang="de-DE" dirty="0"/>
              <a:t>Abschluss</a:t>
            </a:r>
          </a:p>
        </p:txBody>
      </p:sp>
      <p:sp>
        <p:nvSpPr>
          <p:cNvPr id="14" name="Rechteck 13">
            <a:extLst>
              <a:ext uri="{FF2B5EF4-FFF2-40B4-BE49-F238E27FC236}">
                <a16:creationId xmlns:a16="http://schemas.microsoft.com/office/drawing/2014/main" id="{6A5F4CAA-BAF9-977B-E88C-5C82E8877357}"/>
              </a:ext>
            </a:extLst>
          </p:cNvPr>
          <p:cNvSpPr/>
          <p:nvPr/>
        </p:nvSpPr>
        <p:spPr>
          <a:xfrm>
            <a:off x="5601903" y="5858540"/>
            <a:ext cx="5634753" cy="999460"/>
          </a:xfrm>
          <a:prstGeom prst="rect">
            <a:avLst/>
          </a:prstGeom>
          <a:solidFill>
            <a:srgbClr val="C1D2E2"/>
          </a:solidFill>
          <a:ln>
            <a:solidFill>
              <a:srgbClr val="ED7D0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feld 20">
            <a:extLst>
              <a:ext uri="{FF2B5EF4-FFF2-40B4-BE49-F238E27FC236}">
                <a16:creationId xmlns:a16="http://schemas.microsoft.com/office/drawing/2014/main" id="{46FC3335-4E77-FE53-BAB7-6F68D9277FF2}"/>
              </a:ext>
            </a:extLst>
          </p:cNvPr>
          <p:cNvSpPr txBox="1"/>
          <p:nvPr/>
        </p:nvSpPr>
        <p:spPr>
          <a:xfrm>
            <a:off x="5640404" y="5949457"/>
            <a:ext cx="5568138" cy="840230"/>
          </a:xfrm>
          <a:prstGeom prst="rect">
            <a:avLst/>
          </a:prstGeom>
          <a:noFill/>
        </p:spPr>
        <p:txBody>
          <a:bodyPr wrap="square" rtlCol="0">
            <a:spAutoFit/>
          </a:bodyPr>
          <a:lstStyle/>
          <a:p>
            <a:pPr>
              <a:lnSpc>
                <a:spcPct val="90000"/>
              </a:lnSpc>
              <a:spcBef>
                <a:spcPts val="1000"/>
              </a:spcBef>
            </a:pPr>
            <a:r>
              <a:rPr lang="de-DE" b="1" dirty="0">
                <a:solidFill>
                  <a:srgbClr val="004C8A"/>
                </a:solidFill>
              </a:rPr>
              <a:t>Hinweis: </a:t>
            </a:r>
            <a:r>
              <a:rPr lang="de-DE" dirty="0">
                <a:solidFill>
                  <a:srgbClr val="004C8A"/>
                </a:solidFill>
              </a:rPr>
              <a:t>Die Teilnahme an einem unserer Online-Seminare, einer unserer Präsenzveranstaltungen oder die Nutzung eines eTutorials ersetzt keine Rechtsberatung!</a:t>
            </a:r>
          </a:p>
        </p:txBody>
      </p:sp>
    </p:spTree>
    <p:extLst>
      <p:ext uri="{BB962C8B-B14F-4D97-AF65-F5344CB8AC3E}">
        <p14:creationId xmlns:p14="http://schemas.microsoft.com/office/powerpoint/2010/main" val="252096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5FDD221-84FB-4B85-86FE-365FF3E09C66}"/>
              </a:ext>
            </a:extLst>
          </p:cNvPr>
          <p:cNvSpPr>
            <a:spLocks noGrp="1"/>
          </p:cNvSpPr>
          <p:nvPr>
            <p:ph type="sldNum" sz="quarter" idx="12"/>
          </p:nvPr>
        </p:nvSpPr>
        <p:spPr/>
        <p:txBody>
          <a:bodyPr/>
          <a:lstStyle/>
          <a:p>
            <a:fld id="{1001D6E4-277C-454F-8BDB-A51DA561E3F3}" type="slidenum">
              <a:rPr lang="de-DE" smtClean="0"/>
              <a:t>6</a:t>
            </a:fld>
            <a:endParaRPr lang="de-DE"/>
          </a:p>
        </p:txBody>
      </p:sp>
      <p:sp>
        <p:nvSpPr>
          <p:cNvPr id="4" name="Textplatzhalter 3">
            <a:extLst>
              <a:ext uri="{FF2B5EF4-FFF2-40B4-BE49-F238E27FC236}">
                <a16:creationId xmlns:a16="http://schemas.microsoft.com/office/drawing/2014/main" id="{6790DAF4-3892-4AB5-BDCF-368D9A6D5139}"/>
              </a:ext>
            </a:extLst>
          </p:cNvPr>
          <p:cNvSpPr>
            <a:spLocks noGrp="1"/>
          </p:cNvSpPr>
          <p:nvPr>
            <p:ph type="body" sz="quarter" idx="14"/>
          </p:nvPr>
        </p:nvSpPr>
        <p:spPr/>
        <p:txBody>
          <a:bodyPr/>
          <a:lstStyle/>
          <a:p>
            <a:r>
              <a:rPr lang="de-DE" dirty="0"/>
              <a:t>Publikumsumfrage</a:t>
            </a:r>
          </a:p>
        </p:txBody>
      </p:sp>
      <p:sp>
        <p:nvSpPr>
          <p:cNvPr id="6" name="Inhaltsplatzhalter 1">
            <a:extLst>
              <a:ext uri="{FF2B5EF4-FFF2-40B4-BE49-F238E27FC236}">
                <a16:creationId xmlns:a16="http://schemas.microsoft.com/office/drawing/2014/main" id="{BC963199-21ED-61C1-2F67-CCEDB8129255}"/>
              </a:ext>
            </a:extLst>
          </p:cNvPr>
          <p:cNvSpPr txBox="1">
            <a:spLocks/>
          </p:cNvSpPr>
          <p:nvPr/>
        </p:nvSpPr>
        <p:spPr>
          <a:xfrm>
            <a:off x="676761" y="387194"/>
            <a:ext cx="5939050" cy="335327"/>
          </a:xfrm>
          <a:prstGeom prst="rect">
            <a:avLst/>
          </a:prstGeom>
        </p:spPr>
        <p:txBody>
          <a:bodyPr/>
          <a:lst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rgbClr val="7F7F7F"/>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rgbClr val="7F7F7F"/>
                </a:solidFill>
                <a:latin typeface="+mn-lt"/>
                <a:ea typeface="+mn-ea"/>
                <a:cs typeface="+mn-cs"/>
              </a:defRPr>
            </a:lvl2pPr>
            <a:lvl3pPr marL="11520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rgbClr val="7F7F7F"/>
                </a:solidFill>
                <a:latin typeface="+mn-lt"/>
                <a:ea typeface="+mn-ea"/>
                <a:cs typeface="+mn-cs"/>
              </a:defRPr>
            </a:lvl3pPr>
            <a:lvl4pPr marL="144000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rgbClr val="7F7F7F"/>
                </a:solidFill>
                <a:latin typeface="+mn-lt"/>
                <a:ea typeface="+mn-ea"/>
                <a:cs typeface="+mn-cs"/>
              </a:defRPr>
            </a:lvl4pPr>
            <a:lvl5pPr marL="172800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600" b="1" spc="300" dirty="0">
                <a:solidFill>
                  <a:srgbClr val="87919A"/>
                </a:solidFill>
              </a:rPr>
              <a:t>Einstieg</a:t>
            </a:r>
          </a:p>
        </p:txBody>
      </p:sp>
      <p:sp>
        <p:nvSpPr>
          <p:cNvPr id="13" name="Inhaltsplatzhalter 1">
            <a:extLst>
              <a:ext uri="{FF2B5EF4-FFF2-40B4-BE49-F238E27FC236}">
                <a16:creationId xmlns:a16="http://schemas.microsoft.com/office/drawing/2014/main" id="{44B1A48B-DFDF-CD8C-2F8C-F952D517690F}"/>
              </a:ext>
            </a:extLst>
          </p:cNvPr>
          <p:cNvSpPr>
            <a:spLocks noGrp="1"/>
          </p:cNvSpPr>
          <p:nvPr>
            <p:ph idx="1"/>
          </p:nvPr>
        </p:nvSpPr>
        <p:spPr>
          <a:xfrm>
            <a:off x="676761" y="1862572"/>
            <a:ext cx="10838479" cy="4116376"/>
          </a:xfrm>
        </p:spPr>
        <p:txBody>
          <a:bodyPr/>
          <a:lstStyle/>
          <a:p>
            <a:r>
              <a:rPr lang="de-DE" dirty="0"/>
              <a:t>Wie setzt sich unser Publikum heute zusammen?</a:t>
            </a:r>
          </a:p>
          <a:p>
            <a:pPr lvl="1"/>
            <a:r>
              <a:rPr lang="de-DE" dirty="0"/>
              <a:t>Offenes Netzwerk Handwerk (z. B. Innungen, Kreishandwerkerschaften, Handwerkskammern, Fachverbände)</a:t>
            </a:r>
          </a:p>
          <a:p>
            <a:pPr lvl="1"/>
            <a:r>
              <a:rPr lang="de-DE" dirty="0"/>
              <a:t>Projektmitarbeitende (z. B. Netzwerk IQ, </a:t>
            </a:r>
            <a:r>
              <a:rPr lang="de-DE" dirty="0" err="1"/>
              <a:t>ValiKom</a:t>
            </a:r>
            <a:r>
              <a:rPr lang="de-DE" dirty="0"/>
              <a:t>, </a:t>
            </a:r>
            <a:r>
              <a:rPr lang="de-DE" dirty="0" err="1"/>
              <a:t>NetQA</a:t>
            </a:r>
            <a:r>
              <a:rPr lang="de-DE" dirty="0"/>
              <a:t>)</a:t>
            </a:r>
          </a:p>
          <a:p>
            <a:pPr lvl="1"/>
            <a:r>
              <a:rPr lang="de-DE" dirty="0"/>
              <a:t>Geschäftsführende</a:t>
            </a:r>
          </a:p>
          <a:p>
            <a:pPr lvl="1"/>
            <a:r>
              <a:rPr lang="de-DE" dirty="0"/>
              <a:t>Sozialverbände (z. B. Caritas, Diakonie)</a:t>
            </a:r>
          </a:p>
          <a:p>
            <a:pPr lvl="1"/>
            <a:r>
              <a:rPr lang="de-DE" dirty="0"/>
              <a:t>Sonstige Multiplikator*innen</a:t>
            </a:r>
          </a:p>
          <a:p>
            <a:r>
              <a:rPr lang="de-DE" dirty="0"/>
              <a:t>Haben Sie bereits Erfahrungen mit der Berufsanerkennung gemacht?</a:t>
            </a:r>
          </a:p>
          <a:p>
            <a:pPr lvl="1"/>
            <a:r>
              <a:rPr lang="de-DE" dirty="0"/>
              <a:t>Ich habe schon einmal davon gehört/gelesen.</a:t>
            </a:r>
          </a:p>
          <a:p>
            <a:pPr lvl="1"/>
            <a:r>
              <a:rPr lang="de-DE" dirty="0"/>
              <a:t>Ich habe bereits eine Person beim Anerkennungsverfahren begleitet/unterstützt.</a:t>
            </a:r>
          </a:p>
          <a:p>
            <a:pPr lvl="1"/>
            <a:r>
              <a:rPr lang="de-DE" dirty="0"/>
              <a:t>Die Berufsanerkennung ist Teil meines Jobs, ich habe viele Berührungspunkte damit.</a:t>
            </a:r>
          </a:p>
          <a:p>
            <a:pPr lvl="1"/>
            <a:r>
              <a:rPr lang="de-DE" dirty="0"/>
              <a:t>Ich habe bisher keine Erfahrung mit der Berufsanerkennung gemacht.</a:t>
            </a:r>
          </a:p>
        </p:txBody>
      </p:sp>
      <p:sp>
        <p:nvSpPr>
          <p:cNvPr id="14" name="Rechteck 13">
            <a:extLst>
              <a:ext uri="{FF2B5EF4-FFF2-40B4-BE49-F238E27FC236}">
                <a16:creationId xmlns:a16="http://schemas.microsoft.com/office/drawing/2014/main" id="{6A5F4CAA-BAF9-977B-E88C-5C82E8877357}"/>
              </a:ext>
            </a:extLst>
          </p:cNvPr>
          <p:cNvSpPr/>
          <p:nvPr/>
        </p:nvSpPr>
        <p:spPr>
          <a:xfrm>
            <a:off x="5601903" y="5858540"/>
            <a:ext cx="5634753" cy="999460"/>
          </a:xfrm>
          <a:prstGeom prst="rect">
            <a:avLst/>
          </a:prstGeom>
          <a:solidFill>
            <a:srgbClr val="C1D2E2"/>
          </a:solidFill>
          <a:ln>
            <a:solidFill>
              <a:srgbClr val="ED7D0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feld 20">
            <a:extLst>
              <a:ext uri="{FF2B5EF4-FFF2-40B4-BE49-F238E27FC236}">
                <a16:creationId xmlns:a16="http://schemas.microsoft.com/office/drawing/2014/main" id="{46FC3335-4E77-FE53-BAB7-6F68D9277FF2}"/>
              </a:ext>
            </a:extLst>
          </p:cNvPr>
          <p:cNvSpPr txBox="1"/>
          <p:nvPr/>
        </p:nvSpPr>
        <p:spPr>
          <a:xfrm>
            <a:off x="5640404" y="5949457"/>
            <a:ext cx="5568138" cy="840230"/>
          </a:xfrm>
          <a:prstGeom prst="rect">
            <a:avLst/>
          </a:prstGeom>
          <a:noFill/>
        </p:spPr>
        <p:txBody>
          <a:bodyPr wrap="square" rtlCol="0">
            <a:spAutoFit/>
          </a:bodyPr>
          <a:lstStyle/>
          <a:p>
            <a:pPr>
              <a:lnSpc>
                <a:spcPct val="90000"/>
              </a:lnSpc>
              <a:spcBef>
                <a:spcPts val="1000"/>
              </a:spcBef>
            </a:pPr>
            <a:r>
              <a:rPr lang="de-DE" b="1" dirty="0">
                <a:solidFill>
                  <a:srgbClr val="004C8A"/>
                </a:solidFill>
              </a:rPr>
              <a:t>Hinweis: </a:t>
            </a:r>
            <a:r>
              <a:rPr lang="de-DE" dirty="0">
                <a:solidFill>
                  <a:srgbClr val="004C8A"/>
                </a:solidFill>
              </a:rPr>
              <a:t>Die Teilnahme an einem unserer Online-Seminare, einer unserer Präsenzveranstaltungen oder die Nutzung eines eTutorials ersetzt keine Rechtsberatung!</a:t>
            </a:r>
          </a:p>
        </p:txBody>
      </p:sp>
    </p:spTree>
    <p:extLst>
      <p:ext uri="{BB962C8B-B14F-4D97-AF65-F5344CB8AC3E}">
        <p14:creationId xmlns:p14="http://schemas.microsoft.com/office/powerpoint/2010/main" val="69636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A8647738-DFC4-440E-81DB-0743BF543B72}"/>
              </a:ext>
            </a:extLst>
          </p:cNvPr>
          <p:cNvSpPr>
            <a:spLocks noGrp="1"/>
          </p:cNvSpPr>
          <p:nvPr>
            <p:ph type="sldNum" sz="quarter" idx="12"/>
          </p:nvPr>
        </p:nvSpPr>
        <p:spPr/>
        <p:txBody>
          <a:bodyPr/>
          <a:lstStyle/>
          <a:p>
            <a:fld id="{1001D6E4-277C-454F-8BDB-A51DA561E3F3}" type="slidenum">
              <a:rPr lang="de-DE" smtClean="0"/>
              <a:pPr/>
              <a:t>7</a:t>
            </a:fld>
            <a:endParaRPr lang="de-DE"/>
          </a:p>
        </p:txBody>
      </p:sp>
      <p:sp>
        <p:nvSpPr>
          <p:cNvPr id="3" name="Textplatzhalter 2">
            <a:extLst>
              <a:ext uri="{FF2B5EF4-FFF2-40B4-BE49-F238E27FC236}">
                <a16:creationId xmlns:a16="http://schemas.microsoft.com/office/drawing/2014/main" id="{5F8CE14D-17DE-42B5-8C90-BC57392F92F4}"/>
              </a:ext>
            </a:extLst>
          </p:cNvPr>
          <p:cNvSpPr>
            <a:spLocks noGrp="1"/>
          </p:cNvSpPr>
          <p:nvPr>
            <p:ph type="body" sz="quarter" idx="14"/>
          </p:nvPr>
        </p:nvSpPr>
        <p:spPr>
          <a:xfrm>
            <a:off x="0" y="1757698"/>
            <a:ext cx="12192000" cy="1468387"/>
          </a:xfrm>
        </p:spPr>
        <p:txBody>
          <a:bodyPr>
            <a:noAutofit/>
          </a:bodyPr>
          <a:lstStyle/>
          <a:p>
            <a:r>
              <a:rPr lang="de-DE" sz="4400" dirty="0"/>
              <a:t>Wie hoch schätzen Sie den Fachkräftebedarf</a:t>
            </a:r>
            <a:br>
              <a:rPr lang="de-DE" sz="4400" dirty="0"/>
            </a:br>
            <a:r>
              <a:rPr lang="de-DE" sz="4400" dirty="0"/>
              <a:t>im deutschen Handwerk ein?</a:t>
            </a:r>
          </a:p>
        </p:txBody>
      </p:sp>
      <p:sp>
        <p:nvSpPr>
          <p:cNvPr id="5" name="Textplatzhalter 4">
            <a:extLst>
              <a:ext uri="{FF2B5EF4-FFF2-40B4-BE49-F238E27FC236}">
                <a16:creationId xmlns:a16="http://schemas.microsoft.com/office/drawing/2014/main" id="{8064A585-350B-2A3B-2D31-B572BE0A6749}"/>
              </a:ext>
            </a:extLst>
          </p:cNvPr>
          <p:cNvSpPr txBox="1">
            <a:spLocks/>
          </p:cNvSpPr>
          <p:nvPr/>
        </p:nvSpPr>
        <p:spPr>
          <a:xfrm>
            <a:off x="997639" y="3429000"/>
            <a:ext cx="2342302" cy="8304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Wingdings" panose="05000000000000000000" pitchFamily="2" charset="2"/>
              <a:buNone/>
              <a:defRPr sz="3000" kern="1200" spc="0">
                <a:solidFill>
                  <a:srgbClr val="004C8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de-DE" sz="4400" dirty="0">
                <a:solidFill>
                  <a:schemeClr val="bg1"/>
                </a:solidFill>
              </a:rPr>
              <a:t>300.000</a:t>
            </a:r>
          </a:p>
        </p:txBody>
      </p:sp>
      <p:sp>
        <p:nvSpPr>
          <p:cNvPr id="6" name="Textplatzhalter 4">
            <a:extLst>
              <a:ext uri="{FF2B5EF4-FFF2-40B4-BE49-F238E27FC236}">
                <a16:creationId xmlns:a16="http://schemas.microsoft.com/office/drawing/2014/main" id="{B1333FE4-15C2-FA72-FCB8-496501795167}"/>
              </a:ext>
            </a:extLst>
          </p:cNvPr>
          <p:cNvSpPr txBox="1">
            <a:spLocks/>
          </p:cNvSpPr>
          <p:nvPr/>
        </p:nvSpPr>
        <p:spPr>
          <a:xfrm>
            <a:off x="3552429" y="4669420"/>
            <a:ext cx="2342302" cy="8304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Wingdings" panose="05000000000000000000" pitchFamily="2" charset="2"/>
              <a:buNone/>
              <a:defRPr sz="3000" kern="1200" spc="0">
                <a:solidFill>
                  <a:srgbClr val="004C8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de-DE" sz="4400" dirty="0">
                <a:solidFill>
                  <a:schemeClr val="bg1"/>
                </a:solidFill>
              </a:rPr>
              <a:t>50.000</a:t>
            </a:r>
          </a:p>
        </p:txBody>
      </p:sp>
      <p:sp>
        <p:nvSpPr>
          <p:cNvPr id="7" name="Textplatzhalter 4">
            <a:extLst>
              <a:ext uri="{FF2B5EF4-FFF2-40B4-BE49-F238E27FC236}">
                <a16:creationId xmlns:a16="http://schemas.microsoft.com/office/drawing/2014/main" id="{0412665C-F014-A9A3-0EA9-3BB738F43B2B}"/>
              </a:ext>
            </a:extLst>
          </p:cNvPr>
          <p:cNvSpPr txBox="1">
            <a:spLocks/>
          </p:cNvSpPr>
          <p:nvPr/>
        </p:nvSpPr>
        <p:spPr>
          <a:xfrm>
            <a:off x="6107219" y="3429000"/>
            <a:ext cx="2342302" cy="8304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Wingdings" panose="05000000000000000000" pitchFamily="2" charset="2"/>
              <a:buNone/>
              <a:defRPr sz="3000" kern="1200" spc="0">
                <a:solidFill>
                  <a:srgbClr val="004C8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de-DE" sz="4400" dirty="0">
                <a:solidFill>
                  <a:schemeClr val="bg1"/>
                </a:solidFill>
              </a:rPr>
              <a:t>150.000</a:t>
            </a:r>
          </a:p>
        </p:txBody>
      </p:sp>
      <p:sp>
        <p:nvSpPr>
          <p:cNvPr id="8" name="Textplatzhalter 4">
            <a:extLst>
              <a:ext uri="{FF2B5EF4-FFF2-40B4-BE49-F238E27FC236}">
                <a16:creationId xmlns:a16="http://schemas.microsoft.com/office/drawing/2014/main" id="{C8528BEE-0738-C66C-EB1D-D532DE84BCBD}"/>
              </a:ext>
            </a:extLst>
          </p:cNvPr>
          <p:cNvSpPr txBox="1">
            <a:spLocks/>
          </p:cNvSpPr>
          <p:nvPr/>
        </p:nvSpPr>
        <p:spPr>
          <a:xfrm>
            <a:off x="8662009" y="4669420"/>
            <a:ext cx="2342302" cy="8304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Wingdings" panose="05000000000000000000" pitchFamily="2" charset="2"/>
              <a:buNone/>
              <a:defRPr sz="3000" kern="1200" spc="0">
                <a:solidFill>
                  <a:srgbClr val="004C8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de-DE" sz="4400" dirty="0">
                <a:solidFill>
                  <a:schemeClr val="bg1"/>
                </a:solidFill>
              </a:rPr>
              <a:t>250.000</a:t>
            </a:r>
          </a:p>
        </p:txBody>
      </p:sp>
    </p:spTree>
    <p:extLst>
      <p:ext uri="{BB962C8B-B14F-4D97-AF65-F5344CB8AC3E}">
        <p14:creationId xmlns:p14="http://schemas.microsoft.com/office/powerpoint/2010/main" val="142534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A8647738-DFC4-440E-81DB-0743BF543B72}"/>
              </a:ext>
            </a:extLst>
          </p:cNvPr>
          <p:cNvSpPr>
            <a:spLocks noGrp="1"/>
          </p:cNvSpPr>
          <p:nvPr>
            <p:ph type="sldNum" sz="quarter" idx="12"/>
          </p:nvPr>
        </p:nvSpPr>
        <p:spPr/>
        <p:txBody>
          <a:bodyPr/>
          <a:lstStyle/>
          <a:p>
            <a:fld id="{1001D6E4-277C-454F-8BDB-A51DA561E3F3}" type="slidenum">
              <a:rPr lang="de-DE" smtClean="0"/>
              <a:pPr/>
              <a:t>8</a:t>
            </a:fld>
            <a:endParaRPr lang="de-DE"/>
          </a:p>
        </p:txBody>
      </p:sp>
      <p:sp>
        <p:nvSpPr>
          <p:cNvPr id="3" name="Textplatzhalter 2">
            <a:extLst>
              <a:ext uri="{FF2B5EF4-FFF2-40B4-BE49-F238E27FC236}">
                <a16:creationId xmlns:a16="http://schemas.microsoft.com/office/drawing/2014/main" id="{5F8CE14D-17DE-42B5-8C90-BC57392F92F4}"/>
              </a:ext>
            </a:extLst>
          </p:cNvPr>
          <p:cNvSpPr>
            <a:spLocks noGrp="1"/>
          </p:cNvSpPr>
          <p:nvPr>
            <p:ph type="body" sz="quarter" idx="14"/>
          </p:nvPr>
        </p:nvSpPr>
        <p:spPr>
          <a:xfrm>
            <a:off x="0" y="4695390"/>
            <a:ext cx="12192000" cy="516517"/>
          </a:xfrm>
        </p:spPr>
        <p:txBody>
          <a:bodyPr>
            <a:normAutofit/>
          </a:bodyPr>
          <a:lstStyle/>
          <a:p>
            <a:r>
              <a:rPr lang="de-DE" sz="1050" spc="0" dirty="0"/>
              <a:t>Quelle: Pressemitteilung des Zentralverbands des Deutschen Handwerks (ZDH), </a:t>
            </a:r>
            <a:r>
              <a:rPr lang="de-DE" sz="1050" spc="0" dirty="0">
                <a:hlinkClick r:id="rId3">
                  <a:extLst>
                    <a:ext uri="{A12FA001-AC4F-418D-AE19-62706E023703}">
                      <ahyp:hlinkClr xmlns:ahyp="http://schemas.microsoft.com/office/drawing/2018/hyperlinkcolor" val="tx"/>
                    </a:ext>
                  </a:extLst>
                </a:hlinkClick>
              </a:rPr>
              <a:t>https://www.zdh.de/presse/veroeffentlichungen/pressemitteilungen/fachkraeftegipfel-der-kompass-fehlt/</a:t>
            </a:r>
            <a:endParaRPr lang="de-DE" sz="1050" spc="0" dirty="0"/>
          </a:p>
        </p:txBody>
      </p:sp>
      <p:sp>
        <p:nvSpPr>
          <p:cNvPr id="4" name="Textplatzhalter 3">
            <a:extLst>
              <a:ext uri="{FF2B5EF4-FFF2-40B4-BE49-F238E27FC236}">
                <a16:creationId xmlns:a16="http://schemas.microsoft.com/office/drawing/2014/main" id="{1B6B41A2-3A19-4243-8F22-7EE904B9CF13}"/>
              </a:ext>
            </a:extLst>
          </p:cNvPr>
          <p:cNvSpPr>
            <a:spLocks noGrp="1"/>
          </p:cNvSpPr>
          <p:nvPr>
            <p:ph type="body" sz="quarter" idx="15"/>
          </p:nvPr>
        </p:nvSpPr>
        <p:spPr>
          <a:xfrm>
            <a:off x="0" y="2274215"/>
            <a:ext cx="12192000" cy="2707360"/>
          </a:xfrm>
        </p:spPr>
        <p:txBody>
          <a:bodyPr>
            <a:normAutofit lnSpcReduction="10000"/>
          </a:bodyPr>
          <a:lstStyle/>
          <a:p>
            <a:r>
              <a:rPr lang="de-DE" dirty="0"/>
              <a:t>250.000</a:t>
            </a:r>
          </a:p>
        </p:txBody>
      </p:sp>
    </p:spTree>
    <p:extLst>
      <p:ext uri="{BB962C8B-B14F-4D97-AF65-F5344CB8AC3E}">
        <p14:creationId xmlns:p14="http://schemas.microsoft.com/office/powerpoint/2010/main" val="362972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5FDD221-84FB-4B85-86FE-365FF3E09C66}"/>
              </a:ext>
            </a:extLst>
          </p:cNvPr>
          <p:cNvSpPr>
            <a:spLocks noGrp="1"/>
          </p:cNvSpPr>
          <p:nvPr>
            <p:ph type="sldNum" sz="quarter" idx="12"/>
          </p:nvPr>
        </p:nvSpPr>
        <p:spPr/>
        <p:txBody>
          <a:bodyPr/>
          <a:lstStyle/>
          <a:p>
            <a:fld id="{1001D6E4-277C-454F-8BDB-A51DA561E3F3}" type="slidenum">
              <a:rPr lang="de-DE" smtClean="0"/>
              <a:t>9</a:t>
            </a:fld>
            <a:endParaRPr lang="de-DE"/>
          </a:p>
        </p:txBody>
      </p:sp>
      <p:sp>
        <p:nvSpPr>
          <p:cNvPr id="4" name="Textplatzhalter 3">
            <a:extLst>
              <a:ext uri="{FF2B5EF4-FFF2-40B4-BE49-F238E27FC236}">
                <a16:creationId xmlns:a16="http://schemas.microsoft.com/office/drawing/2014/main" id="{6790DAF4-3892-4AB5-BDCF-368D9A6D5139}"/>
              </a:ext>
            </a:extLst>
          </p:cNvPr>
          <p:cNvSpPr>
            <a:spLocks noGrp="1"/>
          </p:cNvSpPr>
          <p:nvPr>
            <p:ph type="body" sz="quarter" idx="14"/>
          </p:nvPr>
        </p:nvSpPr>
        <p:spPr/>
        <p:txBody>
          <a:bodyPr/>
          <a:lstStyle/>
          <a:p>
            <a:r>
              <a:rPr lang="de-DE" dirty="0"/>
              <a:t>Daten und Fakten</a:t>
            </a:r>
          </a:p>
        </p:txBody>
      </p:sp>
      <p:sp>
        <p:nvSpPr>
          <p:cNvPr id="6" name="Inhaltsplatzhalter 1">
            <a:extLst>
              <a:ext uri="{FF2B5EF4-FFF2-40B4-BE49-F238E27FC236}">
                <a16:creationId xmlns:a16="http://schemas.microsoft.com/office/drawing/2014/main" id="{BC963199-21ED-61C1-2F67-CCEDB8129255}"/>
              </a:ext>
            </a:extLst>
          </p:cNvPr>
          <p:cNvSpPr txBox="1">
            <a:spLocks/>
          </p:cNvSpPr>
          <p:nvPr/>
        </p:nvSpPr>
        <p:spPr>
          <a:xfrm>
            <a:off x="676760" y="387194"/>
            <a:ext cx="7277632" cy="335327"/>
          </a:xfrm>
          <a:prstGeom prst="rect">
            <a:avLst/>
          </a:prstGeom>
        </p:spPr>
        <p:txBody>
          <a:bodyPr/>
          <a:lst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rgbClr val="7F7F7F"/>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rgbClr val="7F7F7F"/>
                </a:solidFill>
                <a:latin typeface="+mn-lt"/>
                <a:ea typeface="+mn-ea"/>
                <a:cs typeface="+mn-cs"/>
              </a:defRPr>
            </a:lvl2pPr>
            <a:lvl3pPr marL="11520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rgbClr val="7F7F7F"/>
                </a:solidFill>
                <a:latin typeface="+mn-lt"/>
                <a:ea typeface="+mn-ea"/>
                <a:cs typeface="+mn-cs"/>
              </a:defRPr>
            </a:lvl3pPr>
            <a:lvl4pPr marL="144000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rgbClr val="7F7F7F"/>
                </a:solidFill>
                <a:latin typeface="+mn-lt"/>
                <a:ea typeface="+mn-ea"/>
                <a:cs typeface="+mn-cs"/>
              </a:defRPr>
            </a:lvl4pPr>
            <a:lvl5pPr marL="172800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600" b="1" spc="300" dirty="0">
                <a:solidFill>
                  <a:srgbClr val="87919A"/>
                </a:solidFill>
              </a:rPr>
              <a:t>Fachkräftesicherung: Fachkräfte aufspüren und gewinnen</a:t>
            </a:r>
          </a:p>
          <a:p>
            <a:pPr marL="0" indent="0">
              <a:buNone/>
            </a:pPr>
            <a:endParaRPr lang="de-DE" sz="1600" b="1" spc="300" dirty="0">
              <a:solidFill>
                <a:srgbClr val="87919A"/>
              </a:solidFill>
            </a:endParaRPr>
          </a:p>
        </p:txBody>
      </p:sp>
      <p:graphicFrame>
        <p:nvGraphicFramePr>
          <p:cNvPr id="8" name="Inhaltsplatzhalter 10">
            <a:extLst>
              <a:ext uri="{FF2B5EF4-FFF2-40B4-BE49-F238E27FC236}">
                <a16:creationId xmlns:a16="http://schemas.microsoft.com/office/drawing/2014/main" id="{A071FA53-805F-E0C1-0A0C-146F18E77FF9}"/>
              </a:ext>
            </a:extLst>
          </p:cNvPr>
          <p:cNvGraphicFramePr>
            <a:graphicFrameLocks noGrp="1"/>
          </p:cNvGraphicFramePr>
          <p:nvPr>
            <p:ph idx="1"/>
            <p:extLst>
              <p:ext uri="{D42A27DB-BD31-4B8C-83A1-F6EECF244321}">
                <p14:modId xmlns:p14="http://schemas.microsoft.com/office/powerpoint/2010/main" val="4109172724"/>
              </p:ext>
            </p:extLst>
          </p:nvPr>
        </p:nvGraphicFramePr>
        <p:xfrm>
          <a:off x="936625" y="2254250"/>
          <a:ext cx="10839450" cy="348138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feld 8">
            <a:extLst>
              <a:ext uri="{FF2B5EF4-FFF2-40B4-BE49-F238E27FC236}">
                <a16:creationId xmlns:a16="http://schemas.microsoft.com/office/drawing/2014/main" id="{F5C4B427-BAFA-CA05-E3CB-098D6FEC2EE2}"/>
              </a:ext>
            </a:extLst>
          </p:cNvPr>
          <p:cNvSpPr txBox="1"/>
          <p:nvPr/>
        </p:nvSpPr>
        <p:spPr>
          <a:xfrm>
            <a:off x="835259" y="5799772"/>
            <a:ext cx="10940816" cy="246221"/>
          </a:xfrm>
          <a:prstGeom prst="rect">
            <a:avLst/>
          </a:prstGeom>
          <a:noFill/>
        </p:spPr>
        <p:txBody>
          <a:bodyPr wrap="none" rtlCol="0">
            <a:spAutoFit/>
          </a:bodyPr>
          <a:lstStyle/>
          <a:p>
            <a:r>
              <a:rPr lang="de-DE" sz="1000" dirty="0">
                <a:solidFill>
                  <a:schemeClr val="bg1">
                    <a:lumMod val="50000"/>
                  </a:schemeClr>
                </a:solidFill>
              </a:rPr>
              <a:t>Grafik basiert auf zwei Einzel-Grafiken des ZDH, Quelle: Statistisches Bundesamt, ZDH-Berechnungen. sowie denn Kennzahlen 2019-2021, </a:t>
            </a:r>
            <a:r>
              <a:rPr lang="de-DE" sz="1000" dirty="0">
                <a:solidFill>
                  <a:schemeClr val="bg1">
                    <a:lumMod val="50000"/>
                  </a:schemeClr>
                </a:solidFill>
                <a:hlinkClick r:id="rId4">
                  <a:extLst>
                    <a:ext uri="{A12FA001-AC4F-418D-AE19-62706E023703}">
                      <ahyp:hlinkClr xmlns:ahyp="http://schemas.microsoft.com/office/drawing/2018/hyperlinkcolor" val="tx"/>
                    </a:ext>
                  </a:extLst>
                </a:hlinkClick>
              </a:rPr>
              <a:t>https://www.zdh.de/daten-und-fakten/kennzahlen-des-handwerks/ </a:t>
            </a:r>
            <a:endParaRPr lang="de-DE" sz="1000" dirty="0">
              <a:solidFill>
                <a:schemeClr val="bg1">
                  <a:lumMod val="50000"/>
                </a:schemeClr>
              </a:solidFill>
            </a:endParaRPr>
          </a:p>
        </p:txBody>
      </p:sp>
    </p:spTree>
    <p:extLst>
      <p:ext uri="{BB962C8B-B14F-4D97-AF65-F5344CB8AC3E}">
        <p14:creationId xmlns:p14="http://schemas.microsoft.com/office/powerpoint/2010/main" val="1801455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4155</Words>
  <Application>Microsoft Office PowerPoint</Application>
  <PresentationFormat>Breitbild</PresentationFormat>
  <Paragraphs>399</Paragraphs>
  <Slides>26</Slides>
  <Notes>26</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26</vt:i4>
      </vt:variant>
    </vt:vector>
  </HeadingPairs>
  <TitlesOfParts>
    <vt:vector size="31" baseType="lpstr">
      <vt:lpstr>Arial</vt:lpstr>
      <vt:lpstr>Calibri</vt:lpstr>
      <vt:lpstr>The Sans</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Jerchow, Fabian</dc:creator>
  <cp:lastModifiedBy>Herbster, Amanda</cp:lastModifiedBy>
  <cp:revision>95</cp:revision>
  <dcterms:created xsi:type="dcterms:W3CDTF">2019-08-19T06:49:12Z</dcterms:created>
  <dcterms:modified xsi:type="dcterms:W3CDTF">2023-01-24T11:04:10Z</dcterms:modified>
</cp:coreProperties>
</file>