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67" r:id="rId4"/>
    <p:sldId id="554" r:id="rId5"/>
    <p:sldId id="269" r:id="rId6"/>
    <p:sldId id="555" r:id="rId7"/>
    <p:sldId id="552" r:id="rId8"/>
    <p:sldId id="534" r:id="rId9"/>
    <p:sldId id="521" r:id="rId10"/>
    <p:sldId id="537" r:id="rId11"/>
    <p:sldId id="538" r:id="rId12"/>
    <p:sldId id="553" r:id="rId13"/>
    <p:sldId id="556" r:id="rId14"/>
    <p:sldId id="541" r:id="rId15"/>
    <p:sldId id="557" r:id="rId16"/>
    <p:sldId id="543" r:id="rId17"/>
    <p:sldId id="544" r:id="rId18"/>
    <p:sldId id="545" r:id="rId19"/>
    <p:sldId id="546" r:id="rId20"/>
    <p:sldId id="547" r:id="rId21"/>
    <p:sldId id="549" r:id="rId22"/>
    <p:sldId id="551"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89"/>
    <a:srgbClr val="F07D00"/>
    <a:srgbClr val="C2D2E2"/>
    <a:srgbClr val="C1D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69" autoAdjust="0"/>
  </p:normalViewPr>
  <p:slideViewPr>
    <p:cSldViewPr snapToGrid="0">
      <p:cViewPr varScale="1">
        <p:scale>
          <a:sx n="93" d="100"/>
          <a:sy n="93" d="100"/>
        </p:scale>
        <p:origin x="1212" y="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F4CE39"/>
            </a:solidFill>
            <a:ln>
              <a:solidFill>
                <a:srgbClr val="F4CE3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pt idx="0">
                  <c:v>2015</c:v>
                </c:pt>
                <c:pt idx="1">
                  <c:v>2016</c:v>
                </c:pt>
                <c:pt idx="2">
                  <c:v>2017</c:v>
                </c:pt>
                <c:pt idx="3">
                  <c:v>2018</c:v>
                </c:pt>
                <c:pt idx="4">
                  <c:v>2019</c:v>
                </c:pt>
                <c:pt idx="5">
                  <c:v>2020</c:v>
                </c:pt>
              </c:numCache>
            </c:numRef>
          </c:cat>
          <c:val>
            <c:numRef>
              <c:f>Tabelle1!$B$2:$B$7</c:f>
              <c:numCache>
                <c:formatCode>General</c:formatCode>
                <c:ptCount val="6"/>
                <c:pt idx="0">
                  <c:v>9174</c:v>
                </c:pt>
                <c:pt idx="1">
                  <c:v>12492</c:v>
                </c:pt>
                <c:pt idx="2">
                  <c:v>15894</c:v>
                </c:pt>
                <c:pt idx="3">
                  <c:v>20277</c:v>
                </c:pt>
                <c:pt idx="4">
                  <c:v>23736</c:v>
                </c:pt>
                <c:pt idx="5">
                  <c:v>23277</c:v>
                </c:pt>
              </c:numCache>
            </c:numRef>
          </c:val>
          <c:extLst>
            <c:ext xmlns:c16="http://schemas.microsoft.com/office/drawing/2014/chart" uri="{C3380CC4-5D6E-409C-BE32-E72D297353CC}">
              <c16:uniqueId val="{00000000-EE27-4B1F-AB94-C09CF934F7C7}"/>
            </c:ext>
          </c:extLst>
        </c:ser>
        <c:dLbls>
          <c:showLegendKey val="0"/>
          <c:showVal val="0"/>
          <c:showCatName val="0"/>
          <c:showSerName val="0"/>
          <c:showPercent val="0"/>
          <c:showBubbleSize val="0"/>
        </c:dLbls>
        <c:gapWidth val="219"/>
        <c:overlap val="-27"/>
        <c:axId val="347539448"/>
        <c:axId val="347540088"/>
      </c:barChart>
      <c:catAx>
        <c:axId val="34753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40088"/>
        <c:crosses val="autoZero"/>
        <c:auto val="1"/>
        <c:lblAlgn val="ctr"/>
        <c:lblOffset val="100"/>
        <c:noMultiLvlLbl val="0"/>
      </c:catAx>
      <c:valAx>
        <c:axId val="347540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39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004C89"/>
            </a:solidFill>
            <a:ln>
              <a:solidFill>
                <a:srgbClr val="004C8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pt idx="0">
                  <c:v>2015</c:v>
                </c:pt>
                <c:pt idx="1">
                  <c:v>2016</c:v>
                </c:pt>
                <c:pt idx="2">
                  <c:v>2017</c:v>
                </c:pt>
                <c:pt idx="3">
                  <c:v>2018</c:v>
                </c:pt>
                <c:pt idx="4">
                  <c:v>2019</c:v>
                </c:pt>
                <c:pt idx="5">
                  <c:v>2020</c:v>
                </c:pt>
              </c:numCache>
            </c:numRef>
          </c:cat>
          <c:val>
            <c:numRef>
              <c:f>Tabelle1!$B$2:$B$7</c:f>
              <c:numCache>
                <c:formatCode>General</c:formatCode>
                <c:ptCount val="6"/>
                <c:pt idx="0">
                  <c:v>1685</c:v>
                </c:pt>
                <c:pt idx="1">
                  <c:v>2234</c:v>
                </c:pt>
                <c:pt idx="2">
                  <c:v>2337</c:v>
                </c:pt>
                <c:pt idx="3">
                  <c:v>2934</c:v>
                </c:pt>
                <c:pt idx="4">
                  <c:v>3345</c:v>
                </c:pt>
                <c:pt idx="5" formatCode="@">
                  <c:v>3192</c:v>
                </c:pt>
              </c:numCache>
            </c:numRef>
          </c:val>
          <c:extLst>
            <c:ext xmlns:c16="http://schemas.microsoft.com/office/drawing/2014/chart" uri="{C3380CC4-5D6E-409C-BE32-E72D297353CC}">
              <c16:uniqueId val="{00000000-6DBA-40CD-B05A-CB25041F1AF2}"/>
            </c:ext>
          </c:extLst>
        </c:ser>
        <c:dLbls>
          <c:showLegendKey val="0"/>
          <c:showVal val="0"/>
          <c:showCatName val="0"/>
          <c:showSerName val="0"/>
          <c:showPercent val="0"/>
          <c:showBubbleSize val="0"/>
        </c:dLbls>
        <c:gapWidth val="219"/>
        <c:overlap val="-27"/>
        <c:axId val="347539448"/>
        <c:axId val="347540088"/>
      </c:barChart>
      <c:catAx>
        <c:axId val="34753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40088"/>
        <c:crosses val="autoZero"/>
        <c:auto val="1"/>
        <c:lblAlgn val="ctr"/>
        <c:lblOffset val="100"/>
        <c:noMultiLvlLbl val="0"/>
      </c:catAx>
      <c:valAx>
        <c:axId val="347540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39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940548B-CCB3-40D9-A577-42197F6FA6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9C17581-D849-4354-BD35-1042A37827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A3DBF3-F0E2-4FDB-91F3-9E1DAF2A7192}" type="datetimeFigureOut">
              <a:rPr lang="de-DE" smtClean="0"/>
              <a:t>24.01.2023</a:t>
            </a:fld>
            <a:endParaRPr lang="de-DE"/>
          </a:p>
        </p:txBody>
      </p:sp>
      <p:sp>
        <p:nvSpPr>
          <p:cNvPr id="4" name="Fußzeilenplatzhalter 3">
            <a:extLst>
              <a:ext uri="{FF2B5EF4-FFF2-40B4-BE49-F238E27FC236}">
                <a16:creationId xmlns:a16="http://schemas.microsoft.com/office/drawing/2014/main" id="{83EEF47E-B5F9-42F5-8979-FEE535CD01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146DE80-9990-4137-BDA5-5BBB412D24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F4039-56C6-4910-8B3E-5C1131E433A5}" type="slidenum">
              <a:rPr lang="de-DE" smtClean="0"/>
              <a:t>‹Nr.›</a:t>
            </a:fld>
            <a:endParaRPr lang="de-DE"/>
          </a:p>
        </p:txBody>
      </p:sp>
    </p:spTree>
    <p:extLst>
      <p:ext uri="{BB962C8B-B14F-4D97-AF65-F5344CB8AC3E}">
        <p14:creationId xmlns:p14="http://schemas.microsoft.com/office/powerpoint/2010/main" val="2133559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08CB7-1CD2-4AF4-9E54-F56003EBBA43}" type="datetimeFigureOut">
              <a:rPr lang="de-DE" smtClean="0"/>
              <a:t>24.01.2023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CBB92-5E3E-4134-9945-08ADAB4C1B71}" type="slidenum">
              <a:rPr lang="de-DE" smtClean="0"/>
              <a:t>‹Nr.›</a:t>
            </a:fld>
            <a:endParaRPr lang="de-DE"/>
          </a:p>
        </p:txBody>
      </p:sp>
    </p:spTree>
    <p:extLst>
      <p:ext uri="{BB962C8B-B14F-4D97-AF65-F5344CB8AC3E}">
        <p14:creationId xmlns:p14="http://schemas.microsoft.com/office/powerpoint/2010/main" val="259112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Teilnehmer*innen begrüßen und Thema vorstellen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a:t>
            </a:fld>
            <a:endParaRPr lang="de-DE"/>
          </a:p>
        </p:txBody>
      </p:sp>
    </p:spTree>
    <p:extLst>
      <p:ext uri="{BB962C8B-B14F-4D97-AF65-F5344CB8AC3E}">
        <p14:creationId xmlns:p14="http://schemas.microsoft.com/office/powerpoint/2010/main" val="346455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Grundlage der Anpassungsqualifizierung bildet das Anerkennungsverfahren. Während dieses Verfahrens wird der ausländische Berufsabschluss einer Person mit dem eines entsprechenden deutschen Referenzberufs verglichen. Ist dies durchlaufen, wird ein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Bescheid</a:t>
            </a:r>
            <a:r>
              <a:rPr lang="de-DE" sz="1800" dirty="0">
                <a:effectLst/>
                <a:latin typeface="Calibri" panose="020F0502020204030204" pitchFamily="34" charset="0"/>
                <a:ea typeface="Calibri" panose="020F0502020204030204" pitchFamily="34" charset="0"/>
                <a:cs typeface="Times New Roman" panose="02020603050405020304" pitchFamily="18" charset="0"/>
              </a:rPr>
              <a:t> ausgestellt. Weist dieser das Ergebnis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„teilweise gleichwertig“ </a:t>
            </a:r>
            <a:r>
              <a:rPr lang="de-DE" sz="1800" dirty="0">
                <a:effectLst/>
                <a:latin typeface="Calibri" panose="020F0502020204030204" pitchFamily="34" charset="0"/>
                <a:ea typeface="Calibri" panose="020F0502020204030204" pitchFamily="34" charset="0"/>
                <a:cs typeface="Times New Roman" panose="02020603050405020304" pitchFamily="18" charset="0"/>
              </a:rPr>
              <a:t>mit dem jeweiligen deutschen Referenzberuf aus, kann eine Anpassungsqualifizierung durchgeführt werden. Der Bescheid bildet den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Ansatzpunkt</a:t>
            </a:r>
            <a:r>
              <a:rPr lang="de-DE" sz="1800" dirty="0">
                <a:effectLst/>
                <a:latin typeface="Calibri" panose="020F0502020204030204" pitchFamily="34" charset="0"/>
                <a:ea typeface="Calibri" panose="020F0502020204030204" pitchFamily="34" charset="0"/>
                <a:cs typeface="Times New Roman" panose="02020603050405020304" pitchFamily="18" charset="0"/>
              </a:rPr>
              <a:t> für das weitere Vorgehen.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Anpassungsqualifizierung ist eine Maßnahme, um die im Bescheid ausgewiesenen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Unterschiede,</a:t>
            </a:r>
            <a:r>
              <a:rPr lang="de-DE" sz="1800" dirty="0">
                <a:effectLst/>
                <a:latin typeface="Calibri" panose="020F0502020204030204" pitchFamily="34" charset="0"/>
                <a:ea typeface="Calibri" panose="020F0502020204030204" pitchFamily="34" charset="0"/>
                <a:cs typeface="Times New Roman" panose="02020603050405020304" pitchFamily="18" charset="0"/>
              </a:rPr>
              <a:t> sprich fehlenden Kenntnisse, Fähig- und/oder Fertigkeiten,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auszugleichen.</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Diese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Qualifizierungsmaßnahme </a:t>
            </a:r>
            <a:r>
              <a:rPr lang="de-DE" sz="1800" dirty="0">
                <a:effectLst/>
                <a:latin typeface="Calibri" panose="020F0502020204030204" pitchFamily="34" charset="0"/>
                <a:ea typeface="Calibri" panose="020F0502020204030204" pitchFamily="34" charset="0"/>
                <a:cs typeface="Times New Roman" panose="02020603050405020304" pitchFamily="18" charset="0"/>
              </a:rPr>
              <a:t>muss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individuell</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passgenau</a:t>
            </a:r>
            <a:r>
              <a:rPr lang="de-DE" sz="1800" dirty="0">
                <a:effectLst/>
                <a:latin typeface="Calibri" panose="020F0502020204030204" pitchFamily="34" charset="0"/>
                <a:ea typeface="Calibri" panose="020F0502020204030204" pitchFamily="34" charset="0"/>
                <a:cs typeface="Times New Roman" panose="02020603050405020304" pitchFamily="18" charset="0"/>
              </a:rPr>
              <a:t> zusammengestellt werden. Die Anpassungsqualifizierung kann dabei aus betrieblichen und überbetrieblichen Maßnahmen bestehen, je nachdem, ob praktische Fähigkeiten und/oder theoretische Kenntnisse nachgeholt werden sollen.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Ziel der Anpassungsqualifizierung ist es, nach erfolgreicher Beendigung einen Folgeantrag bei der Handwerkskammer zu stellen und anschließend das Ergebnis „voll gleichwertig“ beschieden zu bekommen.</a:t>
            </a:r>
          </a:p>
        </p:txBody>
      </p:sp>
      <p:sp>
        <p:nvSpPr>
          <p:cNvPr id="4" name="Foliennummernplatzhalter 3"/>
          <p:cNvSpPr>
            <a:spLocks noGrp="1"/>
          </p:cNvSpPr>
          <p:nvPr>
            <p:ph type="sldNum" sz="quarter" idx="5"/>
          </p:nvPr>
        </p:nvSpPr>
        <p:spPr/>
        <p:txBody>
          <a:bodyPr/>
          <a:lstStyle/>
          <a:p>
            <a:fld id="{755625AD-F105-4DF7-A471-3D0777624824}" type="slidenum">
              <a:rPr lang="de-DE" smtClean="0"/>
              <a:t>10</a:t>
            </a:fld>
            <a:endParaRPr lang="de-DE"/>
          </a:p>
        </p:txBody>
      </p:sp>
    </p:spTree>
    <p:extLst>
      <p:ext uri="{BB962C8B-B14F-4D97-AF65-F5344CB8AC3E}">
        <p14:creationId xmlns:p14="http://schemas.microsoft.com/office/powerpoint/2010/main" val="2496444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1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Fachkraft erhält einen Anerkennungsbescheid mit dem Ergebnis „teilweise gleichwertig“. Dieses Dokument weist transparent aus, welche Kenntnisse, Fähig- und Fertigkeiten noch erworben werden müssen, um bei einem Folgeantrag die volle Gleichwertigkeit erlangen zu können. Der Anerkennungsbescheid bildet den Ausgangspunkt für die weitere Planung der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2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antragstellende Person lässt sich zu einer möglichen Anpassungsqualifizierung beraten</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Während des Beratungsgesprächs sollten die folgenden Punkte geklärt werden: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Qualifizierung muss geplant werden (hierbei ggf. allgemeine Sprach- und Berufssprachkurse mitberücksichtigen).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Finanzierung muss im Vorfeld gesichert werden.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Alle an der APQ beteiligten Akteur*innen müssen bestimmt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3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War der Termin bei der Beratungsstelle erfolgreich, folgt die Erstellung eines passenden Qualifizierungsplans in der Regel durch die Handwerkskammer. Dieser umfasst die verschiedenen Lernabschnitte, die im Rahmen der Anpassungsqualifizierung absolviert werden sollen. Steht der Qualifizierungsplan, müssen dem entsprechend die Lernabschnitte von der zuständigen Stelle organisiert und die unterschiedlichen Akteur*innen kontaktiert werden. Dies können z. B. ein Betrieb, ein Bildungszentrum, eine Berufsschule und/oder ein Bildungsdienstleister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4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Umfasst die Anpassungsqualifizierung einen Lernabschnitt im Betrieb, sollte idealerweise ein befristeter Qualifizierungsvertrag abgeschlossen werden. In einer solchen Vereinbarung zwischen Fachkraft und Betrieb werden alle notwendigen Einzelheiten festgehalten. Im UBA:HWK-Werkzeugkasten finden Sie eine passende Mustervorlage mit zusätzlichen Anlagen, z. B. zum Versicherungsschutz. Der Qualifizierungsplan wird der Vereinbarung ebenfalls als Anlage beigefügt.</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Stehen Qualifizierungsplan, Finanzierung, Vertrag und Versicherung, kann die betriebliche APQ beginnen.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5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fünften Schritt absolviert die Fachkraft die verschiedenen Lernabschnitte gemäß des Qualifizierungsplans. Ist ein Betrieb in die Anpassungsqualifizierung involviert, kann dieser von der Handwerkskammer eine Übersicht über die durchzuführenden betrieblichen Maßnahmen mit Checkliste sowie ein Dokumentationsheft für die Fachkraft erhalten, in der diese ihre Arbeiten täglich dokumentiert. Er begleitet die Fachkraft durch den betrieblichen Lernabschnitt der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6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Nach erfolgreichem Abschluss der Anpassungsqualifizierung kann die Fachkraft schließlich einen Folgeantrag auf Anerkennung stellen.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Hinweis:</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Planung und Durchführung einer Anpassungsqualifizierung ist von Kammer zu Kammer unterschiedlich geregelt. Das heißt, in manchen Fällen übernimmt dies die allgemeine Anerkennungsberatung in der Handwerkskammer, in manchen Fällen gibt es eine eigens hierfür eingerichtete Anpassungsqualifizierungsberatung innerhalb der Handwerkskammer und in wieder anderen Fällen verweist die Handwerkskammer an externe Beratungsstellen.</a:t>
            </a:r>
          </a:p>
        </p:txBody>
      </p:sp>
      <p:sp>
        <p:nvSpPr>
          <p:cNvPr id="4" name="Foliennummernplatzhalter 3"/>
          <p:cNvSpPr>
            <a:spLocks noGrp="1"/>
          </p:cNvSpPr>
          <p:nvPr>
            <p:ph type="sldNum" sz="quarter" idx="5"/>
          </p:nvPr>
        </p:nvSpPr>
        <p:spPr/>
        <p:txBody>
          <a:bodyPr/>
          <a:lstStyle/>
          <a:p>
            <a:fld id="{755625AD-F105-4DF7-A471-3D0777624824}" type="slidenum">
              <a:rPr lang="de-DE" smtClean="0"/>
              <a:t>11</a:t>
            </a:fld>
            <a:endParaRPr lang="de-DE"/>
          </a:p>
        </p:txBody>
      </p:sp>
    </p:spTree>
    <p:extLst>
      <p:ext uri="{BB962C8B-B14F-4D97-AF65-F5344CB8AC3E}">
        <p14:creationId xmlns:p14="http://schemas.microsoft.com/office/powerpoint/2010/main" val="46511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b="0" dirty="0">
              <a:highlight>
                <a:srgbClr val="FFFF00"/>
              </a:highlight>
              <a:latin typeface="+mn-lt"/>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12</a:t>
            </a:fld>
            <a:endParaRPr lang="de-DE"/>
          </a:p>
        </p:txBody>
      </p:sp>
    </p:spTree>
    <p:extLst>
      <p:ext uri="{BB962C8B-B14F-4D97-AF65-F5344CB8AC3E}">
        <p14:creationId xmlns:p14="http://schemas.microsoft.com/office/powerpoint/2010/main" val="208451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lohnt sich, eine Person mit einem ausländischen Berufsabschluss zur Anpassungsqualifizierung zu motivieren: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Fachkräfte binden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Ein Betrieb, der eine Person bei einer Anpassungsqualifizierung unterstützt, zeigt seine Wertschätzung für diese Person und bindet diese auch längerfristig an den eigenen Betrieb.</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Fachkräfte entwickeln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Wer einer Person eine Anpassungsqualifizierung ermöglicht, trägt maßgeblich dazu bei, sie auf dem Weg zur vollen Gleichwertigkeit ihres ausländischen Berufsabschlusses zu unterstützen und diesen zu erleichtern. Es ist eine Investition in die Person und ihr künftiges Potenzial als qualifizierte Fachkraft.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Neue Fachkräfte kennenlernen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auch betriebsfremden Personen eine Anpassungsqualifizierung anbieten, um diese dabei kennenzulernen. Stellt sich heraus, dass Betrieb und die Person gut zusammenpassen, kann diese im Anschluss in ein Arbeitsverhältnis übernommen werden. Die Anpassungsqualifizierung bietet dabei die Chance, die Person von Anfang an auf die betriebsspezifischen Anforderungen zu qualifizieren.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Auch wenn die Anpassungsqualifizierung langfristig eine Win-win-Situation schafft, können bei ihrer Organisation und Durchführung Herausforderungen auftreten: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Fehlende Sprachkenntnisse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 für das Anerkennungsverfahren selbst keine Sprachkenntnisse nachgewiesen werden müssen, kann es aufgrund fehlender (Fach-)Sprachkenntnisse zu Kommunikationsschwierigkeiten kommen, insbesondere, wenn viel Fachwissen aufzuholen ist. Wer als Fachkraft aus dem nicht-europäischen Ausland nach Deutschland zuwandern möchte, benötigt nach dem Fachkräfteeinwanderungsgesetz nur das Sprachniveau A2 „Grundlegende Kenntnisse“ des Gemeinsamen Europäischen Referenzrahmens für Sprachen (GER). Das kann für eine Anpassungsqualifizierung zu wenig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Kostenaufwand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Ein weiterer Punkt, der beachtet werden muss, sind die für den Betrieb entstehenden Kosten. Die können z. B. durch eine Vergütung der zu qualifizierenden Person oder Kursgebühren entstehen.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Dauer der Qualifizierung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Was den Beteiligten außerdem klar sein sollte, ist, dass eine Anpassungsqualifizierung selten innerhalb von zwei Wochen abgeschlossen ist. Sie ist eine Maßnahme, in deren Vorbereitung und Durchführung Zeit investiert werden muss, i. d. R. mehrere Monate. Der gemeinsam entworfene Qualifizierungsplan ist hierfür die Grundlage.</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Bei Qualifizierungen von Personen, die aus dem nicht-europäischen Ausland zuwandern möchten, ist zu beachten, dass der Aufenthaltstitel für die Anpassungsqualifizierung für höchstens 18 Monate (plus max. sechs Monate) vergeben wird. Innerhalb dieser Zeit muss also die Anpassungsqualifizierung abgeschlossen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13</a:t>
            </a:fld>
            <a:endParaRPr lang="de-DE"/>
          </a:p>
        </p:txBody>
      </p:sp>
    </p:spTree>
    <p:extLst>
      <p:ext uri="{BB962C8B-B14F-4D97-AF65-F5344CB8AC3E}">
        <p14:creationId xmlns:p14="http://schemas.microsoft.com/office/powerpoint/2010/main" val="145262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 durch die Handwerkskammer</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Betriebe können Unterstützung für die Anpassungsqualifizierung bei verschiedenen Beratungsstellen erhalten. Ihre erste Anlaufstelle sollte die Handwerkskammer sein, die auch das Anerkennungsverfahren durchgeführt hat. Im Gespräch können so offene Fragen beantwortet und Unklarheiten beseitigt werden. Bei Bedarf kann außerdem auf entsprechende weitere Ansprechpersonen und/oder Programme verwiesen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Finanzielle Unterstützung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Finanzielle Unterstützung können in erster Linie die Personen bekommen, die eine Anpassungsqualifizierung durchlaufen, zum Teil gibt es aber auch Fördermittel für Betriebe, die eine solche Maßnahme anbieten. Was die finanzielle Unterstützung der Betriebe betrifft, kann man sich z. B. bei der Bundesagentur für Arbeit dazu beraten lassen. Individuelle Förderinstrumente bieten das Bundesministerium für Bildung und Forschung und verschiedene Landesprogramme. Mehr dazu erfahren Sie in der Broschüre „Förderung und Finanzierung von Berufsanerkennung und Anpassungsqualifizierung“ im UBA:HWK-Werkzeugkasten.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Integrations- und Berufssprachkurse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Je nach Sprachlevel der jeweiligen Person, können die Integrations- oder Berufssprachkurse des Bundesamts für Migration und Flucht (BAMF) besucht werden. Auch die Fachstelle Berufsbezogenes Deutsch des Netzwerks Integration durch Qualifizierung (IQ) berät Betriebe, die ihre Mitarbeitenden bei der Deutschsprachförderung unterstützen möchten.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Interkulturelle Kompetenz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Das Netzwerk IQ hat außerdem eine Fachstelle Interkulturelle Kompetenzentwicklung und Antidiskriminierung, die mit ihrer Expertise Schulungen und Trainings für Betriebe anbietet.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Unterstützung durch Betriebslots*innen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Zusätzlich zu den genannten Unterstützungsmaßnahmen stehen an den Handwerkskammern Berlin, Region Stuttgart sowie für München und Oberbayern sogenannte Betriebslots*innen bereit. Sie helfen bei der Berufsanerkennung und verwandten Themen und können bei Fragen außerhalb ihres Themenfeldes an die zuständigen Stellen verweisen.</a:t>
            </a:r>
          </a:p>
          <a:p>
            <a:endParaRPr lang="de-DE" sz="1100" dirty="0">
              <a:latin typeface="+mn-lt"/>
              <a:sym typeface="Wingdings" panose="05000000000000000000" pitchFamily="2" charset="2"/>
            </a:endParaRPr>
          </a:p>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Hinweis:</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Planung und Durchführung einer Anpassungsqualifizierung ist von Kammer zu Kammer unterschiedlich geregelt. Das heißt, in manchen Fällen übernimmt dies die allgemeine Anerkennungsberatung in der Handwerkskammer, in manchen Fällen gibt es eine eigens hierfür eingerichtete Anpassungsqualifizierungsberatung innerhalb der Handwerkskammer und in wieder anderen Fällen verweist die Handwerkskammer an externe Beratungsstellen.</a:t>
            </a:r>
          </a:p>
        </p:txBody>
      </p:sp>
      <p:sp>
        <p:nvSpPr>
          <p:cNvPr id="4" name="Foliennummernplatzhalter 3"/>
          <p:cNvSpPr>
            <a:spLocks noGrp="1"/>
          </p:cNvSpPr>
          <p:nvPr>
            <p:ph type="sldNum" sz="quarter" idx="5"/>
          </p:nvPr>
        </p:nvSpPr>
        <p:spPr/>
        <p:txBody>
          <a:bodyPr/>
          <a:lstStyle/>
          <a:p>
            <a:fld id="{755625AD-F105-4DF7-A471-3D0777624824}" type="slidenum">
              <a:rPr lang="de-DE" smtClean="0"/>
              <a:t>14</a:t>
            </a:fld>
            <a:endParaRPr lang="de-DE"/>
          </a:p>
        </p:txBody>
      </p:sp>
    </p:spTree>
    <p:extLst>
      <p:ext uri="{BB962C8B-B14F-4D97-AF65-F5344CB8AC3E}">
        <p14:creationId xmlns:p14="http://schemas.microsoft.com/office/powerpoint/2010/main" val="2241952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ihre Mitarbeitenden im Rahmen einer Anpassungsqualifizierung auf vielfältige Weise unterstützen: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Beratungsgespräch bei der Handwerkskammer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Personen zum Beratungsgespräch zur Anpassungsqualifizierung bei der Handwerkskammer begleiten.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Qualifizierungsplan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Grundlage des Anerkennungsbescheids mit dem Ergebnis „teilweise gleichwertig“ erarbeitet die zuständige Stelle einen entsprechenden Qualifizierungsplan. Besteht dieser hauptsächlich oder ausschließlich aus betrieblichen Maßnahmen, klärt sie mit dem Betrieb ab, ob diese im Unternehmen ausgeglichen werden können oder ob sie dafür einen alternativen Akteur bestimmen muss.</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Finanzierung sichern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Weiterhin kann der Betrieb gemeinsam mit der Fachkraft und der Beratungsstelle über eine mögliche Finanzierung der APQ sprechen.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Versicherungsschutz klären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Im Vorfeld der APQ sollte außerdem unbedingt der Versicherungsschutz geklärt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Vertrag oder Vereinbarung abschließen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Nachdem der Qualifizierungsplan erstellt wurde, sollte im Idealfall ein (befristeter) Arbeitsvertrag zwischen Betrieb und Fachkraft geschlossen werden. Wenn dies aus bestimmten Gründen nicht möglich sein kann, können Betrieb und Fachkraft dennoch eine Vereinbarung schließen, die alle wichtigen Dinge der APQ regelt und den zuvor erstellten Qualifizierungsplan zugrunde legt. Ein Muster finden Sie im UBA:HWK-Werkzeugkasten.</a:t>
            </a:r>
          </a:p>
        </p:txBody>
      </p:sp>
      <p:sp>
        <p:nvSpPr>
          <p:cNvPr id="4" name="Foliennummernplatzhalter 3"/>
          <p:cNvSpPr>
            <a:spLocks noGrp="1"/>
          </p:cNvSpPr>
          <p:nvPr>
            <p:ph type="sldNum" sz="quarter" idx="5"/>
          </p:nvPr>
        </p:nvSpPr>
        <p:spPr/>
        <p:txBody>
          <a:bodyPr/>
          <a:lstStyle/>
          <a:p>
            <a:fld id="{755625AD-F105-4DF7-A471-3D0777624824}" type="slidenum">
              <a:rPr lang="de-DE" smtClean="0"/>
              <a:t>15</a:t>
            </a:fld>
            <a:endParaRPr lang="de-DE"/>
          </a:p>
        </p:txBody>
      </p:sp>
    </p:spTree>
    <p:extLst>
      <p:ext uri="{BB962C8B-B14F-4D97-AF65-F5344CB8AC3E}">
        <p14:creationId xmlns:p14="http://schemas.microsoft.com/office/powerpoint/2010/main" val="220493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 nutzen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Unklarheiten zu beseitigen und Fragen während der Anpassungsqualifizierung zu klären, kann sich bei Bedarf ein Austausch mit der Beratungsstelle lohnen.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Qualifizierungsplan einsetzen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Während der Anpassungsqualifizierung kommt der zuvor erstellte individuelle Qualifizierungsplan zum Einsatz.</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Verantwortliche benennen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Der Betrieb sollte sicherstellen, dass entsprechend des Qualifizierungsplans die verantwortlichen Personen bzw. Mentor*innen benannt werden, die darin vereinbarten Kenntnisse, Fertig- und Fähigkeiten in dem vereinbarten Zeitraum vermittelt werden und benötigte Informationen und Arbeitsmaterialien zur Verfügung stehen.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Rückmeldegespräche führen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etwaige Fragen der Fachkraft beantworten zu können und gleichzeitig den Verlauf der Anpassungsqualifizierung zu reflektieren, sollten regelmäßig Rückmeldegespräche geführt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Dokumentationsheft führen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Es lohnt sich außerdem, wenn die Fachkraft ihre täglichen Arbeiten in einem Dokumentationsheft festhält. Der Betrieb sollte dies im Blick haben und wöchentlich abzeichnen. Ein Muster hierfür finden Sie im UBA:HWK-Werkzeugkasten. Ein Dokumentationsheft ist im Anschluss eine gute Grundlage für die Ausstellung einer schriftlichen Teilnahmebescheinigung über die absolvierte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Für überbetriebliche Qualifizierungsmaßnahmen freistellen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Enthält die Anpassungsqualifizierung nicht nur betriebliche Maßnahmen, sondern sind auch überbetriebliche Maßnahmen oder Berufssprachkurse vorgesehen, sollte der Betrieb die Fachkraft hierfür freistellen.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Schriftliche Teilnahmebescheinigung ausstellen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Am Ende der Anpassungsqualifizierung können Betriebe der Person eine schriftliche Teilnahmebescheinigung ausstellen. Ein Muster hierfür finden Sie im UBA:HWK-Werkzeugkasten.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Betriebliche Integrationskultur fördern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Es lohnt sich außerdem, eine betriebliche Integrationskultur zu fördern, Mitarbeitende zu sensibilisieren und anzuhalten, offen und geduldig zu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Zeit investieren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Eine Anpassungsqualifizierung erledigt sich nicht mal eben so, ist jedoch ein nachhaltiges Instrument, um Fachkräfte zu sichern. Insgesamt zahlt es sich also aus, Zeit zu investieren.</a:t>
            </a:r>
          </a:p>
        </p:txBody>
      </p:sp>
      <p:sp>
        <p:nvSpPr>
          <p:cNvPr id="4" name="Foliennummernplatzhalter 3"/>
          <p:cNvSpPr>
            <a:spLocks noGrp="1"/>
          </p:cNvSpPr>
          <p:nvPr>
            <p:ph type="sldNum" sz="quarter" idx="5"/>
          </p:nvPr>
        </p:nvSpPr>
        <p:spPr/>
        <p:txBody>
          <a:bodyPr/>
          <a:lstStyle/>
          <a:p>
            <a:fld id="{755625AD-F105-4DF7-A471-3D0777624824}" type="slidenum">
              <a:rPr lang="de-DE" smtClean="0"/>
              <a:t>16</a:t>
            </a:fld>
            <a:endParaRPr lang="de-DE"/>
          </a:p>
        </p:txBody>
      </p:sp>
    </p:spTree>
    <p:extLst>
      <p:ext uri="{BB962C8B-B14F-4D97-AF65-F5344CB8AC3E}">
        <p14:creationId xmlns:p14="http://schemas.microsoft.com/office/powerpoint/2010/main" val="4049135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Anerkennungsberatung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Nachgang der Anpassungsqualifizierung nimmt die Fachkraft wieder Kontakt zur Anerkennungsberatung der Handwerkskammer auf und bespricht die nächsten Schritte. Denn das Ziel ist schließlich die volle Gleichwertigkeit.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Folgeantrag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die volle Gleichwertigkeit zu erlangen, stellt die Fachkraft einen Folgeantrag bei der Anerkennungsberatung der Handwerkskammer.</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Weiterbeschäftigung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der Folgeantrag durch und das Ergebnis „voll gleichwertig“ mit dem deutschen Referenzberuf erreicht, kann der Betrieb der Fachkraft eine dauerhafte Beschäftigung anbieten (sofern nur eine zeitlich befristete Beschäftigung zu Qualifizierungszwecken vereinbart war und diese nun beendet ist). Bei diesem Schritt muss, je nach Situation, auch der entsprechende Wechsel des Aufenthaltstitels berücksichtigt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17</a:t>
            </a:fld>
            <a:endParaRPr lang="de-DE"/>
          </a:p>
        </p:txBody>
      </p:sp>
    </p:spTree>
    <p:extLst>
      <p:ext uri="{BB962C8B-B14F-4D97-AF65-F5344CB8AC3E}">
        <p14:creationId xmlns:p14="http://schemas.microsoft.com/office/powerpoint/2010/main" val="2482626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Fünf Aspekte, die im Rahmen der Anpassungsqualifizierung einen groben Überblick über die wichtigsten Punkte und Schritte geben sollen: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1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 Bescheid, der am Ende eines Anerkennungsverfahrens das Ergebnis „teilweise gleichwertig“ mit dem deutschen Referenzberuf ausweist, ist die Grundlage für die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2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Beratungsstelle </a:t>
            </a:r>
            <a:r>
              <a:rPr lang="de-DE" sz="1800" dirty="0">
                <a:effectLst/>
                <a:latin typeface="Calibri" panose="020F0502020204030204" pitchFamily="34" charset="0"/>
                <a:ea typeface="Calibri" panose="020F0502020204030204" pitchFamily="34" charset="0"/>
                <a:cs typeface="Times New Roman" panose="02020603050405020304" pitchFamily="18" charset="0"/>
              </a:rPr>
              <a:t>zur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Anpassungsqualifizierung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Ansprechpartnerin </a:t>
            </a:r>
            <a:r>
              <a:rPr lang="de-DE" sz="1800" dirty="0">
                <a:effectLst/>
                <a:latin typeface="Calibri" panose="020F0502020204030204" pitchFamily="34" charset="0"/>
                <a:ea typeface="Calibri" panose="020F0502020204030204" pitchFamily="34" charset="0"/>
                <a:cs typeface="Times New Roman" panose="02020603050405020304" pitchFamily="18" charset="0"/>
              </a:rPr>
              <a:t>bei der Organisation und Durchführung der Maßnahme. Den Folgeantrag bearbeitet am Ende wieder die Handwerkskammer.</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3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Finanzierung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Versicherung </a:t>
            </a:r>
            <a:r>
              <a:rPr lang="de-DE" sz="1800" dirty="0">
                <a:effectLst/>
                <a:latin typeface="Calibri" panose="020F0502020204030204" pitchFamily="34" charset="0"/>
                <a:ea typeface="Calibri" panose="020F0502020204030204" pitchFamily="34" charset="0"/>
                <a:cs typeface="Times New Roman" panose="02020603050405020304" pitchFamily="18" charset="0"/>
              </a:rPr>
              <a:t>sind zwei Aspekte, die unbedingt im Vorfeld der Anpassungsqualifizierung geklärt werden sollten. Im Idealfall wird zwischen Betrieb und Fachkraft ein (befristeter) Arbeitsvertrag abgeschlossen, der diese Punkte miteinschließt.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4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Bildungsanbieter einer Anpassungsqualifizierung, so z. B. auch die beteiligten Betriebe, übernehmen eine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Qualifizierungstätigkeit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somit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die Verantwortung dafür, dass die im Qualifizierungsplan definierten Kenntnisse, Fähig- und Fertigkeiten im dafür vorgesehenen Zeitraum zuverlässig vermittelt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5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Ziel der Anpassungsqualifizierung ist das Ergebnis „voll gleichwertig“ mit dem deutschen Referenzberuf. Hierfür muss im Anschluss an die Maßnahme ein entsprechender Folgeantrag bei der Anerkennungsberatung der Handwerkskammer gestellt werden. </a:t>
            </a:r>
          </a:p>
        </p:txBody>
      </p:sp>
      <p:sp>
        <p:nvSpPr>
          <p:cNvPr id="4" name="Foliennummernplatzhalter 3"/>
          <p:cNvSpPr>
            <a:spLocks noGrp="1"/>
          </p:cNvSpPr>
          <p:nvPr>
            <p:ph type="sldNum" sz="quarter" idx="5"/>
          </p:nvPr>
        </p:nvSpPr>
        <p:spPr/>
        <p:txBody>
          <a:bodyPr/>
          <a:lstStyle/>
          <a:p>
            <a:fld id="{755625AD-F105-4DF7-A471-3D0777624824}" type="slidenum">
              <a:rPr lang="de-DE" smtClean="0"/>
              <a:t>18</a:t>
            </a:fld>
            <a:endParaRPr lang="de-DE"/>
          </a:p>
        </p:txBody>
      </p:sp>
    </p:spTree>
    <p:extLst>
      <p:ext uri="{BB962C8B-B14F-4D97-AF65-F5344CB8AC3E}">
        <p14:creationId xmlns:p14="http://schemas.microsoft.com/office/powerpoint/2010/main" val="1839268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gibt ein großes Netzwerk, das bei der Durchführung einer Anpassungsqualifizierung im Handwerk unterstützt. Erste Anlaufstelle ist die Anerkennungsberatung der lokalen Handwerkskammer. Sie informiert, wer für die Beratung und Organisation der Anpassungsqualifizierung zuständig ist. Unter https://www.handwerkskammer.de/ können Sie mithilfe Ihrer PLZ die Handwerkskammer Ihrer Region ermitteln.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Beratend zur Seite steht die Bundesagentur für Arbeit, sowohl was die Finanzierung als auch die Kursfindung anbelangt. Wählen Sie die angegebene Rufnummer unter https://www.arbeitsagentur.de/unternehmen und Sie werden mit einer Ansprechperson verbunden. Alternativ bietet sich auch die Webseite https://www.arbeitsagentur.de/unternehmen/arbeitskraefte/fachkraefte-ausland an, auf der Sie Informationen zur Beschäftigung ausländischer Fachkräfte finden.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Fragen zum Versicherungsstatus während einer Anpassungsqualifizierung beantwortet die Deutsche Gesetzliche Unfallversicherung e. V. Sie erreichen die Infoline unter https://dguv.de/de/wir-ueber-uns/infoline/index.jsp</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Das Projekt Unternehmen Berufsanerkennung gibt Antwort auf Ihre Fragen bezüglich der Berufsanerkennung und damit verbundenen Themen.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Finden Sie auf der Website des Netzwerks IQ https://www.netzwerk-iq.de/ heraus, welches Projekt in Ihrer Region gefördert wird, in dessen Rahmen Sie ebenfalls Unterstützung bei der Durchführung einer Anpassungsqualifizierung bekommen können.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Allgemeine Informationen zum Thema Anerkennung und zu allen damit verbundenen Themenfinden Sie im offiziellen Informationsportal der Bundesregierung auf https://www.anerkennung-in-deutschland.de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19</a:t>
            </a:fld>
            <a:endParaRPr lang="de-DE"/>
          </a:p>
        </p:txBody>
      </p:sp>
    </p:spTree>
    <p:extLst>
      <p:ext uri="{BB962C8B-B14F-4D97-AF65-F5344CB8AC3E}">
        <p14:creationId xmlns:p14="http://schemas.microsoft.com/office/powerpoint/2010/main" val="67974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Vorstellung der*des Referierenden (bitte passende Folie auswählen und entsprechend ergänzen).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2</a:t>
            </a:fld>
            <a:endParaRPr lang="de-DE"/>
          </a:p>
        </p:txBody>
      </p:sp>
    </p:spTree>
    <p:extLst>
      <p:ext uri="{BB962C8B-B14F-4D97-AF65-F5344CB8AC3E}">
        <p14:creationId xmlns:p14="http://schemas.microsoft.com/office/powerpoint/2010/main" val="2869646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UBA:HWK-Werkzeugkasten bietet praktische Hilfestellungen für Betriebe zur Beschäftigung ausländischer Fachkräfte. Die betriebliche Anpassungsqualifizierung steht dabei im Fokus.</a:t>
            </a:r>
          </a:p>
          <a:p>
            <a:endParaRPr lang="de-DE" sz="1100" b="0" dirty="0">
              <a:highlight>
                <a:srgbClr val="FFFF00"/>
              </a:highlight>
              <a:latin typeface="+mn-lt"/>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oben gezeigten Dokumente geben nur einen kleinen Einblick in den gesamten Werkzeugkasten zur Anpassungsqualifizierung unseres Projekts. Alle Tools stehen auf der Webseite https://www.unternehmen-berufsanerkennung.de/werkzeugkasten zum Download zur Verfügung.</a:t>
            </a:r>
          </a:p>
        </p:txBody>
      </p:sp>
      <p:sp>
        <p:nvSpPr>
          <p:cNvPr id="4" name="Foliennummernplatzhalter 3"/>
          <p:cNvSpPr>
            <a:spLocks noGrp="1"/>
          </p:cNvSpPr>
          <p:nvPr>
            <p:ph type="sldNum" sz="quarter" idx="5"/>
          </p:nvPr>
        </p:nvSpPr>
        <p:spPr/>
        <p:txBody>
          <a:bodyPr/>
          <a:lstStyle/>
          <a:p>
            <a:fld id="{755625AD-F105-4DF7-A471-3D0777624824}" type="slidenum">
              <a:rPr lang="de-DE" smtClean="0"/>
              <a:t>20</a:t>
            </a:fld>
            <a:endParaRPr lang="de-DE"/>
          </a:p>
        </p:txBody>
      </p:sp>
    </p:spTree>
    <p:extLst>
      <p:ext uri="{BB962C8B-B14F-4D97-AF65-F5344CB8AC3E}">
        <p14:creationId xmlns:p14="http://schemas.microsoft.com/office/powerpoint/2010/main" val="182812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tx1"/>
                </a:solidFill>
                <a:latin typeface="+mn-lt"/>
              </a:rPr>
              <a:t>Frage ans Publikum, ob noch Punkte offen oder unklar sind.</a:t>
            </a:r>
          </a:p>
          <a:p>
            <a:endParaRPr lang="de-DE" sz="1200" dirty="0">
              <a:solidFill>
                <a:schemeClr val="tx1"/>
              </a:solidFill>
              <a:latin typeface="+mn-lt"/>
            </a:endParaRPr>
          </a:p>
          <a:p>
            <a:r>
              <a:rPr lang="de-DE" sz="1200" dirty="0">
                <a:solidFill>
                  <a:schemeClr val="tx1"/>
                </a:solidFill>
                <a:latin typeface="+mn-lt"/>
              </a:rPr>
              <a:t>Sollten darüber hinaus Fragen bestehen, haben die Personen, die sich im Einzugsgebiet der HWKs Berlin, für München und Region Stuttgart befinden, die Möglichkeit, die Betriebslots*innen zu kontaktieren. Und sollten auch diese einmal überfragt sein, können sie an die entsprechenden Stellen verweisen.</a:t>
            </a:r>
          </a:p>
        </p:txBody>
      </p:sp>
      <p:sp>
        <p:nvSpPr>
          <p:cNvPr id="4" name="Foliennummernplatzhalter 3"/>
          <p:cNvSpPr>
            <a:spLocks noGrp="1"/>
          </p:cNvSpPr>
          <p:nvPr>
            <p:ph type="sldNum" sz="quarter" idx="5"/>
          </p:nvPr>
        </p:nvSpPr>
        <p:spPr/>
        <p:txBody>
          <a:bodyPr/>
          <a:lstStyle/>
          <a:p>
            <a:fld id="{755625AD-F105-4DF7-A471-3D0777624824}" type="slidenum">
              <a:rPr lang="de-DE" smtClean="0"/>
              <a:t>21</a:t>
            </a:fld>
            <a:endParaRPr lang="de-DE"/>
          </a:p>
        </p:txBody>
      </p:sp>
    </p:spTree>
    <p:extLst>
      <p:ext uri="{BB962C8B-B14F-4D97-AF65-F5344CB8AC3E}">
        <p14:creationId xmlns:p14="http://schemas.microsoft.com/office/powerpoint/2010/main" val="2425734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mn-lt"/>
              </a:rPr>
              <a:t>Kontaktdaten können individuell von der dozierenden Person eingegeben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22</a:t>
            </a:fld>
            <a:endParaRPr lang="de-DE"/>
          </a:p>
        </p:txBody>
      </p:sp>
    </p:spTree>
    <p:extLst>
      <p:ext uri="{BB962C8B-B14F-4D97-AF65-F5344CB8AC3E}">
        <p14:creationId xmlns:p14="http://schemas.microsoft.com/office/powerpoint/2010/main" val="312188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Vorstellung der*des Referierenden (bitte passende Folie auswählen und entsprechend ergänzen).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3</a:t>
            </a:fld>
            <a:endParaRPr lang="de-DE"/>
          </a:p>
        </p:txBody>
      </p:sp>
    </p:spTree>
    <p:extLst>
      <p:ext uri="{BB962C8B-B14F-4D97-AF65-F5344CB8AC3E}">
        <p14:creationId xmlns:p14="http://schemas.microsoft.com/office/powerpoint/2010/main" val="204771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mn-lt"/>
              </a:rPr>
              <a:t>Vorstellung der*des Referierenden (bitte passende Folie auswählen und entsprechend ergänzen).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4</a:t>
            </a:fld>
            <a:endParaRPr lang="de-DE"/>
          </a:p>
        </p:txBody>
      </p:sp>
    </p:spTree>
    <p:extLst>
      <p:ext uri="{BB962C8B-B14F-4D97-AF65-F5344CB8AC3E}">
        <p14:creationId xmlns:p14="http://schemas.microsoft.com/office/powerpoint/2010/main" val="207350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In den nächsten 45 Minuten möchten wir Ihnen nach einer kurzen Vorstellungsrunde zunächst die wichtigsten Punkte zur Anpassungsqualifizierung näherbringen. Wir schauen uns an, was eine APQ ist, wie sie abläuft und welche Herausforderungen und Chancen sie mit sich bringt.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Der darauffolgende Teil der Schulung umfasst schließlich konkrete praktische Tipps, wie Handwerksbetriebe im Zusammenhang mit der APQ unterstützend aktiv werden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Zum Schluss möchten wir die Schulungsinhalte zusammenfassen und Ihnen weiterführende Informationen sowie wichtige Ansprechpersonen und Beratungsangebote nennen.</a:t>
            </a:r>
          </a:p>
          <a:p>
            <a:endParaRPr lang="de-DE" sz="1100" dirty="0">
              <a:latin typeface="+mn-lt"/>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5</a:t>
            </a:fld>
            <a:endParaRPr lang="de-DE"/>
          </a:p>
        </p:txBody>
      </p:sp>
    </p:spTree>
    <p:extLst>
      <p:ext uri="{BB962C8B-B14F-4D97-AF65-F5344CB8AC3E}">
        <p14:creationId xmlns:p14="http://schemas.microsoft.com/office/powerpoint/2010/main" val="140067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mn-lt"/>
                <a:ea typeface="+mn-ea"/>
                <a:cs typeface="+mn-cs"/>
              </a:rPr>
              <a:t>Interaktion mit dem Publikum zum Einstieg und Kennenlernen.</a:t>
            </a:r>
          </a:p>
          <a:p>
            <a:pPr lvl="0"/>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Je nach verwendeter Software können Antworten eingeblendet und direkt auf der Folie angekreuzt, im Chat beantwortet oder mithilfe eines Umfrage-Tools umgesetzt werden.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6</a:t>
            </a:fld>
            <a:endParaRPr lang="de-DE"/>
          </a:p>
        </p:txBody>
      </p:sp>
    </p:spTree>
    <p:extLst>
      <p:ext uri="{BB962C8B-B14F-4D97-AF65-F5344CB8AC3E}">
        <p14:creationId xmlns:p14="http://schemas.microsoft.com/office/powerpoint/2010/main" val="174644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Heranführen an das Thema durch eine weitere Interaktion (Schätzfrage).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sym typeface="Wingdings" panose="05000000000000000000" pitchFamily="2" charset="2"/>
              </a:rPr>
              <a:t> </a:t>
            </a:r>
            <a:r>
              <a:rPr lang="de-DE" sz="1200" kern="1200" dirty="0">
                <a:solidFill>
                  <a:schemeClr val="tx1"/>
                </a:solidFill>
                <a:effectLst/>
                <a:latin typeface="+mn-lt"/>
                <a:ea typeface="+mn-ea"/>
                <a:cs typeface="+mn-cs"/>
              </a:rPr>
              <a:t>Die dozierende Person kann die Schätzungen am Whiteboard festhalten oder die Teilnehmenden bitten, ihre Schätzwerte auf Zettel oder Karten zu schreiben und diese an eine Pinnwand zu heften.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kann individuell entschieden werden, ob Schätzwerte vorgegeben werden sollen. Die Hemmschwelle, selbst zu schätzen, ist mit vorgegebenen Zahlen vermutlich geringer.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Wichtig:</a:t>
            </a:r>
            <a:r>
              <a:rPr lang="de-DE" sz="1200" kern="1200" dirty="0">
                <a:solidFill>
                  <a:schemeClr val="tx1"/>
                </a:solidFill>
                <a:effectLst/>
                <a:latin typeface="+mn-lt"/>
                <a:ea typeface="+mn-ea"/>
                <a:cs typeface="+mn-cs"/>
              </a:rPr>
              <a:t> Da es sich hier um eine Schätzfrage handelt, ist darauf zu achten, die nächste Folie erst nach den Schätzungen der Teilnehmenden einzublenden.</a:t>
            </a:r>
          </a:p>
          <a:p>
            <a:endParaRPr lang="de-DE" sz="1200" dirty="0">
              <a:latin typeface="+mn-lt"/>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7</a:t>
            </a:fld>
            <a:endParaRPr lang="de-DE"/>
          </a:p>
        </p:txBody>
      </p:sp>
    </p:spTree>
    <p:extLst>
      <p:ext uri="{BB962C8B-B14F-4D97-AF65-F5344CB8AC3E}">
        <p14:creationId xmlns:p14="http://schemas.microsoft.com/office/powerpoint/2010/main" val="370262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effectLst/>
                <a:latin typeface="+mn-lt"/>
                <a:ea typeface="Calibri" panose="020F0502020204030204" pitchFamily="34" charset="0"/>
                <a:cs typeface="Times New Roman" panose="02020603050405020304" pitchFamily="18" charset="0"/>
              </a:rPr>
              <a:t>Das Anerkennungsmonitoring, welches regelmäßig vom Bundesinstitut für Berufsbildung (BIBB) durchgeführt und veröffentlicht wird, beziffert der mit „teilweise gleichwertig“ beschiedenen Anerkennungsverfahren im Bereich der nichtreglementierten Berufe im Jahr 2020 auf 3.200. Wie wir gleich erfahren werden, bildet der Bescheid über eine teilweise Gleichwertigkeit mit dem deutschen Referenzberuf die Grundlage für die Anpassungsqualifizierung. Das bedeutet wiederum, dass es im Jahr 2020 3.200 potenzielle Kandidat*innen für eine Anpassungsqualifizierung und somit genauso viele potenzielle neue Fachkräfte für den deutschen Arbeitsmarkt gab.</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8</a:t>
            </a:fld>
            <a:endParaRPr lang="de-DE"/>
          </a:p>
        </p:txBody>
      </p:sp>
    </p:spTree>
    <p:extLst>
      <p:ext uri="{BB962C8B-B14F-4D97-AF65-F5344CB8AC3E}">
        <p14:creationId xmlns:p14="http://schemas.microsoft.com/office/powerpoint/2010/main" val="153680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Werfen wir einen kurzen Blick auf die Entwicklung der letzten Jahre: Da die Zahlen stets rückwirkend veröffentlicht werden, betrachten wir den Zeitraum von 2015 bis 2020.</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Die Entwicklung der Zahlen spricht dabei für sich: Die Anzahl der Anerkennungsverfahren in den nichtreglementierten Berufen, die mit einer teilweisen Gleichwertigkeit beschieden wurden, nimmt stetig zu (diese Entwicklung ist auch bei den reglementierten Berufen zu beobachten). Gleichzeitig steigt auch die Anzahl der Anträge auf Berufsanerkennung aus Drittstaaten.</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Auch wenn wir im Jahr 2020 einen kleinen Abfall der Zahlen aufgrund des Einflusses der Corona-Pandemie beobachten können, bleibt am Ende die Erkenntnis, dass sowohl der Bedarf an Fachkräften als auch die Maßnahmen der Bundesregierung, wie die Einführung des Fachkräfteeinwanderungsgesetzes, kurz FEG, dazu beitragen, dass diese Zahlen weiter steigen.</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Das FEG macht es nicht zuletzt für Menschen aus Drittstaaten zur Bedingung, einen anerkannten ausländischen Berufsabschluss aufzuweisen, bevor sie sich in Deutschland zum Arbeiten und Leben niederlassen können. Dies ist eine wichtige Tatsache, verhilft sie doch den hiermit verbundenen Maßnahmen, allen voran der Anpassungsqualifizierung, zu einem noch höheren Stellenwert.</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Werfen wir nun einen genaueren Blick auf die Anpassungsqualifizierung und schauen, wieso sie essentieller Teil der Berufsanerkennung ist.</a:t>
            </a:r>
          </a:p>
        </p:txBody>
      </p:sp>
      <p:sp>
        <p:nvSpPr>
          <p:cNvPr id="4" name="Foliennummernplatzhalter 3"/>
          <p:cNvSpPr>
            <a:spLocks noGrp="1"/>
          </p:cNvSpPr>
          <p:nvPr>
            <p:ph type="sldNum" sz="quarter" idx="5"/>
          </p:nvPr>
        </p:nvSpPr>
        <p:spPr/>
        <p:txBody>
          <a:bodyPr/>
          <a:lstStyle/>
          <a:p>
            <a:fld id="{755625AD-F105-4DF7-A471-3D0777624824}" type="slidenum">
              <a:rPr lang="de-DE" smtClean="0"/>
              <a:t>9</a:t>
            </a:fld>
            <a:endParaRPr lang="de-DE"/>
          </a:p>
        </p:txBody>
      </p:sp>
    </p:spTree>
    <p:extLst>
      <p:ext uri="{BB962C8B-B14F-4D97-AF65-F5344CB8AC3E}">
        <p14:creationId xmlns:p14="http://schemas.microsoft.com/office/powerpoint/2010/main" val="28599864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3.jpg"/><Relationship Id="rId7"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BB65226-B26F-43DD-9349-48F5CD621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pic>
        <p:nvPicPr>
          <p:cNvPr id="17" name="Grafik 16">
            <a:extLst>
              <a:ext uri="{FF2B5EF4-FFF2-40B4-BE49-F238E27FC236}">
                <a16:creationId xmlns:a16="http://schemas.microsoft.com/office/drawing/2014/main" id="{3FB84470-C4B4-463C-8153-978D4770B8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sp>
        <p:nvSpPr>
          <p:cNvPr id="15" name="Inhaltsplatzhalter 3">
            <a:extLst>
              <a:ext uri="{FF2B5EF4-FFF2-40B4-BE49-F238E27FC236}">
                <a16:creationId xmlns:a16="http://schemas.microsoft.com/office/drawing/2014/main" id="{FA7B604E-1FEB-4ACE-86DC-13743938C763}"/>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1" name="Textplatzhalter 9">
            <a:extLst>
              <a:ext uri="{FF2B5EF4-FFF2-40B4-BE49-F238E27FC236}">
                <a16:creationId xmlns:a16="http://schemas.microsoft.com/office/drawing/2014/main" id="{6C125ACD-6C4E-4DAC-828C-5061EECF2377}"/>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Hier steht das Thema </a:t>
            </a:r>
            <a:br>
              <a:rPr lang="de-DE" dirty="0"/>
            </a:br>
            <a:r>
              <a:rPr lang="de-DE" dirty="0"/>
              <a:t>der Präsentation.</a:t>
            </a:r>
          </a:p>
        </p:txBody>
      </p:sp>
      <p:pic>
        <p:nvPicPr>
          <p:cNvPr id="3" name="Grafik 2">
            <a:extLst>
              <a:ext uri="{FF2B5EF4-FFF2-40B4-BE49-F238E27FC236}">
                <a16:creationId xmlns:a16="http://schemas.microsoft.com/office/drawing/2014/main" id="{CBBAE934-3AF5-4576-93C3-17E8C22F27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5" name="Grafik 4">
            <a:extLst>
              <a:ext uri="{FF2B5EF4-FFF2-40B4-BE49-F238E27FC236}">
                <a16:creationId xmlns:a16="http://schemas.microsoft.com/office/drawing/2014/main" id="{ED472A5C-0ED1-42C6-AD45-9808B6AAF4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10" name="Textfeld 9">
            <a:extLst>
              <a:ext uri="{FF2B5EF4-FFF2-40B4-BE49-F238E27FC236}">
                <a16:creationId xmlns:a16="http://schemas.microsoft.com/office/drawing/2014/main" id="{AAA33BA6-4425-4977-8487-7BF94F4EB815}"/>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14" name="Textfeld 13">
            <a:extLst>
              <a:ext uri="{FF2B5EF4-FFF2-40B4-BE49-F238E27FC236}">
                <a16:creationId xmlns:a16="http://schemas.microsoft.com/office/drawing/2014/main" id="{E1D61558-D731-49DB-99CC-B26BC78F924F}"/>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16" name="Textfeld 15">
            <a:extLst>
              <a:ext uri="{FF2B5EF4-FFF2-40B4-BE49-F238E27FC236}">
                <a16:creationId xmlns:a16="http://schemas.microsoft.com/office/drawing/2014/main" id="{14E2F19E-C6E4-4035-A17C-FFBA1A4117F0}"/>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4" name="Grafik 3">
            <a:extLst>
              <a:ext uri="{FF2B5EF4-FFF2-40B4-BE49-F238E27FC236}">
                <a16:creationId xmlns:a16="http://schemas.microsoft.com/office/drawing/2014/main" id="{29F95361-2A5A-4646-B9E3-BCDB6B0B788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E7BA3B5F-8A5B-4860-9CE3-8F394AD392F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362522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D3F42B63-C927-41BC-8EC8-75FBD5062080}"/>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65650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Zahl 1">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CC7D9F2-D641-4071-9AD1-8ED8AB2F1C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102798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F8D711D-4BEC-4AF8-8664-C6ED6E798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29388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3" name="Grafik 2">
            <a:extLst>
              <a:ext uri="{FF2B5EF4-FFF2-40B4-BE49-F238E27FC236}">
                <a16:creationId xmlns:a16="http://schemas.microsoft.com/office/drawing/2014/main" id="{70CA2B51-FF6C-4328-AA55-7863D79E46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sp>
        <p:nvSpPr>
          <p:cNvPr id="16" name="Textfeld 15">
            <a:extLst>
              <a:ext uri="{FF2B5EF4-FFF2-40B4-BE49-F238E27FC236}">
                <a16:creationId xmlns:a16="http://schemas.microsoft.com/office/drawing/2014/main" id="{A591B914-1256-4F94-8BBA-5D578E9D8433}"/>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15" name="Grafik 14">
            <a:extLst>
              <a:ext uri="{FF2B5EF4-FFF2-40B4-BE49-F238E27FC236}">
                <a16:creationId xmlns:a16="http://schemas.microsoft.com/office/drawing/2014/main" id="{6804CC16-595E-499A-B527-8BAD79B989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21" name="Grafik 20">
            <a:extLst>
              <a:ext uri="{FF2B5EF4-FFF2-40B4-BE49-F238E27FC236}">
                <a16:creationId xmlns:a16="http://schemas.microsoft.com/office/drawing/2014/main" id="{8E4B7ADF-2773-44B2-87BB-3C54624BB5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23" name="Textfeld 22">
            <a:extLst>
              <a:ext uri="{FF2B5EF4-FFF2-40B4-BE49-F238E27FC236}">
                <a16:creationId xmlns:a16="http://schemas.microsoft.com/office/drawing/2014/main" id="{4DB5F2CF-516B-4CAD-AE02-6536070BD319}"/>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24" name="Textfeld 23">
            <a:extLst>
              <a:ext uri="{FF2B5EF4-FFF2-40B4-BE49-F238E27FC236}">
                <a16:creationId xmlns:a16="http://schemas.microsoft.com/office/drawing/2014/main" id="{897F6427-C741-41E3-BD52-D2103516D3EE}"/>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25" name="Inhaltsplatzhalter 3">
            <a:extLst>
              <a:ext uri="{FF2B5EF4-FFF2-40B4-BE49-F238E27FC236}">
                <a16:creationId xmlns:a16="http://schemas.microsoft.com/office/drawing/2014/main" id="{28A64F23-6E99-445F-91E6-59B155CBC01E}"/>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26" name="Textplatzhalter 9">
            <a:extLst>
              <a:ext uri="{FF2B5EF4-FFF2-40B4-BE49-F238E27FC236}">
                <a16:creationId xmlns:a16="http://schemas.microsoft.com/office/drawing/2014/main" id="{080D986F-9FEE-42C9-BEE0-4BEAAB0697B9}"/>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Vielen Dank für Ihre</a:t>
            </a:r>
            <a:br>
              <a:rPr lang="de-DE" dirty="0"/>
            </a:br>
            <a:r>
              <a:rPr lang="de-DE" dirty="0"/>
              <a:t>Aufmerksamkeit.</a:t>
            </a:r>
          </a:p>
        </p:txBody>
      </p:sp>
      <p:pic>
        <p:nvPicPr>
          <p:cNvPr id="27" name="Grafik 26">
            <a:extLst>
              <a:ext uri="{FF2B5EF4-FFF2-40B4-BE49-F238E27FC236}">
                <a16:creationId xmlns:a16="http://schemas.microsoft.com/office/drawing/2014/main" id="{07D6B38F-5D46-4EEF-A187-7609478D2BE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pic>
        <p:nvPicPr>
          <p:cNvPr id="28" name="Grafik 27">
            <a:extLst>
              <a:ext uri="{FF2B5EF4-FFF2-40B4-BE49-F238E27FC236}">
                <a16:creationId xmlns:a16="http://schemas.microsoft.com/office/drawing/2014/main" id="{A348C217-315C-45FF-BC92-60514617076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D9800319-D909-4FAC-A04D-9C7C7EB8284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414413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52A05F0-1CBE-477D-A2D2-76C7EB5029BF}"/>
              </a:ext>
            </a:extLst>
          </p:cNvPr>
          <p:cNvSpPr/>
          <p:nvPr userDrawn="1"/>
        </p:nvSpPr>
        <p:spPr>
          <a:xfrm>
            <a:off x="0" y="0"/>
            <a:ext cx="12192000" cy="5525310"/>
          </a:xfrm>
          <a:prstGeom prst="rect">
            <a:avLst/>
          </a:prstGeom>
          <a:solidFill>
            <a:srgbClr val="C2D2E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C67D4EFC-86B3-40C7-B8EC-33EDCFC86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060" y="252412"/>
            <a:ext cx="905563" cy="1114899"/>
          </a:xfrm>
          <a:prstGeom prst="rect">
            <a:avLst/>
          </a:prstGeom>
        </p:spPr>
      </p:pic>
      <p:sp>
        <p:nvSpPr>
          <p:cNvPr id="22" name="Inhaltsplatzhalter 3">
            <a:extLst>
              <a:ext uri="{FF2B5EF4-FFF2-40B4-BE49-F238E27FC236}">
                <a16:creationId xmlns:a16="http://schemas.microsoft.com/office/drawing/2014/main" id="{BC8DBB81-4B96-4802-BE5A-98E275455510}"/>
              </a:ext>
            </a:extLst>
          </p:cNvPr>
          <p:cNvSpPr>
            <a:spLocks noGrp="1"/>
          </p:cNvSpPr>
          <p:nvPr>
            <p:ph sz="quarter" idx="13"/>
          </p:nvPr>
        </p:nvSpPr>
        <p:spPr>
          <a:xfrm>
            <a:off x="5814800" y="1709968"/>
            <a:ext cx="5939050" cy="335327"/>
          </a:xfrm>
        </p:spPr>
        <p:txBody>
          <a:bodyPr>
            <a:noAutofit/>
          </a:bodyPr>
          <a:lstStyle>
            <a:lvl1pPr marL="0" indent="0" algn="l">
              <a:buNone/>
              <a:defRPr sz="1600" b="1" spc="300">
                <a:solidFill>
                  <a:srgbClr val="87919A"/>
                </a:solidFill>
              </a:defRPr>
            </a:lvl1pPr>
            <a:lvl2pPr marL="457200" indent="0">
              <a:buNone/>
              <a:defRPr sz="1800"/>
            </a:lvl2pPr>
            <a:lvl3pPr>
              <a:defRPr sz="1800"/>
            </a:lvl3pPr>
            <a:lvl4pPr>
              <a:defRPr sz="1800"/>
            </a:lvl4pPr>
            <a:lvl5pPr>
              <a:defRPr sz="1800"/>
            </a:lvl5pPr>
          </a:lstStyle>
          <a:p>
            <a:pPr algn="l"/>
            <a:endParaRPr lang="de-DE" sz="1800" dirty="0"/>
          </a:p>
        </p:txBody>
      </p:sp>
      <p:sp>
        <p:nvSpPr>
          <p:cNvPr id="23" name="Textplatzhalter 9">
            <a:extLst>
              <a:ext uri="{FF2B5EF4-FFF2-40B4-BE49-F238E27FC236}">
                <a16:creationId xmlns:a16="http://schemas.microsoft.com/office/drawing/2014/main" id="{AB2E7800-7153-455F-8CFF-78623447F81D}"/>
              </a:ext>
            </a:extLst>
          </p:cNvPr>
          <p:cNvSpPr>
            <a:spLocks noGrp="1"/>
          </p:cNvSpPr>
          <p:nvPr>
            <p:ph type="body" sz="quarter" idx="14"/>
          </p:nvPr>
        </p:nvSpPr>
        <p:spPr>
          <a:xfrm>
            <a:off x="5814799" y="2154631"/>
            <a:ext cx="5939049" cy="944169"/>
          </a:xfrm>
        </p:spPr>
        <p:txBody>
          <a:bodyPr>
            <a:normAutofit/>
          </a:bodyPr>
          <a:lstStyle>
            <a:lvl1pPr marL="0" indent="0">
              <a:buNone/>
              <a:defRPr sz="3000" b="1" spc="0">
                <a:solidFill>
                  <a:schemeClr val="tx1"/>
                </a:solidFill>
              </a:defRPr>
            </a:lvl1pPr>
            <a:lvl2pPr marL="457200" indent="0">
              <a:buNone/>
              <a:defRPr/>
            </a:lvl2pPr>
          </a:lstStyle>
          <a:p>
            <a:pPr lvl="0"/>
            <a:endParaRPr lang="de-DE" dirty="0"/>
          </a:p>
        </p:txBody>
      </p:sp>
      <p:pic>
        <p:nvPicPr>
          <p:cNvPr id="27" name="Grafik 26">
            <a:extLst>
              <a:ext uri="{FF2B5EF4-FFF2-40B4-BE49-F238E27FC236}">
                <a16:creationId xmlns:a16="http://schemas.microsoft.com/office/drawing/2014/main" id="{9299BA89-2028-408A-BEEB-069781A5D1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96"/>
          <a:stretch/>
        </p:blipFill>
        <p:spPr>
          <a:xfrm>
            <a:off x="397670" y="397670"/>
            <a:ext cx="4933950" cy="4708778"/>
          </a:xfrm>
          <a:prstGeom prst="rect">
            <a:avLst/>
          </a:prstGeom>
        </p:spPr>
      </p:pic>
      <p:cxnSp>
        <p:nvCxnSpPr>
          <p:cNvPr id="6" name="Gerader Verbinder 5">
            <a:extLst>
              <a:ext uri="{FF2B5EF4-FFF2-40B4-BE49-F238E27FC236}">
                <a16:creationId xmlns:a16="http://schemas.microsoft.com/office/drawing/2014/main" id="{E51021C4-DB79-4183-AF68-910C4DF03011}"/>
              </a:ext>
            </a:extLst>
          </p:cNvPr>
          <p:cNvCxnSpPr>
            <a:cxnSpLocks/>
          </p:cNvCxnSpPr>
          <p:nvPr userDrawn="1"/>
        </p:nvCxnSpPr>
        <p:spPr>
          <a:xfrm>
            <a:off x="0" y="5525311"/>
            <a:ext cx="12192000" cy="0"/>
          </a:xfrm>
          <a:prstGeom prst="line">
            <a:avLst/>
          </a:prstGeom>
          <a:ln w="57150">
            <a:solidFill>
              <a:srgbClr val="004C89"/>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9E8C8684-A99D-4403-6C61-EAFF2D5B7C48}"/>
              </a:ext>
            </a:extLst>
          </p:cNvPr>
          <p:cNvSpPr txBox="1"/>
          <p:nvPr userDrawn="1"/>
        </p:nvSpPr>
        <p:spPr>
          <a:xfrm>
            <a:off x="1790975" y="6460330"/>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pic>
        <p:nvPicPr>
          <p:cNvPr id="4" name="Grafik 3">
            <a:extLst>
              <a:ext uri="{FF2B5EF4-FFF2-40B4-BE49-F238E27FC236}">
                <a16:creationId xmlns:a16="http://schemas.microsoft.com/office/drawing/2014/main" id="{49C49803-8ABE-E3BF-7274-13DF60E507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003" y="5751567"/>
            <a:ext cx="1028555" cy="724348"/>
          </a:xfrm>
          <a:prstGeom prst="rect">
            <a:avLst/>
          </a:prstGeom>
        </p:spPr>
      </p:pic>
      <p:pic>
        <p:nvPicPr>
          <p:cNvPr id="5" name="Grafik 4">
            <a:extLst>
              <a:ext uri="{FF2B5EF4-FFF2-40B4-BE49-F238E27FC236}">
                <a16:creationId xmlns:a16="http://schemas.microsoft.com/office/drawing/2014/main" id="{C4946E1F-B135-A35C-FAF8-E7577FCD03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6449" y="5927459"/>
            <a:ext cx="885951" cy="372563"/>
          </a:xfrm>
          <a:prstGeom prst="rect">
            <a:avLst/>
          </a:prstGeom>
        </p:spPr>
      </p:pic>
      <p:pic>
        <p:nvPicPr>
          <p:cNvPr id="7" name="Grafik 6">
            <a:extLst>
              <a:ext uri="{FF2B5EF4-FFF2-40B4-BE49-F238E27FC236}">
                <a16:creationId xmlns:a16="http://schemas.microsoft.com/office/drawing/2014/main" id="{B6BA7305-D94F-F2D9-4F5B-560D921A7CC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 b="33409"/>
          <a:stretch/>
        </p:blipFill>
        <p:spPr>
          <a:xfrm>
            <a:off x="1852147" y="5909804"/>
            <a:ext cx="785578" cy="371934"/>
          </a:xfrm>
          <a:prstGeom prst="rect">
            <a:avLst/>
          </a:prstGeom>
        </p:spPr>
      </p:pic>
      <p:pic>
        <p:nvPicPr>
          <p:cNvPr id="8" name="Grafik 7" descr="Ein Bild, das Text, Schild enthält.&#10;&#10;Automatisch generierte Beschreibung">
            <a:extLst>
              <a:ext uri="{FF2B5EF4-FFF2-40B4-BE49-F238E27FC236}">
                <a16:creationId xmlns:a16="http://schemas.microsoft.com/office/drawing/2014/main" id="{0D60CA8F-351C-8FBC-5366-2EFDE4E121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22378" y="5787429"/>
            <a:ext cx="1389077" cy="649698"/>
          </a:xfrm>
          <a:prstGeom prst="rect">
            <a:avLst/>
          </a:prstGeom>
        </p:spPr>
      </p:pic>
      <p:sp>
        <p:nvSpPr>
          <p:cNvPr id="9" name="Textfeld 8">
            <a:extLst>
              <a:ext uri="{FF2B5EF4-FFF2-40B4-BE49-F238E27FC236}">
                <a16:creationId xmlns:a16="http://schemas.microsoft.com/office/drawing/2014/main" id="{E05AAF5A-5C42-E8BC-087A-537FFF40E7A0}"/>
              </a:ext>
            </a:extLst>
          </p:cNvPr>
          <p:cNvSpPr txBox="1"/>
          <p:nvPr userDrawn="1"/>
        </p:nvSpPr>
        <p:spPr>
          <a:xfrm>
            <a:off x="1793182" y="5717122"/>
            <a:ext cx="956098" cy="169277"/>
          </a:xfrm>
          <a:prstGeom prst="rect">
            <a:avLst/>
          </a:prstGeom>
          <a:noFill/>
        </p:spPr>
        <p:txBody>
          <a:bodyPr wrap="square" rtlCol="0">
            <a:spAutoFit/>
          </a:bodyPr>
          <a:lstStyle/>
          <a:p>
            <a:r>
              <a:rPr lang="de-DE" sz="500" dirty="0"/>
              <a:t>EINE INITIATIVE VON</a:t>
            </a:r>
          </a:p>
        </p:txBody>
      </p:sp>
      <p:pic>
        <p:nvPicPr>
          <p:cNvPr id="10" name="Grafik 9">
            <a:extLst>
              <a:ext uri="{FF2B5EF4-FFF2-40B4-BE49-F238E27FC236}">
                <a16:creationId xmlns:a16="http://schemas.microsoft.com/office/drawing/2014/main" id="{2D7C2BB5-9043-9F06-450A-A50C4704CF4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6275" y="5934476"/>
            <a:ext cx="1484756" cy="563704"/>
          </a:xfrm>
          <a:prstGeom prst="rect">
            <a:avLst/>
          </a:prstGeom>
        </p:spPr>
      </p:pic>
    </p:spTree>
    <p:extLst>
      <p:ext uri="{BB962C8B-B14F-4D97-AF65-F5344CB8AC3E}">
        <p14:creationId xmlns:p14="http://schemas.microsoft.com/office/powerpoint/2010/main" val="716029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weiß">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676761" y="1862570"/>
            <a:ext cx="10838479" cy="411637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468000" indent="-228600">
              <a:buClr>
                <a:srgbClr val="F07D00"/>
              </a:buClr>
              <a:buFont typeface="Wingdings" panose="05000000000000000000" pitchFamily="2" charset="2"/>
              <a:buChar char="§"/>
              <a:defRPr sz="1600">
                <a:solidFill>
                  <a:schemeClr val="bg1">
                    <a:lumMod val="50000"/>
                  </a:schemeClr>
                </a:solidFill>
              </a:defRPr>
            </a:lvl2pPr>
            <a:lvl3pPr marL="720000" indent="-228600">
              <a:buClr>
                <a:srgbClr val="F07D00"/>
              </a:buClr>
              <a:buFont typeface="Wingdings" panose="05000000000000000000" pitchFamily="2" charset="2"/>
              <a:buChar char="§"/>
              <a:defRPr sz="1600">
                <a:solidFill>
                  <a:schemeClr val="bg1">
                    <a:lumMod val="50000"/>
                  </a:schemeClr>
                </a:solidFill>
              </a:defRPr>
            </a:lvl3pPr>
            <a:lvl4pPr marL="936000" indent="-228600">
              <a:buClr>
                <a:srgbClr val="F07D00"/>
              </a:buClr>
              <a:buFont typeface="Wingdings" panose="05000000000000000000" pitchFamily="2" charset="2"/>
              <a:buChar char="§"/>
              <a:defRPr sz="1400">
                <a:solidFill>
                  <a:schemeClr val="bg1">
                    <a:lumMod val="50000"/>
                  </a:schemeClr>
                </a:solidFill>
              </a:defRPr>
            </a:lvl4pPr>
            <a:lvl5pPr marL="11880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645074"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0829439" y="6356350"/>
            <a:ext cx="685800" cy="365125"/>
          </a:xfrm>
        </p:spPr>
        <p:txBody>
          <a:bodyPr/>
          <a:lstStyle/>
          <a:p>
            <a:fld id="{1001D6E4-277C-454F-8BDB-A51DA561E3F3}" type="slidenum">
              <a:rPr lang="de-DE" smtClean="0"/>
              <a:t>‹Nr.›</a:t>
            </a:fld>
            <a:endParaRPr lang="de-DE"/>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hasCustomPrompt="1"/>
          </p:nvPr>
        </p:nvSpPr>
        <p:spPr>
          <a:xfrm>
            <a:off x="676761" y="290422"/>
            <a:ext cx="9932915" cy="1114899"/>
          </a:xfrm>
        </p:spPr>
        <p:txBody>
          <a:bodyPr anchor="ctr">
            <a:normAutofit/>
          </a:bodyPr>
          <a:lstStyle>
            <a:lvl1pPr marL="0" indent="0">
              <a:buNone/>
              <a:defRPr sz="3000" b="1" spc="0">
                <a:solidFill>
                  <a:schemeClr val="tx1"/>
                </a:solidFill>
              </a:defRPr>
            </a:lvl1pPr>
            <a:lvl2pPr marL="457200" indent="0">
              <a:buNone/>
              <a:defRPr/>
            </a:lvl2pPr>
          </a:lstStyle>
          <a:p>
            <a:pPr lvl="0"/>
            <a:r>
              <a:rPr lang="de-DE" dirty="0"/>
              <a:t>Hier steht eine große Überschrift</a:t>
            </a:r>
          </a:p>
        </p:txBody>
      </p:sp>
      <p:sp>
        <p:nvSpPr>
          <p:cNvPr id="8" name="Rechtwinkliges Dreieck 7">
            <a:extLst>
              <a:ext uri="{FF2B5EF4-FFF2-40B4-BE49-F238E27FC236}">
                <a16:creationId xmlns:a16="http://schemas.microsoft.com/office/drawing/2014/main" id="{118F8904-A5D0-4832-BC3F-6D4F7B91771A}"/>
              </a:ext>
            </a:extLst>
          </p:cNvPr>
          <p:cNvSpPr/>
          <p:nvPr userDrawn="1"/>
        </p:nvSpPr>
        <p:spPr>
          <a:xfrm>
            <a:off x="0" y="6172199"/>
            <a:ext cx="685801" cy="685801"/>
          </a:xfrm>
          <a:prstGeom prst="rtTriangle">
            <a:avLst/>
          </a:prstGeom>
          <a:solidFill>
            <a:srgbClr val="0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6B5032FF-CC85-4AF5-899D-BC6A73F0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62457" y="290422"/>
            <a:ext cx="905563" cy="1114899"/>
          </a:xfrm>
          <a:prstGeom prst="rect">
            <a:avLst/>
          </a:prstGeom>
        </p:spPr>
      </p:pic>
    </p:spTree>
    <p:extLst>
      <p:ext uri="{BB962C8B-B14F-4D97-AF65-F5344CB8AC3E}">
        <p14:creationId xmlns:p14="http://schemas.microsoft.com/office/powerpoint/2010/main" val="209310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ild Text weiß">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4708634" y="1862572"/>
            <a:ext cx="6806606" cy="4116376"/>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468000" indent="-228600">
              <a:buClr>
                <a:srgbClr val="F07D00"/>
              </a:buClr>
              <a:buFont typeface="Wingdings" panose="05000000000000000000" pitchFamily="2" charset="2"/>
              <a:buChar char="§"/>
              <a:defRPr sz="1600">
                <a:solidFill>
                  <a:schemeClr val="bg1">
                    <a:lumMod val="50000"/>
                  </a:schemeClr>
                </a:solidFill>
              </a:defRPr>
            </a:lvl2pPr>
            <a:lvl3pPr marL="720000" indent="-228600">
              <a:buClr>
                <a:srgbClr val="F07D00"/>
              </a:buClr>
              <a:buFont typeface="Wingdings" panose="05000000000000000000" pitchFamily="2" charset="2"/>
              <a:buChar char="§"/>
              <a:defRPr sz="1600">
                <a:solidFill>
                  <a:schemeClr val="bg1">
                    <a:lumMod val="50000"/>
                  </a:schemeClr>
                </a:solidFill>
              </a:defRPr>
            </a:lvl3pPr>
            <a:lvl4pPr marL="936000" indent="-228600">
              <a:buClr>
                <a:srgbClr val="F07D00"/>
              </a:buClr>
              <a:buFont typeface="Wingdings" panose="05000000000000000000" pitchFamily="2" charset="2"/>
              <a:buChar char="§"/>
              <a:defRPr sz="1400">
                <a:solidFill>
                  <a:schemeClr val="bg1">
                    <a:lumMod val="50000"/>
                  </a:schemeClr>
                </a:solidFill>
              </a:defRPr>
            </a:lvl4pPr>
            <a:lvl5pPr marL="11880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645074"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0829439" y="6356350"/>
            <a:ext cx="685800" cy="365125"/>
          </a:xfrm>
        </p:spPr>
        <p:txBody>
          <a:bodyPr/>
          <a:lstStyle/>
          <a:p>
            <a:fld id="{1001D6E4-277C-454F-8BDB-A51DA561E3F3}" type="slidenum">
              <a:rPr lang="de-DE" smtClean="0"/>
              <a:t>‹Nr.›</a:t>
            </a:fld>
            <a:endParaRPr lang="de-DE"/>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hasCustomPrompt="1"/>
          </p:nvPr>
        </p:nvSpPr>
        <p:spPr>
          <a:xfrm>
            <a:off x="676761" y="290422"/>
            <a:ext cx="9932915" cy="1114899"/>
          </a:xfrm>
        </p:spPr>
        <p:txBody>
          <a:bodyPr anchor="ctr">
            <a:normAutofit/>
          </a:bodyPr>
          <a:lstStyle>
            <a:lvl1pPr marL="0" indent="0">
              <a:buNone/>
              <a:defRPr sz="3000" b="1" spc="0">
                <a:solidFill>
                  <a:schemeClr val="tx1"/>
                </a:solidFill>
              </a:defRPr>
            </a:lvl1pPr>
            <a:lvl2pPr marL="457200" indent="0">
              <a:buNone/>
              <a:defRPr/>
            </a:lvl2pPr>
          </a:lstStyle>
          <a:p>
            <a:pPr lvl="0"/>
            <a:r>
              <a:rPr lang="de-DE" dirty="0"/>
              <a:t>Hier steht eine große Überschrift</a:t>
            </a:r>
          </a:p>
        </p:txBody>
      </p:sp>
      <p:sp>
        <p:nvSpPr>
          <p:cNvPr id="8" name="Rechtwinkliges Dreieck 7">
            <a:extLst>
              <a:ext uri="{FF2B5EF4-FFF2-40B4-BE49-F238E27FC236}">
                <a16:creationId xmlns:a16="http://schemas.microsoft.com/office/drawing/2014/main" id="{118F8904-A5D0-4832-BC3F-6D4F7B91771A}"/>
              </a:ext>
            </a:extLst>
          </p:cNvPr>
          <p:cNvSpPr/>
          <p:nvPr userDrawn="1"/>
        </p:nvSpPr>
        <p:spPr>
          <a:xfrm>
            <a:off x="0" y="6172199"/>
            <a:ext cx="685801" cy="685801"/>
          </a:xfrm>
          <a:prstGeom prst="rtTriangle">
            <a:avLst/>
          </a:prstGeom>
          <a:solidFill>
            <a:srgbClr val="0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6B5032FF-CC85-4AF5-899D-BC6A73F0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62457" y="290422"/>
            <a:ext cx="905563" cy="1114899"/>
          </a:xfrm>
          <a:prstGeom prst="rect">
            <a:avLst/>
          </a:prstGeom>
        </p:spPr>
      </p:pic>
      <p:sp>
        <p:nvSpPr>
          <p:cNvPr id="9" name="Bildplatzhalter 10">
            <a:extLst>
              <a:ext uri="{FF2B5EF4-FFF2-40B4-BE49-F238E27FC236}">
                <a16:creationId xmlns:a16="http://schemas.microsoft.com/office/drawing/2014/main" id="{7EAA5397-D8D9-45C3-BF84-E19A41DEEF58}"/>
              </a:ext>
            </a:extLst>
          </p:cNvPr>
          <p:cNvSpPr>
            <a:spLocks noGrp="1"/>
          </p:cNvSpPr>
          <p:nvPr>
            <p:ph type="pic" sz="quarter" idx="15"/>
          </p:nvPr>
        </p:nvSpPr>
        <p:spPr>
          <a:xfrm>
            <a:off x="676760" y="1862571"/>
            <a:ext cx="3539640" cy="4116375"/>
          </a:xfrm>
          <a:prstGeom prst="rect">
            <a:avLst/>
          </a:prstGeom>
        </p:spPr>
        <p:txBody>
          <a:bodyPr vert="horz">
            <a:normAutofit/>
          </a:bodyPr>
          <a:lstStyle>
            <a:lvl1pPr marL="0" indent="0">
              <a:buFontTx/>
              <a:buNone/>
              <a:defRPr sz="2000">
                <a:solidFill>
                  <a:schemeClr val="bg1">
                    <a:lumMod val="50000"/>
                  </a:schemeClr>
                </a:solidFill>
              </a:defRPr>
            </a:lvl1pPr>
          </a:lstStyle>
          <a:p>
            <a:pPr lvl="0"/>
            <a:endParaRPr lang="de-DE" noProof="0" dirty="0"/>
          </a:p>
        </p:txBody>
      </p:sp>
    </p:spTree>
    <p:extLst>
      <p:ext uri="{BB962C8B-B14F-4D97-AF65-F5344CB8AC3E}">
        <p14:creationId xmlns:p14="http://schemas.microsoft.com/office/powerpoint/2010/main" val="1783848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Zwischenfolie orang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7F9F4E4-F218-49C4-B7BB-BCAB779A39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1" y="0"/>
            <a:ext cx="12197953" cy="6858000"/>
          </a:xfrm>
          <a:prstGeom prst="rect">
            <a:avLst/>
          </a:prstGeom>
        </p:spPr>
      </p:pic>
      <p:sp>
        <p:nvSpPr>
          <p:cNvPr id="14" name="Datumsplatzhalter 3">
            <a:extLst>
              <a:ext uri="{FF2B5EF4-FFF2-40B4-BE49-F238E27FC236}">
                <a16:creationId xmlns:a16="http://schemas.microsoft.com/office/drawing/2014/main" id="{D8EB7D43-3C4B-48B3-9152-9FB320EC1285}"/>
              </a:ext>
            </a:extLst>
          </p:cNvPr>
          <p:cNvSpPr>
            <a:spLocks noGrp="1"/>
          </p:cNvSpPr>
          <p:nvPr>
            <p:ph type="dt" sz="half" idx="10"/>
          </p:nvPr>
        </p:nvSpPr>
        <p:spPr>
          <a:xfrm>
            <a:off x="9645074" y="6356350"/>
            <a:ext cx="1085550" cy="365125"/>
          </a:xfrm>
        </p:spPr>
        <p:txBody>
          <a:bodyPr/>
          <a:lstStyle>
            <a:lvl1pPr algn="r">
              <a:defRPr>
                <a:solidFill>
                  <a:schemeClr val="bg1"/>
                </a:solidFill>
              </a:defRPr>
            </a:lvl1pPr>
          </a:lstStyle>
          <a:p>
            <a:fld id="{CA3FDBE9-D549-4214-8D01-A23E9DCC7647}" type="datetime1">
              <a:rPr lang="de-DE" smtClean="0"/>
              <a:pPr/>
              <a:t>24.01.2023</a:t>
            </a:fld>
            <a:endParaRPr lang="de-DE" dirty="0"/>
          </a:p>
        </p:txBody>
      </p:sp>
      <p:sp>
        <p:nvSpPr>
          <p:cNvPr id="17" name="Foliennummernplatzhalter 5">
            <a:extLst>
              <a:ext uri="{FF2B5EF4-FFF2-40B4-BE49-F238E27FC236}">
                <a16:creationId xmlns:a16="http://schemas.microsoft.com/office/drawing/2014/main" id="{E9BE6B37-0073-4242-841A-5FAD122C04A1}"/>
              </a:ext>
            </a:extLst>
          </p:cNvPr>
          <p:cNvSpPr>
            <a:spLocks noGrp="1"/>
          </p:cNvSpPr>
          <p:nvPr>
            <p:ph type="sldNum" sz="quarter" idx="12"/>
          </p:nvPr>
        </p:nvSpPr>
        <p:spPr>
          <a:xfrm>
            <a:off x="10829439" y="6356350"/>
            <a:ext cx="685800" cy="365125"/>
          </a:xfrm>
        </p:spPr>
        <p:txBody>
          <a:bodyPr/>
          <a:lstStyle>
            <a:lvl1pPr>
              <a:defRPr>
                <a:solidFill>
                  <a:schemeClr val="bg1"/>
                </a:solidFill>
              </a:defRPr>
            </a:lvl1pPr>
          </a:lstStyle>
          <a:p>
            <a:fld id="{1001D6E4-277C-454F-8BDB-A51DA561E3F3}" type="slidenum">
              <a:rPr lang="de-DE" smtClean="0"/>
              <a:pPr/>
              <a:t>‹Nr.›</a:t>
            </a:fld>
            <a:endParaRPr lang="de-DE"/>
          </a:p>
        </p:txBody>
      </p:sp>
      <p:sp>
        <p:nvSpPr>
          <p:cNvPr id="5" name="Textplatzhalter 9">
            <a:extLst>
              <a:ext uri="{FF2B5EF4-FFF2-40B4-BE49-F238E27FC236}">
                <a16:creationId xmlns:a16="http://schemas.microsoft.com/office/drawing/2014/main" id="{C09D38C4-99CA-4DA1-A5E8-5EDB390DC467}"/>
              </a:ext>
            </a:extLst>
          </p:cNvPr>
          <p:cNvSpPr>
            <a:spLocks noGrp="1"/>
          </p:cNvSpPr>
          <p:nvPr>
            <p:ph type="body" sz="quarter" idx="14" hasCustomPrompt="1"/>
          </p:nvPr>
        </p:nvSpPr>
        <p:spPr>
          <a:xfrm>
            <a:off x="0" y="1757698"/>
            <a:ext cx="12192000" cy="516517"/>
          </a:xfrm>
        </p:spPr>
        <p:txBody>
          <a:bodyPr>
            <a:normAutofit/>
          </a:bodyPr>
          <a:lstStyle>
            <a:lvl1pPr marL="0" indent="0" algn="ctr">
              <a:buFont typeface="Wingdings" panose="05000000000000000000" pitchFamily="2" charset="2"/>
              <a:buNone/>
              <a:defRPr sz="3000" b="1" spc="300">
                <a:solidFill>
                  <a:schemeClr val="bg1"/>
                </a:solidFill>
              </a:defRPr>
            </a:lvl1pPr>
            <a:lvl2pPr marL="457200" indent="0">
              <a:buNone/>
              <a:defRPr/>
            </a:lvl2pPr>
          </a:lstStyle>
          <a:p>
            <a:pPr lvl="0"/>
            <a:r>
              <a:rPr lang="de-DE" dirty="0"/>
              <a:t>MASTERTEXTFORMAT BEARBEITEN</a:t>
            </a:r>
          </a:p>
        </p:txBody>
      </p:sp>
      <p:sp>
        <p:nvSpPr>
          <p:cNvPr id="6" name="Textplatzhalter 9">
            <a:extLst>
              <a:ext uri="{FF2B5EF4-FFF2-40B4-BE49-F238E27FC236}">
                <a16:creationId xmlns:a16="http://schemas.microsoft.com/office/drawing/2014/main" id="{B16023A3-C867-4305-8A37-0E670300105F}"/>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b="1" spc="300">
                <a:solidFill>
                  <a:schemeClr val="bg1"/>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313067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52A05F0-1CBE-477D-A2D2-76C7EB5029BF}"/>
              </a:ext>
            </a:extLst>
          </p:cNvPr>
          <p:cNvSpPr/>
          <p:nvPr userDrawn="1"/>
        </p:nvSpPr>
        <p:spPr>
          <a:xfrm>
            <a:off x="0" y="0"/>
            <a:ext cx="12192000" cy="5525309"/>
          </a:xfrm>
          <a:prstGeom prst="rect">
            <a:avLst/>
          </a:prstGeom>
          <a:solidFill>
            <a:srgbClr val="C2D2E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3">
            <a:extLst>
              <a:ext uri="{FF2B5EF4-FFF2-40B4-BE49-F238E27FC236}">
                <a16:creationId xmlns:a16="http://schemas.microsoft.com/office/drawing/2014/main" id="{BC8DBB81-4B96-4802-BE5A-98E275455510}"/>
              </a:ext>
            </a:extLst>
          </p:cNvPr>
          <p:cNvSpPr>
            <a:spLocks noGrp="1"/>
          </p:cNvSpPr>
          <p:nvPr>
            <p:ph sz="quarter" idx="13"/>
          </p:nvPr>
        </p:nvSpPr>
        <p:spPr>
          <a:xfrm>
            <a:off x="5814800" y="1709968"/>
            <a:ext cx="5939050" cy="335327"/>
          </a:xfrm>
        </p:spPr>
        <p:txBody>
          <a:bodyPr>
            <a:normAutofit/>
          </a:bodyPr>
          <a:lstStyle>
            <a:lvl1pPr marL="0" indent="0" algn="l">
              <a:buNone/>
              <a:defRPr sz="1800" b="1" spc="300">
                <a:solidFill>
                  <a:srgbClr val="87919A"/>
                </a:solidFill>
              </a:defRPr>
            </a:lvl1pPr>
            <a:lvl2pPr marL="457200" indent="0">
              <a:buNone/>
              <a:defRPr sz="1800"/>
            </a:lvl2pPr>
            <a:lvl3pPr>
              <a:defRPr sz="1800"/>
            </a:lvl3pPr>
            <a:lvl4pPr>
              <a:defRPr sz="1800"/>
            </a:lvl4pPr>
            <a:lvl5pPr>
              <a:defRPr sz="1800"/>
            </a:lvl5pPr>
          </a:lstStyle>
          <a:p>
            <a:pPr algn="l"/>
            <a:endParaRPr lang="de-DE" sz="1800" dirty="0"/>
          </a:p>
        </p:txBody>
      </p:sp>
      <p:sp>
        <p:nvSpPr>
          <p:cNvPr id="23" name="Textplatzhalter 9">
            <a:extLst>
              <a:ext uri="{FF2B5EF4-FFF2-40B4-BE49-F238E27FC236}">
                <a16:creationId xmlns:a16="http://schemas.microsoft.com/office/drawing/2014/main" id="{AB2E7800-7153-455F-8CFF-78623447F81D}"/>
              </a:ext>
            </a:extLst>
          </p:cNvPr>
          <p:cNvSpPr>
            <a:spLocks noGrp="1"/>
          </p:cNvSpPr>
          <p:nvPr>
            <p:ph type="body" sz="quarter" idx="14"/>
          </p:nvPr>
        </p:nvSpPr>
        <p:spPr>
          <a:xfrm>
            <a:off x="5814799" y="2154631"/>
            <a:ext cx="5939049" cy="944169"/>
          </a:xfrm>
        </p:spPr>
        <p:txBody>
          <a:bodyPr>
            <a:normAutofit/>
          </a:bodyPr>
          <a:lstStyle>
            <a:lvl1pPr marL="0" indent="0">
              <a:buNone/>
              <a:defRPr sz="3000" b="1" spc="0">
                <a:solidFill>
                  <a:schemeClr val="tx1"/>
                </a:solidFill>
              </a:defRPr>
            </a:lvl1pPr>
            <a:lvl2pPr marL="457200" indent="0">
              <a:buNone/>
              <a:defRPr/>
            </a:lvl2pPr>
          </a:lstStyle>
          <a:p>
            <a:pPr lvl="0"/>
            <a:endParaRPr lang="de-DE" dirty="0"/>
          </a:p>
        </p:txBody>
      </p:sp>
      <p:pic>
        <p:nvPicPr>
          <p:cNvPr id="34" name="Grafik 33">
            <a:extLst>
              <a:ext uri="{FF2B5EF4-FFF2-40B4-BE49-F238E27FC236}">
                <a16:creationId xmlns:a16="http://schemas.microsoft.com/office/drawing/2014/main" id="{58F46C09-433F-434F-8F12-76F5EC0D92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060" y="252412"/>
            <a:ext cx="905563" cy="1114899"/>
          </a:xfrm>
          <a:prstGeom prst="rect">
            <a:avLst/>
          </a:prstGeom>
        </p:spPr>
      </p:pic>
      <p:cxnSp>
        <p:nvCxnSpPr>
          <p:cNvPr id="33" name="Gerader Verbinder 32">
            <a:extLst>
              <a:ext uri="{FF2B5EF4-FFF2-40B4-BE49-F238E27FC236}">
                <a16:creationId xmlns:a16="http://schemas.microsoft.com/office/drawing/2014/main" id="{F16F1C9B-7A92-4AEE-A02F-62C29AC0E002}"/>
              </a:ext>
            </a:extLst>
          </p:cNvPr>
          <p:cNvCxnSpPr>
            <a:cxnSpLocks/>
          </p:cNvCxnSpPr>
          <p:nvPr userDrawn="1"/>
        </p:nvCxnSpPr>
        <p:spPr>
          <a:xfrm>
            <a:off x="0" y="5525311"/>
            <a:ext cx="12192000" cy="0"/>
          </a:xfrm>
          <a:prstGeom prst="line">
            <a:avLst/>
          </a:prstGeom>
          <a:ln w="57150">
            <a:solidFill>
              <a:srgbClr val="004C89"/>
            </a:solidFill>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BD7545E3-3680-48FA-848D-426EA5FD12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96"/>
          <a:stretch/>
        </p:blipFill>
        <p:spPr>
          <a:xfrm>
            <a:off x="397670" y="397670"/>
            <a:ext cx="4933950" cy="4708778"/>
          </a:xfrm>
          <a:prstGeom prst="rect">
            <a:avLst/>
          </a:prstGeom>
        </p:spPr>
      </p:pic>
      <p:sp>
        <p:nvSpPr>
          <p:cNvPr id="2" name="Textfeld 1">
            <a:extLst>
              <a:ext uri="{FF2B5EF4-FFF2-40B4-BE49-F238E27FC236}">
                <a16:creationId xmlns:a16="http://schemas.microsoft.com/office/drawing/2014/main" id="{6F99ADE6-8014-1286-D59F-5CC7A290BC39}"/>
              </a:ext>
            </a:extLst>
          </p:cNvPr>
          <p:cNvSpPr txBox="1"/>
          <p:nvPr userDrawn="1"/>
        </p:nvSpPr>
        <p:spPr>
          <a:xfrm>
            <a:off x="1790975" y="6460330"/>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pic>
        <p:nvPicPr>
          <p:cNvPr id="3" name="Grafik 2">
            <a:extLst>
              <a:ext uri="{FF2B5EF4-FFF2-40B4-BE49-F238E27FC236}">
                <a16:creationId xmlns:a16="http://schemas.microsoft.com/office/drawing/2014/main" id="{05B7CA74-FD88-0D4A-DC0A-E795ACAB1F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003" y="5751567"/>
            <a:ext cx="1028555" cy="724348"/>
          </a:xfrm>
          <a:prstGeom prst="rect">
            <a:avLst/>
          </a:prstGeom>
        </p:spPr>
      </p:pic>
      <p:pic>
        <p:nvPicPr>
          <p:cNvPr id="4" name="Grafik 3">
            <a:extLst>
              <a:ext uri="{FF2B5EF4-FFF2-40B4-BE49-F238E27FC236}">
                <a16:creationId xmlns:a16="http://schemas.microsoft.com/office/drawing/2014/main" id="{4B9EC1C7-BE3A-9A5E-4644-0681519CD57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6449" y="5927459"/>
            <a:ext cx="885951" cy="372563"/>
          </a:xfrm>
          <a:prstGeom prst="rect">
            <a:avLst/>
          </a:prstGeom>
        </p:spPr>
      </p:pic>
      <p:pic>
        <p:nvPicPr>
          <p:cNvPr id="5" name="Grafik 4">
            <a:extLst>
              <a:ext uri="{FF2B5EF4-FFF2-40B4-BE49-F238E27FC236}">
                <a16:creationId xmlns:a16="http://schemas.microsoft.com/office/drawing/2014/main" id="{7328DC23-3974-8714-C8F7-6522672394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 b="33409"/>
          <a:stretch/>
        </p:blipFill>
        <p:spPr>
          <a:xfrm>
            <a:off x="1852147" y="5909804"/>
            <a:ext cx="785578" cy="371934"/>
          </a:xfrm>
          <a:prstGeom prst="rect">
            <a:avLst/>
          </a:prstGeom>
        </p:spPr>
      </p:pic>
      <p:pic>
        <p:nvPicPr>
          <p:cNvPr id="6" name="Grafik 5" descr="Ein Bild, das Text, Schild enthält.&#10;&#10;Automatisch generierte Beschreibung">
            <a:extLst>
              <a:ext uri="{FF2B5EF4-FFF2-40B4-BE49-F238E27FC236}">
                <a16:creationId xmlns:a16="http://schemas.microsoft.com/office/drawing/2014/main" id="{BF281889-206A-49B6-23D8-C05443DF97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22378" y="5787429"/>
            <a:ext cx="1389077" cy="649698"/>
          </a:xfrm>
          <a:prstGeom prst="rect">
            <a:avLst/>
          </a:prstGeom>
        </p:spPr>
      </p:pic>
      <p:sp>
        <p:nvSpPr>
          <p:cNvPr id="7" name="Textfeld 6">
            <a:extLst>
              <a:ext uri="{FF2B5EF4-FFF2-40B4-BE49-F238E27FC236}">
                <a16:creationId xmlns:a16="http://schemas.microsoft.com/office/drawing/2014/main" id="{316F9E56-26E0-9915-1F0E-062AB337314F}"/>
              </a:ext>
            </a:extLst>
          </p:cNvPr>
          <p:cNvSpPr txBox="1"/>
          <p:nvPr userDrawn="1"/>
        </p:nvSpPr>
        <p:spPr>
          <a:xfrm>
            <a:off x="1793182" y="5717122"/>
            <a:ext cx="956098" cy="169277"/>
          </a:xfrm>
          <a:prstGeom prst="rect">
            <a:avLst/>
          </a:prstGeom>
          <a:noFill/>
        </p:spPr>
        <p:txBody>
          <a:bodyPr wrap="square" rtlCol="0">
            <a:spAutoFit/>
          </a:bodyPr>
          <a:lstStyle/>
          <a:p>
            <a:r>
              <a:rPr lang="de-DE" sz="500" dirty="0"/>
              <a:t>EINE INITIATIVE VON</a:t>
            </a:r>
          </a:p>
        </p:txBody>
      </p:sp>
      <p:pic>
        <p:nvPicPr>
          <p:cNvPr id="8" name="Grafik 7">
            <a:extLst>
              <a:ext uri="{FF2B5EF4-FFF2-40B4-BE49-F238E27FC236}">
                <a16:creationId xmlns:a16="http://schemas.microsoft.com/office/drawing/2014/main" id="{306C6858-70C0-713B-C09A-56661E6AFDE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6275" y="5934476"/>
            <a:ext cx="1484756" cy="563704"/>
          </a:xfrm>
          <a:prstGeom prst="rect">
            <a:avLst/>
          </a:prstGeom>
        </p:spPr>
      </p:pic>
    </p:spTree>
    <p:extLst>
      <p:ext uri="{BB962C8B-B14F-4D97-AF65-F5344CB8AC3E}">
        <p14:creationId xmlns:p14="http://schemas.microsoft.com/office/powerpoint/2010/main" val="161488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Tex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937352" y="2303308"/>
            <a:ext cx="10838479"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8E6BC0E7-CDC8-436A-81CB-2D7496DC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5" name="Grafik 14">
            <a:extLst>
              <a:ext uri="{FF2B5EF4-FFF2-40B4-BE49-F238E27FC236}">
                <a16:creationId xmlns:a16="http://schemas.microsoft.com/office/drawing/2014/main" id="{5283BA61-FED3-4200-950F-EBDBB3626B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905666"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4" name="Inhaltsplatzhalter 3">
            <a:extLst>
              <a:ext uri="{FF2B5EF4-FFF2-40B4-BE49-F238E27FC236}">
                <a16:creationId xmlns:a16="http://schemas.microsoft.com/office/drawing/2014/main" id="{3FB1C620-0EDC-440C-B66B-A984F7E6167D}"/>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DDF8F8E3-DCF8-4EC5-AF32-98D84B2188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51944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Text Bild">
    <p:spTree>
      <p:nvGrpSpPr>
        <p:cNvPr id="1" name=""/>
        <p:cNvGrpSpPr/>
        <p:nvPr/>
      </p:nvGrpSpPr>
      <p:grpSpPr>
        <a:xfrm>
          <a:off x="0" y="0"/>
          <a:ext cx="0" cy="0"/>
          <a:chOff x="0" y="0"/>
          <a:chExt cx="0" cy="0"/>
        </a:xfrm>
      </p:grpSpPr>
      <p:sp>
        <p:nvSpPr>
          <p:cNvPr id="14" name="Bildplatzhalter 10">
            <a:extLst>
              <a:ext uri="{FF2B5EF4-FFF2-40B4-BE49-F238E27FC236}">
                <a16:creationId xmlns:a16="http://schemas.microsoft.com/office/drawing/2014/main" id="{7E3DD6B3-BFB9-4A90-B400-1F6B0F7B5E90}"/>
              </a:ext>
            </a:extLst>
          </p:cNvPr>
          <p:cNvSpPr>
            <a:spLocks noGrp="1"/>
          </p:cNvSpPr>
          <p:nvPr>
            <p:ph type="pic" sz="quarter" idx="15"/>
          </p:nvPr>
        </p:nvSpPr>
        <p:spPr>
          <a:xfrm>
            <a:off x="937350" y="2303308"/>
            <a:ext cx="3150826" cy="3480547"/>
          </a:xfrm>
          <a:prstGeom prst="rect">
            <a:avLst/>
          </a:prstGeom>
        </p:spPr>
        <p:txBody>
          <a:bodyPr vert="horz">
            <a:normAutofit/>
          </a:bodyPr>
          <a:lstStyle>
            <a:lvl1pPr marL="0" indent="0">
              <a:buFontTx/>
              <a:buNone/>
              <a:defRPr sz="2000">
                <a:solidFill>
                  <a:schemeClr val="bg1">
                    <a:lumMod val="50000"/>
                  </a:schemeClr>
                </a:solidFill>
              </a:defRPr>
            </a:lvl1pPr>
          </a:lstStyle>
          <a:p>
            <a:pPr lvl="0"/>
            <a:endParaRPr lang="de-DE" noProof="0" dirty="0"/>
          </a:p>
        </p:txBody>
      </p:sp>
      <p:pic>
        <p:nvPicPr>
          <p:cNvPr id="23" name="Grafik 22">
            <a:extLst>
              <a:ext uri="{FF2B5EF4-FFF2-40B4-BE49-F238E27FC236}">
                <a16:creationId xmlns:a16="http://schemas.microsoft.com/office/drawing/2014/main" id="{3C0603DA-9149-4DF9-AAF2-FE2F57DD23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4" name="Grafik 23">
            <a:extLst>
              <a:ext uri="{FF2B5EF4-FFF2-40B4-BE49-F238E27FC236}">
                <a16:creationId xmlns:a16="http://schemas.microsoft.com/office/drawing/2014/main" id="{4B876029-FAB2-4460-8A9B-8A534824C5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5" name="Datumsplatzhalter 3">
            <a:extLst>
              <a:ext uri="{FF2B5EF4-FFF2-40B4-BE49-F238E27FC236}">
                <a16:creationId xmlns:a16="http://schemas.microsoft.com/office/drawing/2014/main" id="{6FE25671-C9BF-4AB2-9456-E1E89F00C44E}"/>
              </a:ext>
            </a:extLst>
          </p:cNvPr>
          <p:cNvSpPr>
            <a:spLocks noGrp="1"/>
          </p:cNvSpPr>
          <p:nvPr>
            <p:ph type="dt" sz="half" idx="10"/>
          </p:nvPr>
        </p:nvSpPr>
        <p:spPr>
          <a:xfrm>
            <a:off x="9905666" y="6356350"/>
            <a:ext cx="1085550" cy="365125"/>
          </a:xfrm>
        </p:spPr>
        <p:txBody>
          <a:bodyPr/>
          <a:lstStyle>
            <a:lvl1pPr algn="r">
              <a:defRPr/>
            </a:lvl1pPr>
          </a:lstStyle>
          <a:p>
            <a:fld id="{98FED5B0-2A70-47E9-83E8-81A9435CA2F3}" type="datetime1">
              <a:rPr lang="de-DE" smtClean="0"/>
              <a:t>24.01.2023</a:t>
            </a:fld>
            <a:endParaRPr lang="de-DE" dirty="0"/>
          </a:p>
        </p:txBody>
      </p:sp>
      <p:sp>
        <p:nvSpPr>
          <p:cNvPr id="26" name="Foliennummernplatzhalter 5">
            <a:extLst>
              <a:ext uri="{FF2B5EF4-FFF2-40B4-BE49-F238E27FC236}">
                <a16:creationId xmlns:a16="http://schemas.microsoft.com/office/drawing/2014/main" id="{23F501BB-FA47-47C7-8D2E-85CAE66E1C9F}"/>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27" name="Inhaltsplatzhalter 2">
            <a:extLst>
              <a:ext uri="{FF2B5EF4-FFF2-40B4-BE49-F238E27FC236}">
                <a16:creationId xmlns:a16="http://schemas.microsoft.com/office/drawing/2014/main" id="{13AEB578-8687-4424-993E-F668A5FBC852}"/>
              </a:ext>
            </a:extLst>
          </p:cNvPr>
          <p:cNvSpPr>
            <a:spLocks noGrp="1"/>
          </p:cNvSpPr>
          <p:nvPr>
            <p:ph idx="1"/>
          </p:nvPr>
        </p:nvSpPr>
        <p:spPr>
          <a:xfrm>
            <a:off x="4323203" y="2303308"/>
            <a:ext cx="7452627"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3">
            <a:extLst>
              <a:ext uri="{FF2B5EF4-FFF2-40B4-BE49-F238E27FC236}">
                <a16:creationId xmlns:a16="http://schemas.microsoft.com/office/drawing/2014/main" id="{788C6D97-9CE9-4251-98E3-AE6BBB456736}"/>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6" name="Textplatzhalter 9">
            <a:extLst>
              <a:ext uri="{FF2B5EF4-FFF2-40B4-BE49-F238E27FC236}">
                <a16:creationId xmlns:a16="http://schemas.microsoft.com/office/drawing/2014/main" id="{55E7B22C-E909-419D-94B7-423EDF693B03}"/>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2" name="Grafik 11">
            <a:extLst>
              <a:ext uri="{FF2B5EF4-FFF2-40B4-BE49-F238E27FC236}">
                <a16:creationId xmlns:a16="http://schemas.microsoft.com/office/drawing/2014/main" id="{5F0CFB6F-3C38-476F-AE9C-59D5C6A0B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126763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Text Text">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5263D76C-5968-4039-BDF8-8B56354AA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6" name="Grafik 25">
            <a:extLst>
              <a:ext uri="{FF2B5EF4-FFF2-40B4-BE49-F238E27FC236}">
                <a16:creationId xmlns:a16="http://schemas.microsoft.com/office/drawing/2014/main" id="{C8557170-22ED-40E3-B5D0-E91B18E3C8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7" name="Datumsplatzhalter 3">
            <a:extLst>
              <a:ext uri="{FF2B5EF4-FFF2-40B4-BE49-F238E27FC236}">
                <a16:creationId xmlns:a16="http://schemas.microsoft.com/office/drawing/2014/main" id="{B264CCE7-2211-4C44-8A32-89A2F3CAE27B}"/>
              </a:ext>
            </a:extLst>
          </p:cNvPr>
          <p:cNvSpPr>
            <a:spLocks noGrp="1"/>
          </p:cNvSpPr>
          <p:nvPr>
            <p:ph type="dt" sz="half" idx="10"/>
          </p:nvPr>
        </p:nvSpPr>
        <p:spPr>
          <a:xfrm>
            <a:off x="9905666" y="6356350"/>
            <a:ext cx="1085550" cy="365125"/>
          </a:xfrm>
        </p:spPr>
        <p:txBody>
          <a:bodyPr/>
          <a:lstStyle>
            <a:lvl1pPr algn="r">
              <a:defRPr/>
            </a:lvl1pPr>
          </a:lstStyle>
          <a:p>
            <a:fld id="{3B17271B-E65D-4745-AD65-A0AA9997F863}" type="datetime1">
              <a:rPr lang="de-DE" smtClean="0"/>
              <a:t>24.01.2023</a:t>
            </a:fld>
            <a:endParaRPr lang="de-DE" dirty="0"/>
          </a:p>
        </p:txBody>
      </p:sp>
      <p:sp>
        <p:nvSpPr>
          <p:cNvPr id="28" name="Foliennummernplatzhalter 5">
            <a:extLst>
              <a:ext uri="{FF2B5EF4-FFF2-40B4-BE49-F238E27FC236}">
                <a16:creationId xmlns:a16="http://schemas.microsoft.com/office/drawing/2014/main" id="{30A95412-0E2A-4618-9223-B0A225A5ED34}"/>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30" name="Inhaltsplatzhalter 2">
            <a:extLst>
              <a:ext uri="{FF2B5EF4-FFF2-40B4-BE49-F238E27FC236}">
                <a16:creationId xmlns:a16="http://schemas.microsoft.com/office/drawing/2014/main" id="{98C9FC86-BA62-48CC-9313-96192E34FE6D}"/>
              </a:ext>
            </a:extLst>
          </p:cNvPr>
          <p:cNvSpPr>
            <a:spLocks noGrp="1"/>
          </p:cNvSpPr>
          <p:nvPr>
            <p:ph idx="1"/>
          </p:nvPr>
        </p:nvSpPr>
        <p:spPr>
          <a:xfrm>
            <a:off x="937353"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1" name="Inhaltsplatzhalter 2">
            <a:extLst>
              <a:ext uri="{FF2B5EF4-FFF2-40B4-BE49-F238E27FC236}">
                <a16:creationId xmlns:a16="http://schemas.microsoft.com/office/drawing/2014/main" id="{DBD66245-5588-462D-8A0D-58C7E31A3ECE}"/>
              </a:ext>
            </a:extLst>
          </p:cNvPr>
          <p:cNvSpPr>
            <a:spLocks noGrp="1"/>
          </p:cNvSpPr>
          <p:nvPr>
            <p:ph idx="19"/>
          </p:nvPr>
        </p:nvSpPr>
        <p:spPr>
          <a:xfrm>
            <a:off x="6535121"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Inhaltsplatzhalter 3">
            <a:extLst>
              <a:ext uri="{FF2B5EF4-FFF2-40B4-BE49-F238E27FC236}">
                <a16:creationId xmlns:a16="http://schemas.microsoft.com/office/drawing/2014/main" id="{353D3DF2-0E04-4336-AD0C-D1AC273C5237}"/>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3" name="Textplatzhalter 9">
            <a:extLst>
              <a:ext uri="{FF2B5EF4-FFF2-40B4-BE49-F238E27FC236}">
                <a16:creationId xmlns:a16="http://schemas.microsoft.com/office/drawing/2014/main" id="{A66A46E2-9DCC-46CF-8CA9-89F1CD923852}"/>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6044C35D-0DEF-4CB5-B66A-B6428768EA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288013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31185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2D0BF38-8F44-4C97-AE2D-2EC42B4B57F7}"/>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51497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2991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DB86CEF-14A6-4749-84C5-8B7735078A2C}"/>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288752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1130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641AB01-DC86-437A-91B3-E3F293839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C8132AB-3AF0-4A95-9A64-BB826978B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73ADFEC-1AA9-4B14-B056-3F355242D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656DF-2F65-4B20-94FE-5BB3319804F5}" type="datetime1">
              <a:rPr lang="de-DE" smtClean="0"/>
              <a:t>24.01.2023</a:t>
            </a:fld>
            <a:endParaRPr lang="de-DE"/>
          </a:p>
        </p:txBody>
      </p:sp>
      <p:sp>
        <p:nvSpPr>
          <p:cNvPr id="5" name="Fußzeilenplatzhalter 4">
            <a:extLst>
              <a:ext uri="{FF2B5EF4-FFF2-40B4-BE49-F238E27FC236}">
                <a16:creationId xmlns:a16="http://schemas.microsoft.com/office/drawing/2014/main" id="{BAF35FD7-0860-4964-BC07-28B01752E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E293D30-9353-419C-A62F-5D01690FE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1D6E4-277C-454F-8BDB-A51DA561E3F3}" type="slidenum">
              <a:rPr lang="de-DE" smtClean="0"/>
              <a:t>‹Nr.›</a:t>
            </a:fld>
            <a:endParaRPr lang="de-DE"/>
          </a:p>
        </p:txBody>
      </p:sp>
    </p:spTree>
    <p:extLst>
      <p:ext uri="{BB962C8B-B14F-4D97-AF65-F5344CB8AC3E}">
        <p14:creationId xmlns:p14="http://schemas.microsoft.com/office/powerpoint/2010/main" val="121006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74" r:id="rId6"/>
    <p:sldLayoutId id="2147483675" r:id="rId7"/>
    <p:sldLayoutId id="2147483676" r:id="rId8"/>
    <p:sldLayoutId id="2147483677" r:id="rId9"/>
    <p:sldLayoutId id="2147483678" r:id="rId10"/>
    <p:sldLayoutId id="2147483679" r:id="rId11"/>
    <p:sldLayoutId id="2147483680" r:id="rId12"/>
    <p:sldLayoutId id="2147483671" r:id="rId13"/>
    <p:sldLayoutId id="2147483681" r:id="rId14"/>
    <p:sldLayoutId id="2147483682" r:id="rId15"/>
    <p:sldLayoutId id="2147483683" r:id="rId16"/>
    <p:sldLayoutId id="2147483688" r:id="rId17"/>
    <p:sldLayoutId id="2147483691" r:id="rId18"/>
  </p:sldLayoutIdLst>
  <p:hf hdr="0" ftr="0" dt="0"/>
  <p:txStyles>
    <p:titleStyle>
      <a:lvl1pPr algn="l" defTabSz="914400" rtl="0" eaLnBrk="1" latinLnBrk="0" hangingPunct="1">
        <a:lnSpc>
          <a:spcPct val="90000"/>
        </a:lnSpc>
        <a:spcBef>
          <a:spcPct val="0"/>
        </a:spcBef>
        <a:buNone/>
        <a:defRPr sz="3000" kern="1200">
          <a:solidFill>
            <a:srgbClr val="F07D00"/>
          </a:solidFill>
          <a:latin typeface="+mn-lt"/>
          <a:ea typeface="+mj-ea"/>
          <a:cs typeface="+mj-cs"/>
        </a:defRPr>
      </a:lvl1pPr>
    </p:titleStyle>
    <p:body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s://www.youtube.com/watch?v=PcwdZsGfbWY" TargetMode="External"/><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hyperlink" Target="https://youtu.be/Q-Z-Xgv0x6g" TargetMode="External"/><Relationship Id="rId4" Type="http://schemas.openxmlformats.org/officeDocument/2006/relationships/hyperlink" Target="https://www.unternehmen-berufsanerkennung.de/angebote/medien-hilfen#3"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3.xml"/><Relationship Id="rId7" Type="http://schemas.openxmlformats.org/officeDocument/2006/relationships/image" Target="../media/image29.pn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4.xml"/><Relationship Id="rId7"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6.xml"/><Relationship Id="rId7" Type="http://schemas.openxmlformats.org/officeDocument/2006/relationships/image" Target="../media/image20.png"/><Relationship Id="rId12" Type="http://schemas.openxmlformats.org/officeDocument/2006/relationships/image" Target="../media/image32.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8.xml"/><Relationship Id="rId7" Type="http://schemas.openxmlformats.org/officeDocument/2006/relationships/image" Target="../media/image39.pn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1.xml"/><Relationship Id="rId7" Type="http://schemas.openxmlformats.org/officeDocument/2006/relationships/hyperlink" Target="mailto:intepe@hwk-berlin.de" TargetMode="External"/><Relationship Id="rId12" Type="http://schemas.openxmlformats.org/officeDocument/2006/relationships/image" Target="../media/image55.jpg"/><Relationship Id="rId2" Type="http://schemas.openxmlformats.org/officeDocument/2006/relationships/slideLayout" Target="../slideLayouts/slideLayout15.xml"/><Relationship Id="rId1" Type="http://schemas.openxmlformats.org/officeDocument/2006/relationships/tags" Target="../tags/tag14.xml"/><Relationship Id="rId6" Type="http://schemas.openxmlformats.org/officeDocument/2006/relationships/hyperlink" Target="mailto:andrea.haindl@hwk-stuttgart.de" TargetMode="External"/><Relationship Id="rId11" Type="http://schemas.openxmlformats.org/officeDocument/2006/relationships/image" Target="../media/image54.jpg"/><Relationship Id="rId5" Type="http://schemas.openxmlformats.org/officeDocument/2006/relationships/hyperlink" Target="mailto:anette.groschupp@hwk-stuttgart.de" TargetMode="External"/><Relationship Id="rId10" Type="http://schemas.openxmlformats.org/officeDocument/2006/relationships/image" Target="../media/image53.jpg"/><Relationship Id="rId4" Type="http://schemas.openxmlformats.org/officeDocument/2006/relationships/hyperlink" Target="mailto:andreas.anschuetz@hwk-muenchen.de" TargetMode="External"/><Relationship Id="rId9"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anerkennung-in-deutschland.de/assets/content/Medien_Dokumente-Fachpublikum/2020-factsheet-anerkennungsmonitoring.pdf"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bibb.de/de/1350.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E0F7BA-030C-48B9-8FC2-5214C289A25D}"/>
              </a:ext>
            </a:extLst>
          </p:cNvPr>
          <p:cNvSpPr>
            <a:spLocks noGrp="1"/>
          </p:cNvSpPr>
          <p:nvPr>
            <p:ph sz="quarter" idx="13"/>
          </p:nvPr>
        </p:nvSpPr>
        <p:spPr>
          <a:xfrm>
            <a:off x="5814797" y="2747925"/>
            <a:ext cx="5939050" cy="335327"/>
          </a:xfrm>
        </p:spPr>
        <p:txBody>
          <a:bodyPr/>
          <a:lstStyle/>
          <a:p>
            <a:r>
              <a:rPr lang="de-DE" dirty="0"/>
              <a:t>Schlüssel zur vollen Gleichwertigkeit</a:t>
            </a:r>
          </a:p>
          <a:p>
            <a:endParaRPr lang="de-DE" dirty="0"/>
          </a:p>
        </p:txBody>
      </p:sp>
      <p:sp>
        <p:nvSpPr>
          <p:cNvPr id="3" name="Textplatzhalter 2">
            <a:extLst>
              <a:ext uri="{FF2B5EF4-FFF2-40B4-BE49-F238E27FC236}">
                <a16:creationId xmlns:a16="http://schemas.microsoft.com/office/drawing/2014/main" id="{AEFF95D9-CDB0-47D2-86C9-50731E1B9E45}"/>
              </a:ext>
            </a:extLst>
          </p:cNvPr>
          <p:cNvSpPr>
            <a:spLocks noGrp="1"/>
          </p:cNvSpPr>
          <p:nvPr>
            <p:ph type="body" sz="quarter" idx="14"/>
          </p:nvPr>
        </p:nvSpPr>
        <p:spPr>
          <a:xfrm>
            <a:off x="5814798" y="1705606"/>
            <a:ext cx="5939049" cy="944169"/>
          </a:xfrm>
        </p:spPr>
        <p:txBody>
          <a:bodyPr/>
          <a:lstStyle/>
          <a:p>
            <a:r>
              <a:rPr lang="de-DE" cap="all" dirty="0"/>
              <a:t>Die Anpassungsqualifizierung im Handwerk</a:t>
            </a:r>
          </a:p>
          <a:p>
            <a:endParaRPr lang="de-DE" dirty="0"/>
          </a:p>
        </p:txBody>
      </p:sp>
    </p:spTree>
    <p:extLst>
      <p:ext uri="{BB962C8B-B14F-4D97-AF65-F5344CB8AC3E}">
        <p14:creationId xmlns:p14="http://schemas.microsoft.com/office/powerpoint/2010/main" val="386651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10</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Was ist eine Anpassungsqualifizierung?</a:t>
            </a:r>
          </a:p>
        </p:txBody>
      </p:sp>
      <p:pic>
        <p:nvPicPr>
          <p:cNvPr id="5" name="Grafik 4" descr="Ein Bild, das Text, Schild enthält.&#10;&#10;Automatisch generierte Beschreibung">
            <a:extLst>
              <a:ext uri="{FF2B5EF4-FFF2-40B4-BE49-F238E27FC236}">
                <a16:creationId xmlns:a16="http://schemas.microsoft.com/office/drawing/2014/main" id="{3087B437-81D1-4661-B4EB-982441719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501" y="2192686"/>
            <a:ext cx="2472627" cy="2472627"/>
          </a:xfrm>
          <a:prstGeom prst="rect">
            <a:avLst/>
          </a:prstGeom>
        </p:spPr>
      </p:pic>
      <p:pic>
        <p:nvPicPr>
          <p:cNvPr id="8" name="Grafik 7">
            <a:extLst>
              <a:ext uri="{FF2B5EF4-FFF2-40B4-BE49-F238E27FC236}">
                <a16:creationId xmlns:a16="http://schemas.microsoft.com/office/drawing/2014/main" id="{887D69BD-CECC-4AB9-AF5D-7156FE1EB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558" y="2192686"/>
            <a:ext cx="2472627" cy="2472627"/>
          </a:xfrm>
          <a:prstGeom prst="rect">
            <a:avLst/>
          </a:prstGeom>
        </p:spPr>
      </p:pic>
      <p:pic>
        <p:nvPicPr>
          <p:cNvPr id="10" name="Grafik 9">
            <a:extLst>
              <a:ext uri="{FF2B5EF4-FFF2-40B4-BE49-F238E27FC236}">
                <a16:creationId xmlns:a16="http://schemas.microsoft.com/office/drawing/2014/main" id="{43995D04-2D9B-4CA4-A00A-84F97B03C2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7615" y="2192686"/>
            <a:ext cx="2472627" cy="2472627"/>
          </a:xfrm>
          <a:prstGeom prst="rect">
            <a:avLst/>
          </a:prstGeom>
        </p:spPr>
      </p:pic>
      <p:sp>
        <p:nvSpPr>
          <p:cNvPr id="11" name="Textfeld 10">
            <a:extLst>
              <a:ext uri="{FF2B5EF4-FFF2-40B4-BE49-F238E27FC236}">
                <a16:creationId xmlns:a16="http://schemas.microsoft.com/office/drawing/2014/main" id="{E4E8DCD9-DC61-42AB-B1F2-1FDBE67C2666}"/>
              </a:ext>
            </a:extLst>
          </p:cNvPr>
          <p:cNvSpPr txBox="1"/>
          <p:nvPr/>
        </p:nvSpPr>
        <p:spPr>
          <a:xfrm>
            <a:off x="1344042" y="4418673"/>
            <a:ext cx="2403542" cy="646331"/>
          </a:xfrm>
          <a:prstGeom prst="rect">
            <a:avLst/>
          </a:prstGeom>
          <a:noFill/>
        </p:spPr>
        <p:txBody>
          <a:bodyPr wrap="none" rtlCol="0">
            <a:spAutoFit/>
          </a:bodyPr>
          <a:lstStyle/>
          <a:p>
            <a:pPr algn="ctr"/>
            <a:r>
              <a:rPr lang="de-DE" dirty="0">
                <a:solidFill>
                  <a:srgbClr val="646363"/>
                </a:solidFill>
              </a:rPr>
              <a:t>Anerkennungsbescheid</a:t>
            </a:r>
            <a:br>
              <a:rPr lang="de-DE" dirty="0">
                <a:solidFill>
                  <a:srgbClr val="646363"/>
                </a:solidFill>
              </a:rPr>
            </a:br>
            <a:r>
              <a:rPr lang="de-DE" dirty="0">
                <a:solidFill>
                  <a:srgbClr val="646363"/>
                </a:solidFill>
              </a:rPr>
              <a:t>„teilweise gleichwertig“</a:t>
            </a:r>
          </a:p>
        </p:txBody>
      </p:sp>
      <p:sp>
        <p:nvSpPr>
          <p:cNvPr id="12" name="Textfeld 11">
            <a:extLst>
              <a:ext uri="{FF2B5EF4-FFF2-40B4-BE49-F238E27FC236}">
                <a16:creationId xmlns:a16="http://schemas.microsoft.com/office/drawing/2014/main" id="{55A6BF99-F7FC-48DF-8B38-40AFE20B4C54}"/>
              </a:ext>
            </a:extLst>
          </p:cNvPr>
          <p:cNvSpPr txBox="1"/>
          <p:nvPr/>
        </p:nvSpPr>
        <p:spPr>
          <a:xfrm>
            <a:off x="4589243" y="4418673"/>
            <a:ext cx="2971255" cy="646331"/>
          </a:xfrm>
          <a:prstGeom prst="rect">
            <a:avLst/>
          </a:prstGeom>
          <a:noFill/>
        </p:spPr>
        <p:txBody>
          <a:bodyPr wrap="square" rtlCol="0">
            <a:spAutoFit/>
          </a:bodyPr>
          <a:lstStyle/>
          <a:p>
            <a:pPr algn="ctr"/>
            <a:r>
              <a:rPr lang="de-DE" dirty="0">
                <a:solidFill>
                  <a:srgbClr val="646363"/>
                </a:solidFill>
              </a:rPr>
              <a:t>Individuelle</a:t>
            </a:r>
          </a:p>
          <a:p>
            <a:pPr algn="ctr"/>
            <a:r>
              <a:rPr lang="de-DE" dirty="0">
                <a:solidFill>
                  <a:srgbClr val="646363"/>
                </a:solidFill>
              </a:rPr>
              <a:t>Qualifizierungsmaßnahme</a:t>
            </a:r>
          </a:p>
        </p:txBody>
      </p:sp>
      <p:sp>
        <p:nvSpPr>
          <p:cNvPr id="13" name="Textfeld 12">
            <a:extLst>
              <a:ext uri="{FF2B5EF4-FFF2-40B4-BE49-F238E27FC236}">
                <a16:creationId xmlns:a16="http://schemas.microsoft.com/office/drawing/2014/main" id="{40F07CC0-9CC2-429A-9D02-8E7785020659}"/>
              </a:ext>
            </a:extLst>
          </p:cNvPr>
          <p:cNvSpPr txBox="1"/>
          <p:nvPr/>
        </p:nvSpPr>
        <p:spPr>
          <a:xfrm>
            <a:off x="8203224" y="4418673"/>
            <a:ext cx="2801408" cy="646331"/>
          </a:xfrm>
          <a:prstGeom prst="rect">
            <a:avLst/>
          </a:prstGeom>
          <a:noFill/>
        </p:spPr>
        <p:txBody>
          <a:bodyPr wrap="none" rtlCol="0">
            <a:spAutoFit/>
          </a:bodyPr>
          <a:lstStyle/>
          <a:p>
            <a:pPr algn="ctr"/>
            <a:r>
              <a:rPr lang="de-DE" dirty="0">
                <a:solidFill>
                  <a:srgbClr val="646363"/>
                </a:solidFill>
              </a:rPr>
              <a:t>Folgeantrag stellen mit dem</a:t>
            </a:r>
            <a:br>
              <a:rPr lang="de-DE" dirty="0">
                <a:solidFill>
                  <a:srgbClr val="646363"/>
                </a:solidFill>
              </a:rPr>
            </a:br>
            <a:r>
              <a:rPr lang="de-DE" dirty="0">
                <a:solidFill>
                  <a:srgbClr val="646363"/>
                </a:solidFill>
              </a:rPr>
              <a:t>Ziel „voll gleichwertig“</a:t>
            </a:r>
          </a:p>
        </p:txBody>
      </p:sp>
      <p:sp>
        <p:nvSpPr>
          <p:cNvPr id="3" name="Inhaltsplatzhalter 1">
            <a:extLst>
              <a:ext uri="{FF2B5EF4-FFF2-40B4-BE49-F238E27FC236}">
                <a16:creationId xmlns:a16="http://schemas.microsoft.com/office/drawing/2014/main" id="{83B747B5-1809-0902-2E48-D78BDA7D284D}"/>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22903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9516D52-807B-48DC-AC3F-00DF4DB2BF76}"/>
              </a:ext>
            </a:extLst>
          </p:cNvPr>
          <p:cNvSpPr>
            <a:spLocks noGrp="1"/>
          </p:cNvSpPr>
          <p:nvPr>
            <p:ph type="sldNum" sz="quarter" idx="12"/>
          </p:nvPr>
        </p:nvSpPr>
        <p:spPr/>
        <p:txBody>
          <a:bodyPr/>
          <a:lstStyle/>
          <a:p>
            <a:fld id="{1001D6E4-277C-454F-8BDB-A51DA561E3F3}" type="slidenum">
              <a:rPr lang="de-DE" smtClean="0"/>
              <a:t>11</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Auf einen Blick: der Ablauf einer Anpassungsqualifizierung</a:t>
            </a:r>
          </a:p>
        </p:txBody>
      </p:sp>
      <p:sp>
        <p:nvSpPr>
          <p:cNvPr id="29" name="Inhaltsplatzhalter 1">
            <a:extLst>
              <a:ext uri="{FF2B5EF4-FFF2-40B4-BE49-F238E27FC236}">
                <a16:creationId xmlns:a16="http://schemas.microsoft.com/office/drawing/2014/main" id="{95E96FE6-D4C4-4025-89AB-26CE32449C4E}"/>
              </a:ext>
            </a:extLst>
          </p:cNvPr>
          <p:cNvSpPr txBox="1">
            <a:spLocks/>
          </p:cNvSpPr>
          <p:nvPr/>
        </p:nvSpPr>
        <p:spPr>
          <a:xfrm>
            <a:off x="2714839" y="4355005"/>
            <a:ext cx="1546714" cy="1568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Beratung zu möglicher APQ</a:t>
            </a:r>
          </a:p>
        </p:txBody>
      </p:sp>
      <p:sp>
        <p:nvSpPr>
          <p:cNvPr id="30" name="Inhaltsplatzhalter 1">
            <a:extLst>
              <a:ext uri="{FF2B5EF4-FFF2-40B4-BE49-F238E27FC236}">
                <a16:creationId xmlns:a16="http://schemas.microsoft.com/office/drawing/2014/main" id="{00722C6F-C868-4ED4-9692-22D6F5DA2550}"/>
              </a:ext>
            </a:extLst>
          </p:cNvPr>
          <p:cNvSpPr txBox="1">
            <a:spLocks/>
          </p:cNvSpPr>
          <p:nvPr/>
        </p:nvSpPr>
        <p:spPr>
          <a:xfrm>
            <a:off x="4336871" y="4355005"/>
            <a:ext cx="1622033" cy="1560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Erstellung </a:t>
            </a:r>
            <a:r>
              <a:rPr lang="de-DE" sz="1600" dirty="0">
                <a:solidFill>
                  <a:srgbClr val="F07D00"/>
                </a:solidFill>
              </a:rPr>
              <a:t>eines</a:t>
            </a:r>
            <a:r>
              <a:rPr lang="de-DE" sz="1600" b="1" dirty="0">
                <a:solidFill>
                  <a:srgbClr val="F07D00"/>
                </a:solidFill>
              </a:rPr>
              <a:t> Qualifizierungs-plans </a:t>
            </a:r>
            <a:r>
              <a:rPr lang="de-DE" sz="1600" dirty="0">
                <a:solidFill>
                  <a:srgbClr val="F07D00"/>
                </a:solidFill>
              </a:rPr>
              <a:t>und </a:t>
            </a:r>
            <a:r>
              <a:rPr lang="de-DE" sz="1600" b="1" dirty="0">
                <a:solidFill>
                  <a:srgbClr val="F07D00"/>
                </a:solidFill>
              </a:rPr>
              <a:t>Organisation </a:t>
            </a:r>
            <a:r>
              <a:rPr lang="de-DE" sz="1600" dirty="0">
                <a:solidFill>
                  <a:srgbClr val="F07D00"/>
                </a:solidFill>
              </a:rPr>
              <a:t>der</a:t>
            </a:r>
            <a:r>
              <a:rPr lang="de-DE" sz="1600" b="1" dirty="0">
                <a:solidFill>
                  <a:srgbClr val="F07D00"/>
                </a:solidFill>
              </a:rPr>
              <a:t> Lernabschnitte</a:t>
            </a:r>
            <a:endParaRPr lang="de-DE" sz="1600" dirty="0">
              <a:solidFill>
                <a:srgbClr val="F07D00"/>
              </a:solidFill>
            </a:endParaRPr>
          </a:p>
        </p:txBody>
      </p:sp>
      <p:sp>
        <p:nvSpPr>
          <p:cNvPr id="31" name="Inhaltsplatzhalter 1">
            <a:extLst>
              <a:ext uri="{FF2B5EF4-FFF2-40B4-BE49-F238E27FC236}">
                <a16:creationId xmlns:a16="http://schemas.microsoft.com/office/drawing/2014/main" id="{88174FE7-047F-4228-B8F2-6F549C2075CB}"/>
              </a:ext>
            </a:extLst>
          </p:cNvPr>
          <p:cNvSpPr txBox="1">
            <a:spLocks/>
          </p:cNvSpPr>
          <p:nvPr/>
        </p:nvSpPr>
        <p:spPr>
          <a:xfrm>
            <a:off x="5958904" y="4355004"/>
            <a:ext cx="1546714" cy="2001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dirty="0">
                <a:solidFill>
                  <a:srgbClr val="F07D00"/>
                </a:solidFill>
              </a:rPr>
              <a:t>Bei </a:t>
            </a:r>
            <a:r>
              <a:rPr lang="de-DE" sz="1600" b="1" dirty="0">
                <a:solidFill>
                  <a:srgbClr val="F07D00"/>
                </a:solidFill>
              </a:rPr>
              <a:t>betrieblicher Qualifizierung </a:t>
            </a:r>
            <a:r>
              <a:rPr lang="de-DE" sz="1600" dirty="0">
                <a:solidFill>
                  <a:srgbClr val="F07D00"/>
                </a:solidFill>
              </a:rPr>
              <a:t>empfohlen: eine </a:t>
            </a:r>
            <a:r>
              <a:rPr lang="de-DE" sz="1600" b="1" dirty="0">
                <a:solidFill>
                  <a:srgbClr val="F07D00"/>
                </a:solidFill>
              </a:rPr>
              <a:t>Vereinbarung </a:t>
            </a:r>
            <a:r>
              <a:rPr lang="de-DE" sz="1600" dirty="0">
                <a:solidFill>
                  <a:srgbClr val="F07D00"/>
                </a:solidFill>
              </a:rPr>
              <a:t>über die</a:t>
            </a:r>
            <a:r>
              <a:rPr lang="de-DE" sz="1600" b="1" dirty="0">
                <a:solidFill>
                  <a:srgbClr val="F07D00"/>
                </a:solidFill>
              </a:rPr>
              <a:t> </a:t>
            </a:r>
            <a:r>
              <a:rPr lang="de-DE" sz="1600" dirty="0">
                <a:solidFill>
                  <a:srgbClr val="F07D00"/>
                </a:solidFill>
              </a:rPr>
              <a:t>APQ</a:t>
            </a:r>
            <a:endParaRPr lang="de-DE" sz="1600" dirty="0"/>
          </a:p>
        </p:txBody>
      </p:sp>
      <p:sp>
        <p:nvSpPr>
          <p:cNvPr id="10" name="Inhaltsplatzhalter 1">
            <a:extLst>
              <a:ext uri="{FF2B5EF4-FFF2-40B4-BE49-F238E27FC236}">
                <a16:creationId xmlns:a16="http://schemas.microsoft.com/office/drawing/2014/main" id="{A110BC32-F34D-459B-AF1A-862491091259}"/>
              </a:ext>
            </a:extLst>
          </p:cNvPr>
          <p:cNvSpPr txBox="1">
            <a:spLocks/>
          </p:cNvSpPr>
          <p:nvPr/>
        </p:nvSpPr>
        <p:spPr>
          <a:xfrm>
            <a:off x="7580586" y="4355005"/>
            <a:ext cx="1887264" cy="611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Durchführung der APQ</a:t>
            </a:r>
            <a:endParaRPr lang="de-DE" sz="1600" dirty="0">
              <a:solidFill>
                <a:srgbClr val="F07D00"/>
              </a:solidFill>
            </a:endParaRPr>
          </a:p>
        </p:txBody>
      </p:sp>
      <p:pic>
        <p:nvPicPr>
          <p:cNvPr id="4" name="Grafik 3">
            <a:extLst>
              <a:ext uri="{FF2B5EF4-FFF2-40B4-BE49-F238E27FC236}">
                <a16:creationId xmlns:a16="http://schemas.microsoft.com/office/drawing/2014/main" id="{2A89C671-33CC-47F7-8E03-8AB44968BD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7639" y="2097118"/>
            <a:ext cx="1331882" cy="1331882"/>
          </a:xfrm>
          <a:prstGeom prst="rect">
            <a:avLst/>
          </a:prstGeom>
        </p:spPr>
      </p:pic>
      <p:pic>
        <p:nvPicPr>
          <p:cNvPr id="5" name="Grafik 4">
            <a:extLst>
              <a:ext uri="{FF2B5EF4-FFF2-40B4-BE49-F238E27FC236}">
                <a16:creationId xmlns:a16="http://schemas.microsoft.com/office/drawing/2014/main" id="{26B2F09F-48A3-4A21-9F8D-973FE9F48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26153" y="2088989"/>
            <a:ext cx="1331882" cy="1331882"/>
          </a:xfrm>
          <a:prstGeom prst="rect">
            <a:avLst/>
          </a:prstGeom>
        </p:spPr>
      </p:pic>
      <p:sp>
        <p:nvSpPr>
          <p:cNvPr id="2" name="Pfeil: Chevron 1">
            <a:extLst>
              <a:ext uri="{FF2B5EF4-FFF2-40B4-BE49-F238E27FC236}">
                <a16:creationId xmlns:a16="http://schemas.microsoft.com/office/drawing/2014/main" id="{EF707D56-1999-4E0A-A039-C79ED6F9D8E7}"/>
              </a:ext>
            </a:extLst>
          </p:cNvPr>
          <p:cNvSpPr/>
          <p:nvPr/>
        </p:nvSpPr>
        <p:spPr>
          <a:xfrm>
            <a:off x="106701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1</a:t>
            </a:r>
          </a:p>
        </p:txBody>
      </p:sp>
      <p:sp>
        <p:nvSpPr>
          <p:cNvPr id="22" name="Pfeil: Chevron 21">
            <a:extLst>
              <a:ext uri="{FF2B5EF4-FFF2-40B4-BE49-F238E27FC236}">
                <a16:creationId xmlns:a16="http://schemas.microsoft.com/office/drawing/2014/main" id="{41C697CB-BB08-478C-8DFD-D06327024344}"/>
              </a:ext>
            </a:extLst>
          </p:cNvPr>
          <p:cNvSpPr/>
          <p:nvPr/>
        </p:nvSpPr>
        <p:spPr>
          <a:xfrm>
            <a:off x="271483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2</a:t>
            </a:r>
          </a:p>
        </p:txBody>
      </p:sp>
      <p:sp>
        <p:nvSpPr>
          <p:cNvPr id="23" name="Pfeil: Chevron 22">
            <a:extLst>
              <a:ext uri="{FF2B5EF4-FFF2-40B4-BE49-F238E27FC236}">
                <a16:creationId xmlns:a16="http://schemas.microsoft.com/office/drawing/2014/main" id="{E19FB619-DE8F-44DD-A3CF-1DDCE872155B}"/>
              </a:ext>
            </a:extLst>
          </p:cNvPr>
          <p:cNvSpPr/>
          <p:nvPr/>
        </p:nvSpPr>
        <p:spPr>
          <a:xfrm>
            <a:off x="436266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3</a:t>
            </a:r>
          </a:p>
        </p:txBody>
      </p:sp>
      <p:sp>
        <p:nvSpPr>
          <p:cNvPr id="25" name="Pfeil: Chevron 24">
            <a:extLst>
              <a:ext uri="{FF2B5EF4-FFF2-40B4-BE49-F238E27FC236}">
                <a16:creationId xmlns:a16="http://schemas.microsoft.com/office/drawing/2014/main" id="{443935D4-107A-4545-9411-B525B94D195F}"/>
              </a:ext>
            </a:extLst>
          </p:cNvPr>
          <p:cNvSpPr/>
          <p:nvPr/>
        </p:nvSpPr>
        <p:spPr>
          <a:xfrm>
            <a:off x="601048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4</a:t>
            </a:r>
          </a:p>
        </p:txBody>
      </p:sp>
      <p:sp>
        <p:nvSpPr>
          <p:cNvPr id="26" name="Pfeil: Chevron 25">
            <a:extLst>
              <a:ext uri="{FF2B5EF4-FFF2-40B4-BE49-F238E27FC236}">
                <a16:creationId xmlns:a16="http://schemas.microsoft.com/office/drawing/2014/main" id="{96D144EE-87BE-450F-9E39-56511BEB4CB8}"/>
              </a:ext>
            </a:extLst>
          </p:cNvPr>
          <p:cNvSpPr/>
          <p:nvPr/>
        </p:nvSpPr>
        <p:spPr>
          <a:xfrm>
            <a:off x="765831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5</a:t>
            </a:r>
          </a:p>
        </p:txBody>
      </p:sp>
      <p:sp>
        <p:nvSpPr>
          <p:cNvPr id="27" name="Pfeil: Chevron 26">
            <a:extLst>
              <a:ext uri="{FF2B5EF4-FFF2-40B4-BE49-F238E27FC236}">
                <a16:creationId xmlns:a16="http://schemas.microsoft.com/office/drawing/2014/main" id="{6D4C3554-48A0-4A30-85AA-5B612DDDCDB2}"/>
              </a:ext>
            </a:extLst>
          </p:cNvPr>
          <p:cNvSpPr/>
          <p:nvPr/>
        </p:nvSpPr>
        <p:spPr>
          <a:xfrm>
            <a:off x="930613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6</a:t>
            </a:r>
          </a:p>
        </p:txBody>
      </p:sp>
      <p:pic>
        <p:nvPicPr>
          <p:cNvPr id="36" name="Grafik 35">
            <a:extLst>
              <a:ext uri="{FF2B5EF4-FFF2-40B4-BE49-F238E27FC236}">
                <a16:creationId xmlns:a16="http://schemas.microsoft.com/office/drawing/2014/main" id="{8811235F-046B-4B45-91DD-9787511CFA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47702" y="2141333"/>
            <a:ext cx="1239460" cy="1239460"/>
          </a:xfrm>
          <a:prstGeom prst="rect">
            <a:avLst/>
          </a:prstGeom>
        </p:spPr>
      </p:pic>
      <p:pic>
        <p:nvPicPr>
          <p:cNvPr id="38" name="Grafik 37">
            <a:extLst>
              <a:ext uri="{FF2B5EF4-FFF2-40B4-BE49-F238E27FC236}">
                <a16:creationId xmlns:a16="http://schemas.microsoft.com/office/drawing/2014/main" id="{DE3EB862-1B77-4190-9639-CAC6FB308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7850" y="2023266"/>
            <a:ext cx="1331882" cy="1331882"/>
          </a:xfrm>
          <a:prstGeom prst="rect">
            <a:avLst/>
          </a:prstGeom>
        </p:spPr>
      </p:pic>
      <p:grpSp>
        <p:nvGrpSpPr>
          <p:cNvPr id="41" name="Gruppieren 40">
            <a:extLst>
              <a:ext uri="{FF2B5EF4-FFF2-40B4-BE49-F238E27FC236}">
                <a16:creationId xmlns:a16="http://schemas.microsoft.com/office/drawing/2014/main" id="{1EEE51B4-5E21-41BD-9FA7-361041B0C6DD}"/>
              </a:ext>
            </a:extLst>
          </p:cNvPr>
          <p:cNvGrpSpPr/>
          <p:nvPr/>
        </p:nvGrpSpPr>
        <p:grpSpPr>
          <a:xfrm>
            <a:off x="6066320" y="2023266"/>
            <a:ext cx="1331882" cy="1513807"/>
            <a:chOff x="6249316" y="2097118"/>
            <a:chExt cx="1331882" cy="1513807"/>
          </a:xfrm>
        </p:grpSpPr>
        <p:pic>
          <p:nvPicPr>
            <p:cNvPr id="34" name="Grafik 33" descr="Ein Bild, das Text, Schild enthält.&#10;&#10;Automatisch generierte Beschreibung">
              <a:extLst>
                <a:ext uri="{FF2B5EF4-FFF2-40B4-BE49-F238E27FC236}">
                  <a16:creationId xmlns:a16="http://schemas.microsoft.com/office/drawing/2014/main" id="{A1C872B4-EB37-49B7-BA8E-267003C137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9316" y="2097118"/>
              <a:ext cx="1331882" cy="1331882"/>
            </a:xfrm>
            <a:prstGeom prst="rect">
              <a:avLst/>
            </a:prstGeom>
          </p:spPr>
        </p:pic>
        <p:pic>
          <p:nvPicPr>
            <p:cNvPr id="40" name="Grafik 39" descr="Ein Bild, das Text enthält.&#10;&#10;Automatisch generierte Beschreibung">
              <a:extLst>
                <a:ext uri="{FF2B5EF4-FFF2-40B4-BE49-F238E27FC236}">
                  <a16:creationId xmlns:a16="http://schemas.microsoft.com/office/drawing/2014/main" id="{781E27D5-6A22-4BD6-A200-00AF1C065F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6117" y="2713127"/>
              <a:ext cx="897798" cy="897798"/>
            </a:xfrm>
            <a:prstGeom prst="rect">
              <a:avLst/>
            </a:prstGeom>
          </p:spPr>
        </p:pic>
      </p:grpSp>
      <p:sp>
        <p:nvSpPr>
          <p:cNvPr id="42" name="Inhaltsplatzhalter 1">
            <a:extLst>
              <a:ext uri="{FF2B5EF4-FFF2-40B4-BE49-F238E27FC236}">
                <a16:creationId xmlns:a16="http://schemas.microsoft.com/office/drawing/2014/main" id="{8AB7B2DC-19B3-4577-B8E4-F57512B1A506}"/>
              </a:ext>
            </a:extLst>
          </p:cNvPr>
          <p:cNvSpPr txBox="1">
            <a:spLocks/>
          </p:cNvSpPr>
          <p:nvPr/>
        </p:nvSpPr>
        <p:spPr>
          <a:xfrm>
            <a:off x="9542818" y="4347477"/>
            <a:ext cx="1546714" cy="1568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dirty="0">
                <a:solidFill>
                  <a:srgbClr val="F07D00"/>
                </a:solidFill>
              </a:rPr>
              <a:t>Nach erfolgreichem Abschluss: einen</a:t>
            </a:r>
            <a:br>
              <a:rPr lang="de-DE" sz="1600" dirty="0">
                <a:solidFill>
                  <a:srgbClr val="F07D00"/>
                </a:solidFill>
              </a:rPr>
            </a:br>
            <a:r>
              <a:rPr lang="de-DE" sz="1600" b="1" dirty="0">
                <a:solidFill>
                  <a:srgbClr val="F07D00"/>
                </a:solidFill>
              </a:rPr>
              <a:t>Folgeantrag</a:t>
            </a:r>
            <a:r>
              <a:rPr lang="de-DE" sz="1600" dirty="0">
                <a:solidFill>
                  <a:srgbClr val="F07D00"/>
                </a:solidFill>
              </a:rPr>
              <a:t> stellen</a:t>
            </a:r>
            <a:endParaRPr lang="de-DE" sz="1600" b="1" dirty="0">
              <a:solidFill>
                <a:srgbClr val="F07D00"/>
              </a:solidFill>
            </a:endParaRPr>
          </a:p>
        </p:txBody>
      </p:sp>
      <p:pic>
        <p:nvPicPr>
          <p:cNvPr id="9" name="Grafik 8" descr="Ein Bild, das Text enthält.&#10;&#10;Automatisch generierte Beschreibung">
            <a:extLst>
              <a:ext uri="{FF2B5EF4-FFF2-40B4-BE49-F238E27FC236}">
                <a16:creationId xmlns:a16="http://schemas.microsoft.com/office/drawing/2014/main" id="{D85B7940-D075-4BBD-9D3D-04140774AA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0025" y="2160228"/>
            <a:ext cx="1335140" cy="1194920"/>
          </a:xfrm>
          <a:prstGeom prst="rect">
            <a:avLst/>
          </a:prstGeom>
        </p:spPr>
      </p:pic>
      <p:sp>
        <p:nvSpPr>
          <p:cNvPr id="33" name="Inhaltsplatzhalter 1">
            <a:extLst>
              <a:ext uri="{FF2B5EF4-FFF2-40B4-BE49-F238E27FC236}">
                <a16:creationId xmlns:a16="http://schemas.microsoft.com/office/drawing/2014/main" id="{DB269597-A4CB-6779-C44E-B7F5E056CFF0}"/>
              </a:ext>
            </a:extLst>
          </p:cNvPr>
          <p:cNvSpPr txBox="1">
            <a:spLocks/>
          </p:cNvSpPr>
          <p:nvPr/>
        </p:nvSpPr>
        <p:spPr>
          <a:xfrm>
            <a:off x="1088368" y="4347476"/>
            <a:ext cx="1635781" cy="1568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Anerkennungs-bescheid</a:t>
            </a:r>
            <a:r>
              <a:rPr lang="de-DE" sz="1600" dirty="0">
                <a:solidFill>
                  <a:srgbClr val="F07D00"/>
                </a:solidFill>
              </a:rPr>
              <a:t> über </a:t>
            </a:r>
            <a:r>
              <a:rPr lang="de-DE" sz="1600" b="1" dirty="0">
                <a:solidFill>
                  <a:srgbClr val="F07D00"/>
                </a:solidFill>
              </a:rPr>
              <a:t>teilweise Gleichwertigkeit</a:t>
            </a:r>
            <a:r>
              <a:rPr lang="de-DE" sz="1600" dirty="0">
                <a:solidFill>
                  <a:srgbClr val="F07D00"/>
                </a:solidFill>
              </a:rPr>
              <a:t> als Grundlage für die APQ</a:t>
            </a:r>
            <a:endParaRPr lang="de-DE" sz="1600" dirty="0"/>
          </a:p>
        </p:txBody>
      </p:sp>
      <p:sp>
        <p:nvSpPr>
          <p:cNvPr id="8" name="Inhaltsplatzhalter 1">
            <a:extLst>
              <a:ext uri="{FF2B5EF4-FFF2-40B4-BE49-F238E27FC236}">
                <a16:creationId xmlns:a16="http://schemas.microsoft.com/office/drawing/2014/main" id="{6ABC92A8-A6D0-057A-94F2-70D9F8107D1B}"/>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19469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10" grpId="0"/>
      <p:bldP spid="2" grpId="0" animBg="1"/>
      <p:bldP spid="22" grpId="0" animBg="1"/>
      <p:bldP spid="23" grpId="0" animBg="1"/>
      <p:bldP spid="25" grpId="0" animBg="1"/>
      <p:bldP spid="26" grpId="0" animBg="1"/>
      <p:bldP spid="27" grpId="0" animBg="1"/>
      <p:bldP spid="4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FA905B67-3CD8-4C52-97F7-52471D867070}"/>
              </a:ext>
            </a:extLst>
          </p:cNvPr>
          <p:cNvSpPr>
            <a:spLocks noGrp="1"/>
          </p:cNvSpPr>
          <p:nvPr>
            <p:ph idx="1"/>
          </p:nvPr>
        </p:nvSpPr>
        <p:spPr/>
        <p:txBody>
          <a:bodyPr>
            <a:normAutofit/>
          </a:bodyPr>
          <a:lstStyle/>
          <a:p>
            <a:r>
              <a:rPr lang="de-DE" sz="2000" dirty="0"/>
              <a:t>Im UBA-ABC wird der Ablauf der Anpassungsqualifizierung im Handwerk noch einmal kurz zusammengefasst.</a:t>
            </a:r>
          </a:p>
          <a:p>
            <a:pPr>
              <a:buFont typeface="Wingdings" panose="05000000000000000000" pitchFamily="2" charset="2"/>
              <a:buChar char="Ø"/>
            </a:pPr>
            <a:r>
              <a:rPr lang="de-DE" sz="2000" dirty="0"/>
              <a:t>Weitere Videos aus der Rubrik „Das UBA-ABC“ sowie Best-Practice-Beispiele und </a:t>
            </a:r>
            <a:r>
              <a:rPr lang="de-DE" sz="2000" dirty="0" err="1"/>
              <a:t>Erklärfilme</a:t>
            </a:r>
            <a:r>
              <a:rPr lang="de-DE" sz="2000" dirty="0"/>
              <a:t> unter </a:t>
            </a:r>
            <a:r>
              <a:rPr lang="de-DE" sz="2000" dirty="0">
                <a:hlinkClick r:id="rId4"/>
              </a:rPr>
              <a:t>https://www.unternehmen-berufsanerkennung.de/angebote/medien-hilfen#3</a:t>
            </a:r>
            <a:endParaRPr lang="de-DE" sz="2000" dirty="0"/>
          </a:p>
        </p:txBody>
      </p:sp>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12</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Das UBA-ABC: die Anpassungsqualifizierung im Handwerk</a:t>
            </a:r>
          </a:p>
        </p:txBody>
      </p:sp>
      <p:pic>
        <p:nvPicPr>
          <p:cNvPr id="7" name="Picture 2">
            <a:hlinkClick r:id="rId5"/>
            <a:extLst>
              <a:ext uri="{FF2B5EF4-FFF2-40B4-BE49-F238E27FC236}">
                <a16:creationId xmlns:a16="http://schemas.microsoft.com/office/drawing/2014/main" id="{CE10A0C2-4120-43DB-AAC0-3A5BB6825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2" b="6382"/>
          <a:stretch/>
        </p:blipFill>
        <p:spPr bwMode="auto">
          <a:xfrm>
            <a:off x="852992" y="1878520"/>
            <a:ext cx="3187175" cy="232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5">
            <a:extLst>
              <a:ext uri="{FF2B5EF4-FFF2-40B4-BE49-F238E27FC236}">
                <a16:creationId xmlns:a16="http://schemas.microsoft.com/office/drawing/2014/main" id="{D1680091-F109-4004-B79C-A85DA09338D3}"/>
              </a:ext>
            </a:extLst>
          </p:cNvPr>
          <p:cNvSpPr txBox="1">
            <a:spLocks noChangeArrowheads="1"/>
          </p:cNvSpPr>
          <p:nvPr/>
        </p:nvSpPr>
        <p:spPr bwMode="auto">
          <a:xfrm>
            <a:off x="852992" y="4415120"/>
            <a:ext cx="34747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000" dirty="0">
                <a:solidFill>
                  <a:schemeClr val="bg1">
                    <a:lumMod val="50000"/>
                  </a:schemeClr>
                </a:solidFill>
                <a:latin typeface="+mn-lt"/>
                <a:cs typeface="+mn-cs"/>
              </a:rPr>
              <a:t>Quelle: </a:t>
            </a:r>
            <a:r>
              <a:rPr lang="de-DE" altLang="de-DE" sz="1000" dirty="0">
                <a:solidFill>
                  <a:schemeClr val="bg1">
                    <a:lumMod val="50000"/>
                  </a:schemeClr>
                </a:solidFill>
                <a:latin typeface="+mn-lt"/>
                <a:cs typeface="+mn-cs"/>
                <a:hlinkClick r:id="rId7"/>
              </a:rPr>
              <a:t>https://www.youtube.com/watch?v=PcwdZsGfbWY</a:t>
            </a:r>
            <a:endParaRPr lang="de-DE" altLang="de-DE" sz="864" dirty="0"/>
          </a:p>
        </p:txBody>
      </p:sp>
      <p:sp>
        <p:nvSpPr>
          <p:cNvPr id="3" name="Inhaltsplatzhalter 1">
            <a:extLst>
              <a:ext uri="{FF2B5EF4-FFF2-40B4-BE49-F238E27FC236}">
                <a16:creationId xmlns:a16="http://schemas.microsoft.com/office/drawing/2014/main" id="{718972B1-1B75-AF3C-590B-702FFF5B0655}"/>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1169248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13</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a:xfrm>
            <a:off x="676761" y="290422"/>
            <a:ext cx="10414792" cy="1114899"/>
          </a:xfrm>
        </p:spPr>
        <p:txBody>
          <a:bodyPr>
            <a:normAutofit/>
          </a:bodyPr>
          <a:lstStyle/>
          <a:p>
            <a:r>
              <a:rPr lang="de-DE" dirty="0"/>
              <a:t>Chancen und Herausforderungen der Anpassungsqualifizierung</a:t>
            </a:r>
          </a:p>
        </p:txBody>
      </p:sp>
      <p:pic>
        <p:nvPicPr>
          <p:cNvPr id="17" name="Grafik 16" descr="Puzzleteile mit einfarbiger Füllung">
            <a:extLst>
              <a:ext uri="{FF2B5EF4-FFF2-40B4-BE49-F238E27FC236}">
                <a16:creationId xmlns:a16="http://schemas.microsoft.com/office/drawing/2014/main" id="{D052FCF6-4E94-49D8-B2C8-11DE50B45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109284" y="2194806"/>
            <a:ext cx="1245866" cy="1245866"/>
          </a:xfrm>
          <a:prstGeom prst="rect">
            <a:avLst/>
          </a:prstGeom>
        </p:spPr>
      </p:pic>
      <p:grpSp>
        <p:nvGrpSpPr>
          <p:cNvPr id="22" name="Gruppieren 21">
            <a:extLst>
              <a:ext uri="{FF2B5EF4-FFF2-40B4-BE49-F238E27FC236}">
                <a16:creationId xmlns:a16="http://schemas.microsoft.com/office/drawing/2014/main" id="{CEB7267F-6421-493B-91CB-6679D6863D28}"/>
              </a:ext>
            </a:extLst>
          </p:cNvPr>
          <p:cNvGrpSpPr/>
          <p:nvPr/>
        </p:nvGrpSpPr>
        <p:grpSpPr>
          <a:xfrm>
            <a:off x="4930652" y="2252568"/>
            <a:ext cx="1245866" cy="1087322"/>
            <a:chOff x="9154784" y="2666598"/>
            <a:chExt cx="1504081" cy="1245866"/>
          </a:xfrm>
        </p:grpSpPr>
        <p:pic>
          <p:nvPicPr>
            <p:cNvPr id="19" name="Grafik 18">
              <a:extLst>
                <a:ext uri="{FF2B5EF4-FFF2-40B4-BE49-F238E27FC236}">
                  <a16:creationId xmlns:a16="http://schemas.microsoft.com/office/drawing/2014/main" id="{26025624-95BF-4736-9F10-A89B76A2E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784" y="2666598"/>
              <a:ext cx="1245866" cy="1245866"/>
            </a:xfrm>
            <a:prstGeom prst="rect">
              <a:avLst/>
            </a:prstGeom>
          </p:spPr>
        </p:pic>
        <p:pic>
          <p:nvPicPr>
            <p:cNvPr id="21" name="Grafik 20">
              <a:extLst>
                <a:ext uri="{FF2B5EF4-FFF2-40B4-BE49-F238E27FC236}">
                  <a16:creationId xmlns:a16="http://schemas.microsoft.com/office/drawing/2014/main" id="{2020055D-F0A1-4919-8588-06AE982CCF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4206" y="2666598"/>
              <a:ext cx="784659" cy="784659"/>
            </a:xfrm>
            <a:prstGeom prst="rect">
              <a:avLst/>
            </a:prstGeom>
          </p:spPr>
        </p:pic>
      </p:grpSp>
      <p:pic>
        <p:nvPicPr>
          <p:cNvPr id="26" name="Grafik 25">
            <a:extLst>
              <a:ext uri="{FF2B5EF4-FFF2-40B4-BE49-F238E27FC236}">
                <a16:creationId xmlns:a16="http://schemas.microsoft.com/office/drawing/2014/main" id="{2D5FA98A-9E9F-4DAD-8672-0C64DB73C90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15684" y="2339783"/>
            <a:ext cx="914400" cy="914400"/>
          </a:xfrm>
          <a:prstGeom prst="rect">
            <a:avLst/>
          </a:prstGeom>
        </p:spPr>
      </p:pic>
      <p:sp>
        <p:nvSpPr>
          <p:cNvPr id="30" name="Textfeld 29">
            <a:extLst>
              <a:ext uri="{FF2B5EF4-FFF2-40B4-BE49-F238E27FC236}">
                <a16:creationId xmlns:a16="http://schemas.microsoft.com/office/drawing/2014/main" id="{8F1BCEB7-D65D-44A1-9FF2-9722E4AD0D40}"/>
              </a:ext>
            </a:extLst>
          </p:cNvPr>
          <p:cNvSpPr txBox="1"/>
          <p:nvPr/>
        </p:nvSpPr>
        <p:spPr>
          <a:xfrm>
            <a:off x="1248834" y="3312745"/>
            <a:ext cx="1872244" cy="369332"/>
          </a:xfrm>
          <a:prstGeom prst="rect">
            <a:avLst/>
          </a:prstGeom>
          <a:noFill/>
        </p:spPr>
        <p:txBody>
          <a:bodyPr wrap="none" rtlCol="0">
            <a:spAutoFit/>
          </a:bodyPr>
          <a:lstStyle/>
          <a:p>
            <a:pPr algn="ctr"/>
            <a:r>
              <a:rPr lang="de-DE" dirty="0">
                <a:solidFill>
                  <a:srgbClr val="646363"/>
                </a:solidFill>
              </a:rPr>
              <a:t>Fachkräfte binden</a:t>
            </a:r>
          </a:p>
        </p:txBody>
      </p:sp>
      <p:sp>
        <p:nvSpPr>
          <p:cNvPr id="31" name="Textfeld 30">
            <a:extLst>
              <a:ext uri="{FF2B5EF4-FFF2-40B4-BE49-F238E27FC236}">
                <a16:creationId xmlns:a16="http://schemas.microsoft.com/office/drawing/2014/main" id="{76C47393-17D8-4386-8569-C52EDF5B6ECF}"/>
              </a:ext>
            </a:extLst>
          </p:cNvPr>
          <p:cNvSpPr txBox="1"/>
          <p:nvPr/>
        </p:nvSpPr>
        <p:spPr>
          <a:xfrm>
            <a:off x="4362104" y="3305972"/>
            <a:ext cx="2231381" cy="369332"/>
          </a:xfrm>
          <a:prstGeom prst="rect">
            <a:avLst/>
          </a:prstGeom>
          <a:noFill/>
        </p:spPr>
        <p:txBody>
          <a:bodyPr wrap="none" rtlCol="0">
            <a:spAutoFit/>
          </a:bodyPr>
          <a:lstStyle/>
          <a:p>
            <a:pPr algn="ctr"/>
            <a:r>
              <a:rPr lang="de-DE" dirty="0">
                <a:solidFill>
                  <a:srgbClr val="646363"/>
                </a:solidFill>
              </a:rPr>
              <a:t>Fachkräfte entwickeln</a:t>
            </a:r>
          </a:p>
        </p:txBody>
      </p:sp>
      <p:sp>
        <p:nvSpPr>
          <p:cNvPr id="32" name="Textfeld 31">
            <a:extLst>
              <a:ext uri="{FF2B5EF4-FFF2-40B4-BE49-F238E27FC236}">
                <a16:creationId xmlns:a16="http://schemas.microsoft.com/office/drawing/2014/main" id="{68B5E64B-26CC-4C29-8240-20A2B88A30C8}"/>
              </a:ext>
            </a:extLst>
          </p:cNvPr>
          <p:cNvSpPr txBox="1"/>
          <p:nvPr/>
        </p:nvSpPr>
        <p:spPr>
          <a:xfrm>
            <a:off x="7196284" y="3305972"/>
            <a:ext cx="3071867" cy="369332"/>
          </a:xfrm>
          <a:prstGeom prst="rect">
            <a:avLst/>
          </a:prstGeom>
          <a:noFill/>
        </p:spPr>
        <p:txBody>
          <a:bodyPr wrap="none" rtlCol="0">
            <a:spAutoFit/>
          </a:bodyPr>
          <a:lstStyle/>
          <a:p>
            <a:pPr algn="ctr"/>
            <a:r>
              <a:rPr lang="de-DE" dirty="0">
                <a:solidFill>
                  <a:srgbClr val="646363"/>
                </a:solidFill>
              </a:rPr>
              <a:t>Neue Fachkräfte kennenlernen</a:t>
            </a:r>
          </a:p>
        </p:txBody>
      </p:sp>
      <p:pic>
        <p:nvPicPr>
          <p:cNvPr id="23" name="Grafik 22" descr="Ein Bild, das Text, Szene, Raum, Spielhaus enthält.&#10;&#10;Automatisch generierte Beschreibung">
            <a:extLst>
              <a:ext uri="{FF2B5EF4-FFF2-40B4-BE49-F238E27FC236}">
                <a16:creationId xmlns:a16="http://schemas.microsoft.com/office/drawing/2014/main" id="{1A334AFF-DF32-4969-8111-5500A77DB7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5171" y="4014586"/>
            <a:ext cx="1541429" cy="1541429"/>
          </a:xfrm>
          <a:prstGeom prst="rect">
            <a:avLst/>
          </a:prstGeom>
        </p:spPr>
      </p:pic>
      <p:pic>
        <p:nvPicPr>
          <p:cNvPr id="25" name="Grafik 24">
            <a:extLst>
              <a:ext uri="{FF2B5EF4-FFF2-40B4-BE49-F238E27FC236}">
                <a16:creationId xmlns:a16="http://schemas.microsoft.com/office/drawing/2014/main" id="{2F1819BC-FFD6-44FE-82D5-C89EDE43EF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0503" y="3409667"/>
            <a:ext cx="2723428" cy="2723428"/>
          </a:xfrm>
          <a:prstGeom prst="rect">
            <a:avLst/>
          </a:prstGeom>
        </p:spPr>
      </p:pic>
      <p:pic>
        <p:nvPicPr>
          <p:cNvPr id="28" name="Grafik 27">
            <a:extLst>
              <a:ext uri="{FF2B5EF4-FFF2-40B4-BE49-F238E27FC236}">
                <a16:creationId xmlns:a16="http://schemas.microsoft.com/office/drawing/2014/main" id="{DE5251BA-88FF-483B-B9B3-D1793C0C846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755851" y="4000667"/>
            <a:ext cx="1541429" cy="1541429"/>
          </a:xfrm>
          <a:prstGeom prst="rect">
            <a:avLst/>
          </a:prstGeom>
        </p:spPr>
      </p:pic>
      <p:sp>
        <p:nvSpPr>
          <p:cNvPr id="34" name="Textfeld 33">
            <a:extLst>
              <a:ext uri="{FF2B5EF4-FFF2-40B4-BE49-F238E27FC236}">
                <a16:creationId xmlns:a16="http://schemas.microsoft.com/office/drawing/2014/main" id="{3C4FC532-E565-4B33-BC20-E0D93DB9062F}"/>
              </a:ext>
            </a:extLst>
          </p:cNvPr>
          <p:cNvSpPr txBox="1"/>
          <p:nvPr/>
        </p:nvSpPr>
        <p:spPr>
          <a:xfrm>
            <a:off x="4582173" y="5218931"/>
            <a:ext cx="1888786" cy="646331"/>
          </a:xfrm>
          <a:prstGeom prst="rect">
            <a:avLst/>
          </a:prstGeom>
          <a:noFill/>
        </p:spPr>
        <p:txBody>
          <a:bodyPr wrap="none" rtlCol="0">
            <a:spAutoFit/>
          </a:bodyPr>
          <a:lstStyle/>
          <a:p>
            <a:pPr algn="ctr"/>
            <a:r>
              <a:rPr lang="de-DE" dirty="0">
                <a:solidFill>
                  <a:srgbClr val="646363"/>
                </a:solidFill>
              </a:rPr>
              <a:t>Fehlende</a:t>
            </a:r>
            <a:br>
              <a:rPr lang="de-DE" dirty="0">
                <a:solidFill>
                  <a:srgbClr val="646363"/>
                </a:solidFill>
              </a:rPr>
            </a:br>
            <a:r>
              <a:rPr lang="de-DE" dirty="0">
                <a:solidFill>
                  <a:srgbClr val="646363"/>
                </a:solidFill>
              </a:rPr>
              <a:t>Sprachkenntnisse</a:t>
            </a:r>
          </a:p>
        </p:txBody>
      </p:sp>
      <p:sp>
        <p:nvSpPr>
          <p:cNvPr id="35" name="Textfeld 34">
            <a:extLst>
              <a:ext uri="{FF2B5EF4-FFF2-40B4-BE49-F238E27FC236}">
                <a16:creationId xmlns:a16="http://schemas.microsoft.com/office/drawing/2014/main" id="{F7B340D6-ACF1-4883-9508-2C6AC7CD593A}"/>
              </a:ext>
            </a:extLst>
          </p:cNvPr>
          <p:cNvSpPr txBox="1"/>
          <p:nvPr/>
        </p:nvSpPr>
        <p:spPr>
          <a:xfrm>
            <a:off x="1351922" y="5218931"/>
            <a:ext cx="1641924" cy="369332"/>
          </a:xfrm>
          <a:prstGeom prst="rect">
            <a:avLst/>
          </a:prstGeom>
          <a:noFill/>
        </p:spPr>
        <p:txBody>
          <a:bodyPr wrap="none" rtlCol="0">
            <a:spAutoFit/>
          </a:bodyPr>
          <a:lstStyle/>
          <a:p>
            <a:pPr algn="ctr"/>
            <a:r>
              <a:rPr lang="de-DE" dirty="0">
                <a:solidFill>
                  <a:srgbClr val="646363"/>
                </a:solidFill>
              </a:rPr>
              <a:t>Kostenaufwand</a:t>
            </a:r>
          </a:p>
        </p:txBody>
      </p:sp>
      <p:sp>
        <p:nvSpPr>
          <p:cNvPr id="36" name="Textfeld 35">
            <a:extLst>
              <a:ext uri="{FF2B5EF4-FFF2-40B4-BE49-F238E27FC236}">
                <a16:creationId xmlns:a16="http://schemas.microsoft.com/office/drawing/2014/main" id="{272F29AD-F273-4230-A7FE-B65A72A69187}"/>
              </a:ext>
            </a:extLst>
          </p:cNvPr>
          <p:cNvSpPr txBox="1"/>
          <p:nvPr/>
        </p:nvSpPr>
        <p:spPr>
          <a:xfrm>
            <a:off x="7445599" y="5220433"/>
            <a:ext cx="2573236" cy="369332"/>
          </a:xfrm>
          <a:prstGeom prst="rect">
            <a:avLst/>
          </a:prstGeom>
          <a:noFill/>
        </p:spPr>
        <p:txBody>
          <a:bodyPr wrap="square" rtlCol="0">
            <a:spAutoFit/>
          </a:bodyPr>
          <a:lstStyle/>
          <a:p>
            <a:pPr algn="ctr"/>
            <a:r>
              <a:rPr lang="de-DE" dirty="0">
                <a:solidFill>
                  <a:srgbClr val="646363"/>
                </a:solidFill>
              </a:rPr>
              <a:t>Dauer der Qualifizierung</a:t>
            </a:r>
          </a:p>
        </p:txBody>
      </p:sp>
      <p:sp>
        <p:nvSpPr>
          <p:cNvPr id="3" name="Inhaltsplatzhalter 1">
            <a:extLst>
              <a:ext uri="{FF2B5EF4-FFF2-40B4-BE49-F238E27FC236}">
                <a16:creationId xmlns:a16="http://schemas.microsoft.com/office/drawing/2014/main" id="{CA59AAB6-491C-BE6A-E18A-A15803C09E9A}"/>
              </a:ext>
            </a:extLst>
          </p:cNvPr>
          <p:cNvSpPr txBox="1">
            <a:spLocks/>
          </p:cNvSpPr>
          <p:nvPr/>
        </p:nvSpPr>
        <p:spPr>
          <a:xfrm>
            <a:off x="676761" y="335617"/>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30414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0D793BF-B2C6-4D37-B38C-BE25B509AB42}"/>
              </a:ext>
            </a:extLst>
          </p:cNvPr>
          <p:cNvSpPr>
            <a:spLocks noGrp="1"/>
          </p:cNvSpPr>
          <p:nvPr>
            <p:ph type="sldNum" sz="quarter" idx="12"/>
          </p:nvPr>
        </p:nvSpPr>
        <p:spPr/>
        <p:txBody>
          <a:bodyPr/>
          <a:lstStyle/>
          <a:p>
            <a:fld id="{1001D6E4-277C-454F-8BDB-A51DA561E3F3}" type="slidenum">
              <a:rPr lang="de-DE" smtClean="0"/>
              <a:t>14</a:t>
            </a:fld>
            <a:endParaRPr lang="de-DE"/>
          </a:p>
        </p:txBody>
      </p:sp>
      <p:sp>
        <p:nvSpPr>
          <p:cNvPr id="8" name="Textplatzhalter 7">
            <a:extLst>
              <a:ext uri="{FF2B5EF4-FFF2-40B4-BE49-F238E27FC236}">
                <a16:creationId xmlns:a16="http://schemas.microsoft.com/office/drawing/2014/main" id="{02A00285-4475-409E-B5D0-116D3A777D48}"/>
              </a:ext>
            </a:extLst>
          </p:cNvPr>
          <p:cNvSpPr>
            <a:spLocks noGrp="1"/>
          </p:cNvSpPr>
          <p:nvPr>
            <p:ph type="body" sz="quarter" idx="14"/>
          </p:nvPr>
        </p:nvSpPr>
        <p:spPr/>
        <p:txBody>
          <a:bodyPr>
            <a:normAutofit/>
          </a:bodyPr>
          <a:lstStyle/>
          <a:p>
            <a:r>
              <a:rPr lang="de-DE" dirty="0"/>
              <a:t>… und wie man den Herausforderungen begegnen kann</a:t>
            </a:r>
          </a:p>
        </p:txBody>
      </p:sp>
      <p:sp>
        <p:nvSpPr>
          <p:cNvPr id="10" name="Inhaltsplatzhalter 1">
            <a:extLst>
              <a:ext uri="{FF2B5EF4-FFF2-40B4-BE49-F238E27FC236}">
                <a16:creationId xmlns:a16="http://schemas.microsoft.com/office/drawing/2014/main" id="{74D97003-D730-4AF5-8D68-CB11D574B155}"/>
              </a:ext>
            </a:extLst>
          </p:cNvPr>
          <p:cNvSpPr txBox="1">
            <a:spLocks/>
          </p:cNvSpPr>
          <p:nvPr/>
        </p:nvSpPr>
        <p:spPr>
          <a:xfrm>
            <a:off x="4564472" y="3578162"/>
            <a:ext cx="3063056" cy="265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Finanzielle Unterstützung</a:t>
            </a:r>
          </a:p>
        </p:txBody>
      </p:sp>
      <p:sp>
        <p:nvSpPr>
          <p:cNvPr id="12" name="Inhaltsplatzhalter 1">
            <a:extLst>
              <a:ext uri="{FF2B5EF4-FFF2-40B4-BE49-F238E27FC236}">
                <a16:creationId xmlns:a16="http://schemas.microsoft.com/office/drawing/2014/main" id="{18B0AC1E-7772-4130-8C71-DBE34E6B6905}"/>
              </a:ext>
            </a:extLst>
          </p:cNvPr>
          <p:cNvSpPr txBox="1">
            <a:spLocks/>
          </p:cNvSpPr>
          <p:nvPr/>
        </p:nvSpPr>
        <p:spPr>
          <a:xfrm>
            <a:off x="8245988" y="357440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Integrations- und Berufssprachkurse</a:t>
            </a:r>
          </a:p>
        </p:txBody>
      </p:sp>
      <p:pic>
        <p:nvPicPr>
          <p:cNvPr id="16" name="Grafik 15">
            <a:extLst>
              <a:ext uri="{FF2B5EF4-FFF2-40B4-BE49-F238E27FC236}">
                <a16:creationId xmlns:a16="http://schemas.microsoft.com/office/drawing/2014/main" id="{ED510FBF-60E8-4812-8533-3AE4887613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80038" y="2164726"/>
            <a:ext cx="1576484" cy="1576484"/>
          </a:xfrm>
          <a:prstGeom prst="rect">
            <a:avLst/>
          </a:prstGeom>
        </p:spPr>
      </p:pic>
      <p:pic>
        <p:nvPicPr>
          <p:cNvPr id="18" name="Grafik 17">
            <a:extLst>
              <a:ext uri="{FF2B5EF4-FFF2-40B4-BE49-F238E27FC236}">
                <a16:creationId xmlns:a16="http://schemas.microsoft.com/office/drawing/2014/main" id="{09569821-6A9F-4E78-ACD6-7BC395F573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99762" y="2164726"/>
            <a:ext cx="1576484" cy="1576484"/>
          </a:xfrm>
          <a:prstGeom prst="rect">
            <a:avLst/>
          </a:prstGeom>
        </p:spPr>
      </p:pic>
      <p:pic>
        <p:nvPicPr>
          <p:cNvPr id="20" name="Grafik 19">
            <a:extLst>
              <a:ext uri="{FF2B5EF4-FFF2-40B4-BE49-F238E27FC236}">
                <a16:creationId xmlns:a16="http://schemas.microsoft.com/office/drawing/2014/main" id="{ABD7D242-46C4-4469-B1AB-A8C8EE3A9E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89274" y="2267276"/>
            <a:ext cx="1576484" cy="1576484"/>
          </a:xfrm>
          <a:prstGeom prst="rect">
            <a:avLst/>
          </a:prstGeom>
        </p:spPr>
      </p:pic>
      <p:sp>
        <p:nvSpPr>
          <p:cNvPr id="14" name="Inhaltsplatzhalter 1">
            <a:extLst>
              <a:ext uri="{FF2B5EF4-FFF2-40B4-BE49-F238E27FC236}">
                <a16:creationId xmlns:a16="http://schemas.microsoft.com/office/drawing/2014/main" id="{18EA9FB1-FB30-42B0-842A-44A81DC0BE11}"/>
              </a:ext>
            </a:extLst>
          </p:cNvPr>
          <p:cNvSpPr txBox="1">
            <a:spLocks/>
          </p:cNvSpPr>
          <p:nvPr/>
        </p:nvSpPr>
        <p:spPr>
          <a:xfrm>
            <a:off x="2678490" y="5433314"/>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Interkulturelle Kompetenz</a:t>
            </a:r>
          </a:p>
        </p:txBody>
      </p:sp>
      <p:pic>
        <p:nvPicPr>
          <p:cNvPr id="21" name="Grafik 20">
            <a:extLst>
              <a:ext uri="{FF2B5EF4-FFF2-40B4-BE49-F238E27FC236}">
                <a16:creationId xmlns:a16="http://schemas.microsoft.com/office/drawing/2014/main" id="{509FA0C9-2867-44B9-A5A8-B6F1DC1098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98504" y="4157942"/>
            <a:ext cx="1223028" cy="1223028"/>
          </a:xfrm>
          <a:prstGeom prst="rect">
            <a:avLst/>
          </a:prstGeom>
        </p:spPr>
      </p:pic>
      <p:sp>
        <p:nvSpPr>
          <p:cNvPr id="22" name="Inhaltsplatzhalter 1">
            <a:extLst>
              <a:ext uri="{FF2B5EF4-FFF2-40B4-BE49-F238E27FC236}">
                <a16:creationId xmlns:a16="http://schemas.microsoft.com/office/drawing/2014/main" id="{0DEAB47E-6F1F-48C2-BE63-43866913A322}"/>
              </a:ext>
            </a:extLst>
          </p:cNvPr>
          <p:cNvSpPr txBox="1">
            <a:spLocks/>
          </p:cNvSpPr>
          <p:nvPr/>
        </p:nvSpPr>
        <p:spPr>
          <a:xfrm>
            <a:off x="7043344" y="5433314"/>
            <a:ext cx="2405288"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Unterstützung durch</a:t>
            </a:r>
            <a:br>
              <a:rPr lang="de-DE" dirty="0">
                <a:solidFill>
                  <a:srgbClr val="646363"/>
                </a:solidFill>
              </a:rPr>
            </a:br>
            <a:r>
              <a:rPr lang="de-DE" dirty="0">
                <a:solidFill>
                  <a:srgbClr val="646363"/>
                </a:solidFill>
              </a:rPr>
              <a:t>Betriebslots*innen</a:t>
            </a:r>
          </a:p>
        </p:txBody>
      </p:sp>
      <p:grpSp>
        <p:nvGrpSpPr>
          <p:cNvPr id="5" name="Gruppieren 4">
            <a:extLst>
              <a:ext uri="{FF2B5EF4-FFF2-40B4-BE49-F238E27FC236}">
                <a16:creationId xmlns:a16="http://schemas.microsoft.com/office/drawing/2014/main" id="{08E03A20-EADC-480A-95A5-20FA50B12E79}"/>
              </a:ext>
            </a:extLst>
          </p:cNvPr>
          <p:cNvGrpSpPr/>
          <p:nvPr/>
        </p:nvGrpSpPr>
        <p:grpSpPr>
          <a:xfrm>
            <a:off x="7372228" y="4157942"/>
            <a:ext cx="1747520" cy="1225314"/>
            <a:chOff x="7764414" y="4020255"/>
            <a:chExt cx="1747520" cy="1225314"/>
          </a:xfrm>
        </p:grpSpPr>
        <p:pic>
          <p:nvPicPr>
            <p:cNvPr id="9" name="Grafik 8">
              <a:extLst>
                <a:ext uri="{FF2B5EF4-FFF2-40B4-BE49-F238E27FC236}">
                  <a16:creationId xmlns:a16="http://schemas.microsoft.com/office/drawing/2014/main" id="{314362C3-AB5A-4FEE-89F1-50D37B584C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64414" y="4028706"/>
              <a:ext cx="1216863" cy="1216863"/>
            </a:xfrm>
            <a:prstGeom prst="rect">
              <a:avLst/>
            </a:prstGeom>
          </p:spPr>
        </p:pic>
        <p:pic>
          <p:nvPicPr>
            <p:cNvPr id="4" name="Grafik 3">
              <a:extLst>
                <a:ext uri="{FF2B5EF4-FFF2-40B4-BE49-F238E27FC236}">
                  <a16:creationId xmlns:a16="http://schemas.microsoft.com/office/drawing/2014/main" id="{5927D047-074D-413E-8539-AAE6047622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906" y="4020255"/>
              <a:ext cx="1223028" cy="1223028"/>
            </a:xfrm>
            <a:prstGeom prst="rect">
              <a:avLst/>
            </a:prstGeom>
          </p:spPr>
        </p:pic>
      </p:grpSp>
      <p:sp>
        <p:nvSpPr>
          <p:cNvPr id="19" name="Inhaltsplatzhalter 1">
            <a:extLst>
              <a:ext uri="{FF2B5EF4-FFF2-40B4-BE49-F238E27FC236}">
                <a16:creationId xmlns:a16="http://schemas.microsoft.com/office/drawing/2014/main" id="{FC656A3D-F04F-E1D6-77C2-A97B171BE4A7}"/>
              </a:ext>
            </a:extLst>
          </p:cNvPr>
          <p:cNvSpPr txBox="1">
            <a:spLocks/>
          </p:cNvSpPr>
          <p:nvPr/>
        </p:nvSpPr>
        <p:spPr>
          <a:xfrm>
            <a:off x="1036752" y="3574402"/>
            <a:ext cx="3063056" cy="53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Beratung durch die Handwerkskammer</a:t>
            </a:r>
          </a:p>
        </p:txBody>
      </p:sp>
      <p:sp>
        <p:nvSpPr>
          <p:cNvPr id="6" name="Inhaltsplatzhalter 1">
            <a:extLst>
              <a:ext uri="{FF2B5EF4-FFF2-40B4-BE49-F238E27FC236}">
                <a16:creationId xmlns:a16="http://schemas.microsoft.com/office/drawing/2014/main" id="{6DCE29FA-6CD2-007D-A147-9A8FCB1650C6}"/>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36080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22"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4DB944-D7E3-4A46-892E-36E2956FDCD3}"/>
              </a:ext>
            </a:extLst>
          </p:cNvPr>
          <p:cNvSpPr>
            <a:spLocks noGrp="1"/>
          </p:cNvSpPr>
          <p:nvPr>
            <p:ph type="sldNum" sz="quarter" idx="12"/>
          </p:nvPr>
        </p:nvSpPr>
        <p:spPr/>
        <p:txBody>
          <a:bodyPr/>
          <a:lstStyle/>
          <a:p>
            <a:fld id="{1001D6E4-277C-454F-8BDB-A51DA561E3F3}" type="slidenum">
              <a:rPr lang="de-DE" smtClean="0"/>
              <a:t>15</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Vor der Anpassungsqualifizierung</a:t>
            </a:r>
          </a:p>
        </p:txBody>
      </p:sp>
      <p:pic>
        <p:nvPicPr>
          <p:cNvPr id="4" name="Grafik 3">
            <a:extLst>
              <a:ext uri="{FF2B5EF4-FFF2-40B4-BE49-F238E27FC236}">
                <a16:creationId xmlns:a16="http://schemas.microsoft.com/office/drawing/2014/main" id="{2EE50F14-BA99-4F63-BC04-0116D1B1E9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9715" y="2241067"/>
            <a:ext cx="1636955" cy="1636955"/>
          </a:xfrm>
          <a:prstGeom prst="rect">
            <a:avLst/>
          </a:prstGeom>
        </p:spPr>
      </p:pic>
      <p:pic>
        <p:nvPicPr>
          <p:cNvPr id="9" name="Grafik 8">
            <a:extLst>
              <a:ext uri="{FF2B5EF4-FFF2-40B4-BE49-F238E27FC236}">
                <a16:creationId xmlns:a16="http://schemas.microsoft.com/office/drawing/2014/main" id="{5F5251A2-B94D-4ADF-BCB1-C02B974722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352" y="3807613"/>
            <a:ext cx="1321753" cy="1321753"/>
          </a:xfrm>
          <a:prstGeom prst="rect">
            <a:avLst/>
          </a:prstGeom>
        </p:spPr>
      </p:pic>
      <p:pic>
        <p:nvPicPr>
          <p:cNvPr id="13" name="Grafik 12">
            <a:extLst>
              <a:ext uri="{FF2B5EF4-FFF2-40B4-BE49-F238E27FC236}">
                <a16:creationId xmlns:a16="http://schemas.microsoft.com/office/drawing/2014/main" id="{AE5D25FA-02FA-47E6-A00D-A8B4820F77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76746" y="4035997"/>
            <a:ext cx="923330" cy="923330"/>
          </a:xfrm>
          <a:prstGeom prst="rect">
            <a:avLst/>
          </a:prstGeom>
        </p:spPr>
      </p:pic>
      <p:sp>
        <p:nvSpPr>
          <p:cNvPr id="29" name="Textfeld 28">
            <a:extLst>
              <a:ext uri="{FF2B5EF4-FFF2-40B4-BE49-F238E27FC236}">
                <a16:creationId xmlns:a16="http://schemas.microsoft.com/office/drawing/2014/main" id="{1AB5A1B4-E033-420B-B29C-3351FD404F13}"/>
              </a:ext>
            </a:extLst>
          </p:cNvPr>
          <p:cNvSpPr txBox="1"/>
          <p:nvPr/>
        </p:nvSpPr>
        <p:spPr>
          <a:xfrm>
            <a:off x="3194526" y="2736378"/>
            <a:ext cx="2722092" cy="646331"/>
          </a:xfrm>
          <a:prstGeom prst="rect">
            <a:avLst/>
          </a:prstGeom>
          <a:noFill/>
        </p:spPr>
        <p:txBody>
          <a:bodyPr wrap="none" rtlCol="0">
            <a:spAutoFit/>
          </a:bodyPr>
          <a:lstStyle/>
          <a:p>
            <a:r>
              <a:rPr lang="de-DE" dirty="0">
                <a:solidFill>
                  <a:srgbClr val="646363"/>
                </a:solidFill>
              </a:rPr>
              <a:t>Beratungsgespräch</a:t>
            </a:r>
            <a:br>
              <a:rPr lang="de-DE" dirty="0">
                <a:solidFill>
                  <a:srgbClr val="646363"/>
                </a:solidFill>
              </a:rPr>
            </a:br>
            <a:r>
              <a:rPr lang="de-DE" dirty="0">
                <a:solidFill>
                  <a:srgbClr val="646363"/>
                </a:solidFill>
              </a:rPr>
              <a:t>bei der Handwerkskammer</a:t>
            </a:r>
          </a:p>
        </p:txBody>
      </p:sp>
      <p:sp>
        <p:nvSpPr>
          <p:cNvPr id="30" name="Textfeld 29">
            <a:extLst>
              <a:ext uri="{FF2B5EF4-FFF2-40B4-BE49-F238E27FC236}">
                <a16:creationId xmlns:a16="http://schemas.microsoft.com/office/drawing/2014/main" id="{3C828B0B-65B3-4181-B09E-20AC07DD469F}"/>
              </a:ext>
            </a:extLst>
          </p:cNvPr>
          <p:cNvSpPr txBox="1"/>
          <p:nvPr/>
        </p:nvSpPr>
        <p:spPr>
          <a:xfrm>
            <a:off x="2259105" y="4283822"/>
            <a:ext cx="2122697" cy="369332"/>
          </a:xfrm>
          <a:prstGeom prst="rect">
            <a:avLst/>
          </a:prstGeom>
          <a:noFill/>
        </p:spPr>
        <p:txBody>
          <a:bodyPr wrap="none" rtlCol="0">
            <a:spAutoFit/>
          </a:bodyPr>
          <a:lstStyle/>
          <a:p>
            <a:r>
              <a:rPr lang="de-DE" dirty="0">
                <a:solidFill>
                  <a:srgbClr val="646363"/>
                </a:solidFill>
              </a:rPr>
              <a:t>Finanzierung sichern</a:t>
            </a:r>
          </a:p>
        </p:txBody>
      </p:sp>
      <p:sp>
        <p:nvSpPr>
          <p:cNvPr id="32" name="Textfeld 31">
            <a:extLst>
              <a:ext uri="{FF2B5EF4-FFF2-40B4-BE49-F238E27FC236}">
                <a16:creationId xmlns:a16="http://schemas.microsoft.com/office/drawing/2014/main" id="{F2BAF789-6929-4CDA-8F33-36669FE29865}"/>
              </a:ext>
            </a:extLst>
          </p:cNvPr>
          <p:cNvSpPr txBox="1"/>
          <p:nvPr/>
        </p:nvSpPr>
        <p:spPr>
          <a:xfrm>
            <a:off x="6095514" y="4145322"/>
            <a:ext cx="2096023" cy="646331"/>
          </a:xfrm>
          <a:prstGeom prst="rect">
            <a:avLst/>
          </a:prstGeom>
          <a:noFill/>
        </p:spPr>
        <p:txBody>
          <a:bodyPr wrap="none" rtlCol="0">
            <a:spAutoFit/>
          </a:bodyPr>
          <a:lstStyle/>
          <a:p>
            <a:r>
              <a:rPr lang="de-DE" dirty="0">
                <a:solidFill>
                  <a:srgbClr val="646363"/>
                </a:solidFill>
              </a:rPr>
              <a:t>Versicherungsschutz</a:t>
            </a:r>
            <a:br>
              <a:rPr lang="de-DE" dirty="0">
                <a:solidFill>
                  <a:srgbClr val="646363"/>
                </a:solidFill>
              </a:rPr>
            </a:br>
            <a:r>
              <a:rPr lang="de-DE" dirty="0">
                <a:solidFill>
                  <a:srgbClr val="646363"/>
                </a:solidFill>
              </a:rPr>
              <a:t>klären</a:t>
            </a:r>
          </a:p>
        </p:txBody>
      </p:sp>
      <p:pic>
        <p:nvPicPr>
          <p:cNvPr id="15" name="Grafik 14">
            <a:extLst>
              <a:ext uri="{FF2B5EF4-FFF2-40B4-BE49-F238E27FC236}">
                <a16:creationId xmlns:a16="http://schemas.microsoft.com/office/drawing/2014/main" id="{D9F074C7-27EB-4B14-BD42-C615B3D735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771032" y="3878022"/>
            <a:ext cx="1161863" cy="1321753"/>
          </a:xfrm>
          <a:prstGeom prst="rect">
            <a:avLst/>
          </a:prstGeom>
        </p:spPr>
      </p:pic>
      <p:sp>
        <p:nvSpPr>
          <p:cNvPr id="34" name="Textfeld 33">
            <a:extLst>
              <a:ext uri="{FF2B5EF4-FFF2-40B4-BE49-F238E27FC236}">
                <a16:creationId xmlns:a16="http://schemas.microsoft.com/office/drawing/2014/main" id="{D5101BD6-4457-47F4-A33D-23E39D8D6062}"/>
              </a:ext>
            </a:extLst>
          </p:cNvPr>
          <p:cNvSpPr txBox="1"/>
          <p:nvPr/>
        </p:nvSpPr>
        <p:spPr>
          <a:xfrm>
            <a:off x="9853524" y="4035997"/>
            <a:ext cx="2080410" cy="923330"/>
          </a:xfrm>
          <a:prstGeom prst="rect">
            <a:avLst/>
          </a:prstGeom>
          <a:noFill/>
        </p:spPr>
        <p:txBody>
          <a:bodyPr wrap="square" rtlCol="0">
            <a:spAutoFit/>
          </a:bodyPr>
          <a:lstStyle/>
          <a:p>
            <a:r>
              <a:rPr lang="de-DE" dirty="0">
                <a:solidFill>
                  <a:srgbClr val="646363"/>
                </a:solidFill>
              </a:rPr>
              <a:t>Vertrag oder Vereinbarung abschließen</a:t>
            </a:r>
          </a:p>
        </p:txBody>
      </p:sp>
      <p:pic>
        <p:nvPicPr>
          <p:cNvPr id="17" name="Grafik 16">
            <a:extLst>
              <a:ext uri="{FF2B5EF4-FFF2-40B4-BE49-F238E27FC236}">
                <a16:creationId xmlns:a16="http://schemas.microsoft.com/office/drawing/2014/main" id="{DF79F782-0A90-4B2F-B36F-43D91B8240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60161" y="2398666"/>
            <a:ext cx="1321753" cy="1321753"/>
          </a:xfrm>
          <a:prstGeom prst="rect">
            <a:avLst/>
          </a:prstGeom>
        </p:spPr>
      </p:pic>
      <p:sp>
        <p:nvSpPr>
          <p:cNvPr id="18" name="Textfeld 17">
            <a:extLst>
              <a:ext uri="{FF2B5EF4-FFF2-40B4-BE49-F238E27FC236}">
                <a16:creationId xmlns:a16="http://schemas.microsoft.com/office/drawing/2014/main" id="{175F0B67-7C0D-4B98-B0F4-BB5DC8A99694}"/>
              </a:ext>
            </a:extLst>
          </p:cNvPr>
          <p:cNvSpPr txBox="1"/>
          <p:nvPr/>
        </p:nvSpPr>
        <p:spPr>
          <a:xfrm>
            <a:off x="7941644" y="2736378"/>
            <a:ext cx="1991251" cy="369332"/>
          </a:xfrm>
          <a:prstGeom prst="rect">
            <a:avLst/>
          </a:prstGeom>
          <a:noFill/>
        </p:spPr>
        <p:txBody>
          <a:bodyPr wrap="none" rtlCol="0">
            <a:spAutoFit/>
          </a:bodyPr>
          <a:lstStyle/>
          <a:p>
            <a:r>
              <a:rPr lang="de-DE" dirty="0">
                <a:solidFill>
                  <a:srgbClr val="646363"/>
                </a:solidFill>
              </a:rPr>
              <a:t>Qualifizierungsplan</a:t>
            </a:r>
          </a:p>
        </p:txBody>
      </p:sp>
      <p:sp>
        <p:nvSpPr>
          <p:cNvPr id="5" name="Inhaltsplatzhalter 1">
            <a:extLst>
              <a:ext uri="{FF2B5EF4-FFF2-40B4-BE49-F238E27FC236}">
                <a16:creationId xmlns:a16="http://schemas.microsoft.com/office/drawing/2014/main" id="{A9E846C8-9EF4-E9EC-70EF-2A13CDD25144}"/>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156202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4"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4180671F-02D1-489F-A485-17AC502B95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7964" y="3257411"/>
            <a:ext cx="1169352" cy="1169352"/>
          </a:xfrm>
          <a:prstGeom prst="rect">
            <a:avLst/>
          </a:prstGeom>
        </p:spPr>
      </p:pic>
      <p:sp>
        <p:nvSpPr>
          <p:cNvPr id="2" name="Foliennummernplatzhalter 1">
            <a:extLst>
              <a:ext uri="{FF2B5EF4-FFF2-40B4-BE49-F238E27FC236}">
                <a16:creationId xmlns:a16="http://schemas.microsoft.com/office/drawing/2014/main" id="{2B4DB944-D7E3-4A46-892E-36E2956FDCD3}"/>
              </a:ext>
            </a:extLst>
          </p:cNvPr>
          <p:cNvSpPr>
            <a:spLocks noGrp="1"/>
          </p:cNvSpPr>
          <p:nvPr>
            <p:ph type="sldNum" sz="quarter" idx="12"/>
          </p:nvPr>
        </p:nvSpPr>
        <p:spPr/>
        <p:txBody>
          <a:bodyPr/>
          <a:lstStyle/>
          <a:p>
            <a:fld id="{1001D6E4-277C-454F-8BDB-A51DA561E3F3}" type="slidenum">
              <a:rPr lang="de-DE" smtClean="0"/>
              <a:t>16</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Während der Anpassungsqualifizierung</a:t>
            </a:r>
          </a:p>
        </p:txBody>
      </p:sp>
      <p:pic>
        <p:nvPicPr>
          <p:cNvPr id="4" name="Grafik 3">
            <a:extLst>
              <a:ext uri="{FF2B5EF4-FFF2-40B4-BE49-F238E27FC236}">
                <a16:creationId xmlns:a16="http://schemas.microsoft.com/office/drawing/2014/main" id="{F1885802-0F97-4C84-9FDA-1E3C4B4F2E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352" y="2215981"/>
            <a:ext cx="1169354" cy="1169354"/>
          </a:xfrm>
          <a:prstGeom prst="rect">
            <a:avLst/>
          </a:prstGeom>
        </p:spPr>
      </p:pic>
      <p:pic>
        <p:nvPicPr>
          <p:cNvPr id="9" name="Grafik 8">
            <a:extLst>
              <a:ext uri="{FF2B5EF4-FFF2-40B4-BE49-F238E27FC236}">
                <a16:creationId xmlns:a16="http://schemas.microsoft.com/office/drawing/2014/main" id="{446D19DB-0626-4DB2-8871-D5036FC46F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17965" y="2253347"/>
            <a:ext cx="1175653" cy="1175653"/>
          </a:xfrm>
          <a:prstGeom prst="rect">
            <a:avLst/>
          </a:prstGeom>
        </p:spPr>
      </p:pic>
      <p:pic>
        <p:nvPicPr>
          <p:cNvPr id="17" name="Grafik 16">
            <a:extLst>
              <a:ext uri="{FF2B5EF4-FFF2-40B4-BE49-F238E27FC236}">
                <a16:creationId xmlns:a16="http://schemas.microsoft.com/office/drawing/2014/main" id="{7BF48599-1926-4441-849A-26974A867A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7352" y="3257410"/>
            <a:ext cx="1169353" cy="1169353"/>
          </a:xfrm>
          <a:prstGeom prst="rect">
            <a:avLst/>
          </a:prstGeom>
        </p:spPr>
      </p:pic>
      <p:pic>
        <p:nvPicPr>
          <p:cNvPr id="19" name="Grafik 18">
            <a:extLst>
              <a:ext uri="{FF2B5EF4-FFF2-40B4-BE49-F238E27FC236}">
                <a16:creationId xmlns:a16="http://schemas.microsoft.com/office/drawing/2014/main" id="{F32B539B-454F-40A3-8DD0-A9A0230E3F1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10143" y="2215981"/>
            <a:ext cx="1169353" cy="1169353"/>
          </a:xfrm>
          <a:prstGeom prst="rect">
            <a:avLst/>
          </a:prstGeom>
        </p:spPr>
      </p:pic>
      <p:pic>
        <p:nvPicPr>
          <p:cNvPr id="26" name="Grafik 25">
            <a:extLst>
              <a:ext uri="{FF2B5EF4-FFF2-40B4-BE49-F238E27FC236}">
                <a16:creationId xmlns:a16="http://schemas.microsoft.com/office/drawing/2014/main" id="{338A1566-2A3A-4BE0-B33E-1A884C2300E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37352" y="4217282"/>
            <a:ext cx="1169352" cy="1169352"/>
          </a:xfrm>
          <a:prstGeom prst="rect">
            <a:avLst/>
          </a:prstGeom>
        </p:spPr>
      </p:pic>
      <p:pic>
        <p:nvPicPr>
          <p:cNvPr id="28" name="Grafik 27">
            <a:extLst>
              <a:ext uri="{FF2B5EF4-FFF2-40B4-BE49-F238E27FC236}">
                <a16:creationId xmlns:a16="http://schemas.microsoft.com/office/drawing/2014/main" id="{E43018E6-B0E5-4329-89C9-F5148B2D737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978443" y="3257411"/>
            <a:ext cx="1169352" cy="1169352"/>
          </a:xfrm>
          <a:prstGeom prst="rect">
            <a:avLst/>
          </a:prstGeom>
        </p:spPr>
      </p:pic>
      <p:sp>
        <p:nvSpPr>
          <p:cNvPr id="31" name="Textfeld 30">
            <a:extLst>
              <a:ext uri="{FF2B5EF4-FFF2-40B4-BE49-F238E27FC236}">
                <a16:creationId xmlns:a16="http://schemas.microsoft.com/office/drawing/2014/main" id="{66052838-643B-43FC-B480-1984D9645549}"/>
              </a:ext>
            </a:extLst>
          </p:cNvPr>
          <p:cNvSpPr txBox="1"/>
          <p:nvPr/>
        </p:nvSpPr>
        <p:spPr>
          <a:xfrm>
            <a:off x="2059576" y="2483742"/>
            <a:ext cx="1735540" cy="369332"/>
          </a:xfrm>
          <a:prstGeom prst="rect">
            <a:avLst/>
          </a:prstGeom>
          <a:noFill/>
        </p:spPr>
        <p:txBody>
          <a:bodyPr wrap="none" rtlCol="0">
            <a:spAutoFit/>
          </a:bodyPr>
          <a:lstStyle/>
          <a:p>
            <a:r>
              <a:rPr lang="de-DE" dirty="0">
                <a:solidFill>
                  <a:srgbClr val="646363"/>
                </a:solidFill>
              </a:rPr>
              <a:t>Beratung nutzen</a:t>
            </a:r>
          </a:p>
        </p:txBody>
      </p:sp>
      <p:sp>
        <p:nvSpPr>
          <p:cNvPr id="34" name="Textfeld 33">
            <a:extLst>
              <a:ext uri="{FF2B5EF4-FFF2-40B4-BE49-F238E27FC236}">
                <a16:creationId xmlns:a16="http://schemas.microsoft.com/office/drawing/2014/main" id="{43712025-06F8-4C83-9845-C1AC8AA6B6B7}"/>
              </a:ext>
            </a:extLst>
          </p:cNvPr>
          <p:cNvSpPr txBox="1"/>
          <p:nvPr/>
        </p:nvSpPr>
        <p:spPr>
          <a:xfrm>
            <a:off x="6000805" y="2483742"/>
            <a:ext cx="2002151" cy="646331"/>
          </a:xfrm>
          <a:prstGeom prst="rect">
            <a:avLst/>
          </a:prstGeom>
          <a:noFill/>
        </p:spPr>
        <p:txBody>
          <a:bodyPr wrap="none" rtlCol="0">
            <a:spAutoFit/>
          </a:bodyPr>
          <a:lstStyle/>
          <a:p>
            <a:r>
              <a:rPr lang="de-DE" dirty="0">
                <a:solidFill>
                  <a:srgbClr val="646363"/>
                </a:solidFill>
              </a:rPr>
              <a:t>Qualifizierungsplan</a:t>
            </a:r>
            <a:br>
              <a:rPr lang="de-DE" dirty="0">
                <a:solidFill>
                  <a:srgbClr val="646363"/>
                </a:solidFill>
              </a:rPr>
            </a:br>
            <a:r>
              <a:rPr lang="de-DE" dirty="0">
                <a:solidFill>
                  <a:srgbClr val="646363"/>
                </a:solidFill>
              </a:rPr>
              <a:t>einsetzen</a:t>
            </a:r>
          </a:p>
        </p:txBody>
      </p:sp>
      <p:sp>
        <p:nvSpPr>
          <p:cNvPr id="35" name="Textfeld 34">
            <a:extLst>
              <a:ext uri="{FF2B5EF4-FFF2-40B4-BE49-F238E27FC236}">
                <a16:creationId xmlns:a16="http://schemas.microsoft.com/office/drawing/2014/main" id="{64E3007C-C8D2-43E9-851A-C8884D3D8FE7}"/>
              </a:ext>
            </a:extLst>
          </p:cNvPr>
          <p:cNvSpPr txBox="1"/>
          <p:nvPr/>
        </p:nvSpPr>
        <p:spPr>
          <a:xfrm>
            <a:off x="9176750" y="2483742"/>
            <a:ext cx="1685461" cy="646331"/>
          </a:xfrm>
          <a:prstGeom prst="rect">
            <a:avLst/>
          </a:prstGeom>
          <a:noFill/>
        </p:spPr>
        <p:txBody>
          <a:bodyPr wrap="none" rtlCol="0">
            <a:spAutoFit/>
          </a:bodyPr>
          <a:lstStyle/>
          <a:p>
            <a:r>
              <a:rPr lang="de-DE" dirty="0">
                <a:solidFill>
                  <a:srgbClr val="646363"/>
                </a:solidFill>
              </a:rPr>
              <a:t>Verantwortliche</a:t>
            </a:r>
            <a:br>
              <a:rPr lang="de-DE" dirty="0">
                <a:solidFill>
                  <a:srgbClr val="646363"/>
                </a:solidFill>
              </a:rPr>
            </a:br>
            <a:r>
              <a:rPr lang="de-DE" dirty="0">
                <a:solidFill>
                  <a:srgbClr val="646363"/>
                </a:solidFill>
              </a:rPr>
              <a:t>benennen</a:t>
            </a:r>
          </a:p>
        </p:txBody>
      </p:sp>
      <p:sp>
        <p:nvSpPr>
          <p:cNvPr id="36" name="Textfeld 35">
            <a:extLst>
              <a:ext uri="{FF2B5EF4-FFF2-40B4-BE49-F238E27FC236}">
                <a16:creationId xmlns:a16="http://schemas.microsoft.com/office/drawing/2014/main" id="{0001CD85-DFDF-4FA5-AC6F-5C20AD65CCCF}"/>
              </a:ext>
            </a:extLst>
          </p:cNvPr>
          <p:cNvSpPr txBox="1"/>
          <p:nvPr/>
        </p:nvSpPr>
        <p:spPr>
          <a:xfrm>
            <a:off x="2059576" y="3518921"/>
            <a:ext cx="2177121" cy="646331"/>
          </a:xfrm>
          <a:prstGeom prst="rect">
            <a:avLst/>
          </a:prstGeom>
          <a:noFill/>
        </p:spPr>
        <p:txBody>
          <a:bodyPr wrap="square" rtlCol="0">
            <a:spAutoFit/>
          </a:bodyPr>
          <a:lstStyle/>
          <a:p>
            <a:r>
              <a:rPr lang="de-DE" dirty="0">
                <a:solidFill>
                  <a:srgbClr val="646363"/>
                </a:solidFill>
              </a:rPr>
              <a:t>Rückmeldegespräche führen</a:t>
            </a:r>
          </a:p>
        </p:txBody>
      </p:sp>
      <p:sp>
        <p:nvSpPr>
          <p:cNvPr id="38" name="Textfeld 37">
            <a:extLst>
              <a:ext uri="{FF2B5EF4-FFF2-40B4-BE49-F238E27FC236}">
                <a16:creationId xmlns:a16="http://schemas.microsoft.com/office/drawing/2014/main" id="{F9B9E6CC-8A22-4840-BFA3-3A173537C194}"/>
              </a:ext>
            </a:extLst>
          </p:cNvPr>
          <p:cNvSpPr txBox="1"/>
          <p:nvPr/>
        </p:nvSpPr>
        <p:spPr>
          <a:xfrm>
            <a:off x="5999756" y="3522320"/>
            <a:ext cx="2120260" cy="646331"/>
          </a:xfrm>
          <a:prstGeom prst="rect">
            <a:avLst/>
          </a:prstGeom>
          <a:noFill/>
        </p:spPr>
        <p:txBody>
          <a:bodyPr wrap="none" rtlCol="0">
            <a:spAutoFit/>
          </a:bodyPr>
          <a:lstStyle/>
          <a:p>
            <a:r>
              <a:rPr lang="de-DE" dirty="0">
                <a:solidFill>
                  <a:srgbClr val="646363"/>
                </a:solidFill>
              </a:rPr>
              <a:t>Dokumentationsheft</a:t>
            </a:r>
            <a:br>
              <a:rPr lang="de-DE" dirty="0">
                <a:solidFill>
                  <a:srgbClr val="646363"/>
                </a:solidFill>
              </a:rPr>
            </a:br>
            <a:r>
              <a:rPr lang="de-DE" dirty="0">
                <a:solidFill>
                  <a:srgbClr val="646363"/>
                </a:solidFill>
              </a:rPr>
              <a:t>führen</a:t>
            </a:r>
          </a:p>
        </p:txBody>
      </p:sp>
      <p:sp>
        <p:nvSpPr>
          <p:cNvPr id="39" name="Textfeld 38">
            <a:extLst>
              <a:ext uri="{FF2B5EF4-FFF2-40B4-BE49-F238E27FC236}">
                <a16:creationId xmlns:a16="http://schemas.microsoft.com/office/drawing/2014/main" id="{D1954CC6-501E-4E96-B03C-EB38EACC7A6C}"/>
              </a:ext>
            </a:extLst>
          </p:cNvPr>
          <p:cNvSpPr txBox="1"/>
          <p:nvPr/>
        </p:nvSpPr>
        <p:spPr>
          <a:xfrm>
            <a:off x="2059576" y="4478793"/>
            <a:ext cx="2531206" cy="646331"/>
          </a:xfrm>
          <a:prstGeom prst="rect">
            <a:avLst/>
          </a:prstGeom>
          <a:noFill/>
        </p:spPr>
        <p:txBody>
          <a:bodyPr wrap="none" rtlCol="0">
            <a:spAutoFit/>
          </a:bodyPr>
          <a:lstStyle/>
          <a:p>
            <a:r>
              <a:rPr lang="de-DE" dirty="0">
                <a:solidFill>
                  <a:srgbClr val="646363"/>
                </a:solidFill>
              </a:rPr>
              <a:t>Schriftliche Teilnahme-</a:t>
            </a:r>
          </a:p>
          <a:p>
            <a:r>
              <a:rPr lang="de-DE" dirty="0" err="1">
                <a:solidFill>
                  <a:srgbClr val="646363"/>
                </a:solidFill>
              </a:rPr>
              <a:t>bescheinigung</a:t>
            </a:r>
            <a:r>
              <a:rPr lang="de-DE" dirty="0">
                <a:solidFill>
                  <a:srgbClr val="646363"/>
                </a:solidFill>
              </a:rPr>
              <a:t> ausstellen</a:t>
            </a:r>
          </a:p>
        </p:txBody>
      </p:sp>
      <p:sp>
        <p:nvSpPr>
          <p:cNvPr id="40" name="Textfeld 39">
            <a:extLst>
              <a:ext uri="{FF2B5EF4-FFF2-40B4-BE49-F238E27FC236}">
                <a16:creationId xmlns:a16="http://schemas.microsoft.com/office/drawing/2014/main" id="{3E46804F-92A1-4359-938B-F7886D00D70E}"/>
              </a:ext>
            </a:extLst>
          </p:cNvPr>
          <p:cNvSpPr txBox="1"/>
          <p:nvPr/>
        </p:nvSpPr>
        <p:spPr>
          <a:xfrm>
            <a:off x="9147795" y="3522320"/>
            <a:ext cx="2776722" cy="923330"/>
          </a:xfrm>
          <a:prstGeom prst="rect">
            <a:avLst/>
          </a:prstGeom>
          <a:noFill/>
        </p:spPr>
        <p:txBody>
          <a:bodyPr wrap="none" rtlCol="0">
            <a:spAutoFit/>
          </a:bodyPr>
          <a:lstStyle/>
          <a:p>
            <a:r>
              <a:rPr lang="de-DE" dirty="0">
                <a:solidFill>
                  <a:srgbClr val="646363"/>
                </a:solidFill>
              </a:rPr>
              <a:t>Für überbetriebliche</a:t>
            </a:r>
          </a:p>
          <a:p>
            <a:r>
              <a:rPr lang="de-DE" dirty="0">
                <a:solidFill>
                  <a:srgbClr val="646363"/>
                </a:solidFill>
              </a:rPr>
              <a:t>Qualifizierungsmaßnahmen</a:t>
            </a:r>
          </a:p>
          <a:p>
            <a:r>
              <a:rPr lang="de-DE" dirty="0">
                <a:solidFill>
                  <a:srgbClr val="646363"/>
                </a:solidFill>
              </a:rPr>
              <a:t>freistellen</a:t>
            </a:r>
          </a:p>
        </p:txBody>
      </p:sp>
      <p:pic>
        <p:nvPicPr>
          <p:cNvPr id="5" name="Grafik 4" descr="Ein Bild, das Text enthält.&#10;&#10;Automatisch generierte Beschreibung">
            <a:extLst>
              <a:ext uri="{FF2B5EF4-FFF2-40B4-BE49-F238E27FC236}">
                <a16:creationId xmlns:a16="http://schemas.microsoft.com/office/drawing/2014/main" id="{0F064384-A04A-419D-8645-4F228161C6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817963" y="4261474"/>
            <a:ext cx="1169353" cy="1169353"/>
          </a:xfrm>
          <a:prstGeom prst="rect">
            <a:avLst/>
          </a:prstGeom>
        </p:spPr>
      </p:pic>
      <p:sp>
        <p:nvSpPr>
          <p:cNvPr id="27" name="Textfeld 26">
            <a:extLst>
              <a:ext uri="{FF2B5EF4-FFF2-40B4-BE49-F238E27FC236}">
                <a16:creationId xmlns:a16="http://schemas.microsoft.com/office/drawing/2014/main" id="{4A9B6B6F-FE87-4C3A-A30B-33C3DA8E7155}"/>
              </a:ext>
            </a:extLst>
          </p:cNvPr>
          <p:cNvSpPr txBox="1"/>
          <p:nvPr/>
        </p:nvSpPr>
        <p:spPr>
          <a:xfrm>
            <a:off x="6000805" y="4478793"/>
            <a:ext cx="1863011" cy="923330"/>
          </a:xfrm>
          <a:prstGeom prst="rect">
            <a:avLst/>
          </a:prstGeom>
          <a:noFill/>
        </p:spPr>
        <p:txBody>
          <a:bodyPr wrap="none" rtlCol="0">
            <a:spAutoFit/>
          </a:bodyPr>
          <a:lstStyle/>
          <a:p>
            <a:r>
              <a:rPr lang="de-DE" dirty="0">
                <a:solidFill>
                  <a:srgbClr val="646363"/>
                </a:solidFill>
              </a:rPr>
              <a:t>Betriebliche</a:t>
            </a:r>
          </a:p>
          <a:p>
            <a:r>
              <a:rPr lang="de-DE" dirty="0">
                <a:solidFill>
                  <a:srgbClr val="646363"/>
                </a:solidFill>
              </a:rPr>
              <a:t>Integrationskultur</a:t>
            </a:r>
          </a:p>
          <a:p>
            <a:r>
              <a:rPr lang="de-DE" dirty="0">
                <a:solidFill>
                  <a:srgbClr val="646363"/>
                </a:solidFill>
              </a:rPr>
              <a:t>fördern</a:t>
            </a:r>
          </a:p>
        </p:txBody>
      </p:sp>
      <p:pic>
        <p:nvPicPr>
          <p:cNvPr id="29" name="Grafik 28">
            <a:extLst>
              <a:ext uri="{FF2B5EF4-FFF2-40B4-BE49-F238E27FC236}">
                <a16:creationId xmlns:a16="http://schemas.microsoft.com/office/drawing/2014/main" id="{806F699B-2376-4BD1-9843-C86E5979CC0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7824431" y="4075762"/>
            <a:ext cx="1540776" cy="1540776"/>
          </a:xfrm>
          <a:prstGeom prst="rect">
            <a:avLst/>
          </a:prstGeom>
        </p:spPr>
      </p:pic>
      <p:sp>
        <p:nvSpPr>
          <p:cNvPr id="32" name="Textfeld 31">
            <a:extLst>
              <a:ext uri="{FF2B5EF4-FFF2-40B4-BE49-F238E27FC236}">
                <a16:creationId xmlns:a16="http://schemas.microsoft.com/office/drawing/2014/main" id="{15203CB8-5AED-4D42-A389-0007232F02A0}"/>
              </a:ext>
            </a:extLst>
          </p:cNvPr>
          <p:cNvSpPr txBox="1"/>
          <p:nvPr/>
        </p:nvSpPr>
        <p:spPr>
          <a:xfrm>
            <a:off x="9176750" y="4661484"/>
            <a:ext cx="1621854" cy="369332"/>
          </a:xfrm>
          <a:prstGeom prst="rect">
            <a:avLst/>
          </a:prstGeom>
          <a:noFill/>
        </p:spPr>
        <p:txBody>
          <a:bodyPr wrap="none" rtlCol="0">
            <a:spAutoFit/>
          </a:bodyPr>
          <a:lstStyle/>
          <a:p>
            <a:r>
              <a:rPr lang="de-DE" dirty="0">
                <a:solidFill>
                  <a:srgbClr val="646363"/>
                </a:solidFill>
              </a:rPr>
              <a:t>Zeit investieren</a:t>
            </a:r>
          </a:p>
        </p:txBody>
      </p:sp>
      <p:sp>
        <p:nvSpPr>
          <p:cNvPr id="6" name="Inhaltsplatzhalter 1">
            <a:extLst>
              <a:ext uri="{FF2B5EF4-FFF2-40B4-BE49-F238E27FC236}">
                <a16:creationId xmlns:a16="http://schemas.microsoft.com/office/drawing/2014/main" id="{C22C0A80-86ED-9262-5E30-CB82685DA574}"/>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410630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36" grpId="0"/>
      <p:bldP spid="38" grpId="0"/>
      <p:bldP spid="39" grpId="0"/>
      <p:bldP spid="40" grpId="0"/>
      <p:bldP spid="27"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17</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Nach der Anpassungsqualifizierung</a:t>
            </a:r>
          </a:p>
        </p:txBody>
      </p:sp>
      <p:pic>
        <p:nvPicPr>
          <p:cNvPr id="5" name="Grafik 4">
            <a:extLst>
              <a:ext uri="{FF2B5EF4-FFF2-40B4-BE49-F238E27FC236}">
                <a16:creationId xmlns:a16="http://schemas.microsoft.com/office/drawing/2014/main" id="{3087B437-81D1-4661-B4EB-9824417198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9501" y="2192686"/>
            <a:ext cx="2472627" cy="2472627"/>
          </a:xfrm>
          <a:prstGeom prst="rect">
            <a:avLst/>
          </a:prstGeom>
        </p:spPr>
      </p:pic>
      <p:pic>
        <p:nvPicPr>
          <p:cNvPr id="8" name="Grafik 7">
            <a:extLst>
              <a:ext uri="{FF2B5EF4-FFF2-40B4-BE49-F238E27FC236}">
                <a16:creationId xmlns:a16="http://schemas.microsoft.com/office/drawing/2014/main" id="{887D69BD-CECC-4AB9-AF5D-7156FE1EB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38558" y="2192686"/>
            <a:ext cx="2472627" cy="2472627"/>
          </a:xfrm>
          <a:prstGeom prst="rect">
            <a:avLst/>
          </a:prstGeom>
        </p:spPr>
      </p:pic>
      <p:sp>
        <p:nvSpPr>
          <p:cNvPr id="11" name="Textfeld 10">
            <a:extLst>
              <a:ext uri="{FF2B5EF4-FFF2-40B4-BE49-F238E27FC236}">
                <a16:creationId xmlns:a16="http://schemas.microsoft.com/office/drawing/2014/main" id="{E4E8DCD9-DC61-42AB-B1F2-1FDBE67C2666}"/>
              </a:ext>
            </a:extLst>
          </p:cNvPr>
          <p:cNvSpPr txBox="1"/>
          <p:nvPr/>
        </p:nvSpPr>
        <p:spPr>
          <a:xfrm>
            <a:off x="1353763" y="4418673"/>
            <a:ext cx="2384114" cy="369332"/>
          </a:xfrm>
          <a:prstGeom prst="rect">
            <a:avLst/>
          </a:prstGeom>
          <a:noFill/>
        </p:spPr>
        <p:txBody>
          <a:bodyPr wrap="none" rtlCol="0">
            <a:spAutoFit/>
          </a:bodyPr>
          <a:lstStyle/>
          <a:p>
            <a:pPr algn="ctr"/>
            <a:r>
              <a:rPr lang="de-DE" dirty="0">
                <a:solidFill>
                  <a:srgbClr val="646363"/>
                </a:solidFill>
              </a:rPr>
              <a:t>Anerkennungsberatung</a:t>
            </a:r>
          </a:p>
        </p:txBody>
      </p:sp>
      <p:sp>
        <p:nvSpPr>
          <p:cNvPr id="12" name="Textfeld 11">
            <a:extLst>
              <a:ext uri="{FF2B5EF4-FFF2-40B4-BE49-F238E27FC236}">
                <a16:creationId xmlns:a16="http://schemas.microsoft.com/office/drawing/2014/main" id="{55A6BF99-F7FC-48DF-8B38-40AFE20B4C54}"/>
              </a:ext>
            </a:extLst>
          </p:cNvPr>
          <p:cNvSpPr txBox="1"/>
          <p:nvPr/>
        </p:nvSpPr>
        <p:spPr>
          <a:xfrm>
            <a:off x="5486489" y="4418673"/>
            <a:ext cx="1464498" cy="369332"/>
          </a:xfrm>
          <a:prstGeom prst="rect">
            <a:avLst/>
          </a:prstGeom>
          <a:noFill/>
        </p:spPr>
        <p:txBody>
          <a:bodyPr wrap="square" rtlCol="0">
            <a:spAutoFit/>
          </a:bodyPr>
          <a:lstStyle/>
          <a:p>
            <a:pPr algn="ctr"/>
            <a:r>
              <a:rPr lang="de-DE" dirty="0">
                <a:solidFill>
                  <a:srgbClr val="646363"/>
                </a:solidFill>
              </a:rPr>
              <a:t>Folgeantrag</a:t>
            </a:r>
          </a:p>
        </p:txBody>
      </p:sp>
      <p:sp>
        <p:nvSpPr>
          <p:cNvPr id="13" name="Textfeld 12">
            <a:extLst>
              <a:ext uri="{FF2B5EF4-FFF2-40B4-BE49-F238E27FC236}">
                <a16:creationId xmlns:a16="http://schemas.microsoft.com/office/drawing/2014/main" id="{40F07CC0-9CC2-429A-9D02-8E7785020659}"/>
              </a:ext>
            </a:extLst>
          </p:cNvPr>
          <p:cNvSpPr txBox="1"/>
          <p:nvPr/>
        </p:nvSpPr>
        <p:spPr>
          <a:xfrm>
            <a:off x="8681484" y="4418673"/>
            <a:ext cx="2137636" cy="369332"/>
          </a:xfrm>
          <a:prstGeom prst="rect">
            <a:avLst/>
          </a:prstGeom>
          <a:noFill/>
        </p:spPr>
        <p:txBody>
          <a:bodyPr wrap="none" rtlCol="0">
            <a:spAutoFit/>
          </a:bodyPr>
          <a:lstStyle/>
          <a:p>
            <a:pPr algn="ctr"/>
            <a:r>
              <a:rPr lang="de-DE" dirty="0">
                <a:solidFill>
                  <a:srgbClr val="646363"/>
                </a:solidFill>
              </a:rPr>
              <a:t>Weiterbeschäftigung</a:t>
            </a:r>
          </a:p>
        </p:txBody>
      </p:sp>
      <p:grpSp>
        <p:nvGrpSpPr>
          <p:cNvPr id="2" name="Gruppieren 1">
            <a:extLst>
              <a:ext uri="{FF2B5EF4-FFF2-40B4-BE49-F238E27FC236}">
                <a16:creationId xmlns:a16="http://schemas.microsoft.com/office/drawing/2014/main" id="{E8FCC780-A03C-48A5-A8C9-8E706C7DDA06}"/>
              </a:ext>
            </a:extLst>
          </p:cNvPr>
          <p:cNvGrpSpPr/>
          <p:nvPr/>
        </p:nvGrpSpPr>
        <p:grpSpPr>
          <a:xfrm>
            <a:off x="8346493" y="2192686"/>
            <a:ext cx="2514884" cy="2746268"/>
            <a:chOff x="8367615" y="2192686"/>
            <a:chExt cx="2514884" cy="2746268"/>
          </a:xfrm>
        </p:grpSpPr>
        <p:pic>
          <p:nvPicPr>
            <p:cNvPr id="10" name="Grafik 9">
              <a:extLst>
                <a:ext uri="{FF2B5EF4-FFF2-40B4-BE49-F238E27FC236}">
                  <a16:creationId xmlns:a16="http://schemas.microsoft.com/office/drawing/2014/main" id="{43995D04-2D9B-4CA4-A00A-84F97B03C2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67615" y="2192686"/>
              <a:ext cx="2472627" cy="2472627"/>
            </a:xfrm>
            <a:prstGeom prst="rect">
              <a:avLst/>
            </a:prstGeom>
          </p:spPr>
        </p:pic>
        <p:pic>
          <p:nvPicPr>
            <p:cNvPr id="14" name="Grafik 13">
              <a:extLst>
                <a:ext uri="{FF2B5EF4-FFF2-40B4-BE49-F238E27FC236}">
                  <a16:creationId xmlns:a16="http://schemas.microsoft.com/office/drawing/2014/main" id="{3B398D76-75CA-4052-9E85-F1F32A0443C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91805" y="3348260"/>
              <a:ext cx="1590694" cy="1590694"/>
            </a:xfrm>
            <a:prstGeom prst="rect">
              <a:avLst/>
            </a:prstGeom>
          </p:spPr>
        </p:pic>
      </p:grpSp>
      <p:sp>
        <p:nvSpPr>
          <p:cNvPr id="7" name="Inhaltsplatzhalter 1">
            <a:extLst>
              <a:ext uri="{FF2B5EF4-FFF2-40B4-BE49-F238E27FC236}">
                <a16:creationId xmlns:a16="http://schemas.microsoft.com/office/drawing/2014/main" id="{BC43BDB3-942B-BEC4-BA36-61DBE83A3072}"/>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21427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9516D52-807B-48DC-AC3F-00DF4DB2BF76}"/>
              </a:ext>
            </a:extLst>
          </p:cNvPr>
          <p:cNvSpPr>
            <a:spLocks noGrp="1"/>
          </p:cNvSpPr>
          <p:nvPr>
            <p:ph type="sldNum" sz="quarter" idx="12"/>
          </p:nvPr>
        </p:nvSpPr>
        <p:spPr/>
        <p:txBody>
          <a:bodyPr/>
          <a:lstStyle/>
          <a:p>
            <a:fld id="{1001D6E4-277C-454F-8BDB-A51DA561E3F3}" type="slidenum">
              <a:rPr lang="de-DE" smtClean="0"/>
              <a:t>18</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Zusammenfassung Anpassungsqualifizierung</a:t>
            </a:r>
          </a:p>
        </p:txBody>
      </p:sp>
      <p:sp>
        <p:nvSpPr>
          <p:cNvPr id="10" name="Pfeil: nach rechts 9">
            <a:extLst>
              <a:ext uri="{FF2B5EF4-FFF2-40B4-BE49-F238E27FC236}">
                <a16:creationId xmlns:a16="http://schemas.microsoft.com/office/drawing/2014/main" id="{0C236616-9579-4D23-8DA9-7CBF7E75EEC8}"/>
              </a:ext>
            </a:extLst>
          </p:cNvPr>
          <p:cNvSpPr/>
          <p:nvPr/>
        </p:nvSpPr>
        <p:spPr>
          <a:xfrm>
            <a:off x="1736982" y="2206010"/>
            <a:ext cx="9062487" cy="3933752"/>
          </a:xfrm>
          <a:prstGeom prst="rightArrow">
            <a:avLst/>
          </a:prstGeom>
          <a:solidFill>
            <a:srgbClr val="FFD544"/>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ihandform: Form 11">
            <a:extLst>
              <a:ext uri="{FF2B5EF4-FFF2-40B4-BE49-F238E27FC236}">
                <a16:creationId xmlns:a16="http://schemas.microsoft.com/office/drawing/2014/main" id="{C326266F-B750-4DFB-8D41-FB18D9619049}"/>
              </a:ext>
            </a:extLst>
          </p:cNvPr>
          <p:cNvSpPr/>
          <p:nvPr/>
        </p:nvSpPr>
        <p:spPr>
          <a:xfrm>
            <a:off x="94047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Bescheid</a:t>
            </a:r>
          </a:p>
        </p:txBody>
      </p:sp>
      <p:sp>
        <p:nvSpPr>
          <p:cNvPr id="14" name="Freihandform: Form 13">
            <a:extLst>
              <a:ext uri="{FF2B5EF4-FFF2-40B4-BE49-F238E27FC236}">
                <a16:creationId xmlns:a16="http://schemas.microsoft.com/office/drawing/2014/main" id="{620A356A-BDF2-472A-8D6F-075F6C62C9D2}"/>
              </a:ext>
            </a:extLst>
          </p:cNvPr>
          <p:cNvSpPr/>
          <p:nvPr/>
        </p:nvSpPr>
        <p:spPr>
          <a:xfrm>
            <a:off x="313425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Beratung</a:t>
            </a:r>
          </a:p>
        </p:txBody>
      </p:sp>
      <p:sp>
        <p:nvSpPr>
          <p:cNvPr id="16" name="Freihandform: Form 15">
            <a:extLst>
              <a:ext uri="{FF2B5EF4-FFF2-40B4-BE49-F238E27FC236}">
                <a16:creationId xmlns:a16="http://schemas.microsoft.com/office/drawing/2014/main" id="{B036FF4B-BFB8-4DFD-81C9-6F29BA7DD341}"/>
              </a:ext>
            </a:extLst>
          </p:cNvPr>
          <p:cNvSpPr/>
          <p:nvPr/>
        </p:nvSpPr>
        <p:spPr>
          <a:xfrm>
            <a:off x="532803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Finanzierung &amp; Versicherung</a:t>
            </a:r>
          </a:p>
        </p:txBody>
      </p:sp>
      <p:sp>
        <p:nvSpPr>
          <p:cNvPr id="18" name="Freihandform: Form 17">
            <a:extLst>
              <a:ext uri="{FF2B5EF4-FFF2-40B4-BE49-F238E27FC236}">
                <a16:creationId xmlns:a16="http://schemas.microsoft.com/office/drawing/2014/main" id="{85787712-DE73-47AA-BE17-39F015989B24}"/>
              </a:ext>
            </a:extLst>
          </p:cNvPr>
          <p:cNvSpPr/>
          <p:nvPr/>
        </p:nvSpPr>
        <p:spPr>
          <a:xfrm>
            <a:off x="752181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Qualifizierungs-tätigkeit</a:t>
            </a:r>
          </a:p>
        </p:txBody>
      </p:sp>
      <p:sp>
        <p:nvSpPr>
          <p:cNvPr id="19" name="Freihandform: Form 18">
            <a:extLst>
              <a:ext uri="{FF2B5EF4-FFF2-40B4-BE49-F238E27FC236}">
                <a16:creationId xmlns:a16="http://schemas.microsoft.com/office/drawing/2014/main" id="{7BA4CDC5-54D6-4217-85FD-8D20843CE0AF}"/>
              </a:ext>
            </a:extLst>
          </p:cNvPr>
          <p:cNvSpPr/>
          <p:nvPr/>
        </p:nvSpPr>
        <p:spPr>
          <a:xfrm>
            <a:off x="971559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Folgeantrag</a:t>
            </a:r>
          </a:p>
        </p:txBody>
      </p:sp>
      <p:pic>
        <p:nvPicPr>
          <p:cNvPr id="9" name="Grafik 8">
            <a:extLst>
              <a:ext uri="{FF2B5EF4-FFF2-40B4-BE49-F238E27FC236}">
                <a16:creationId xmlns:a16="http://schemas.microsoft.com/office/drawing/2014/main" id="{35065C8F-8523-4B3A-AA9E-A48E249956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2225" y="3478539"/>
            <a:ext cx="1138697" cy="1138697"/>
          </a:xfrm>
          <a:prstGeom prst="rect">
            <a:avLst/>
          </a:prstGeom>
        </p:spPr>
      </p:pic>
      <p:pic>
        <p:nvPicPr>
          <p:cNvPr id="11" name="Grafik 10">
            <a:extLst>
              <a:ext uri="{FF2B5EF4-FFF2-40B4-BE49-F238E27FC236}">
                <a16:creationId xmlns:a16="http://schemas.microsoft.com/office/drawing/2014/main" id="{7919E4FB-F2C9-4AAD-8EED-460751C0A5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31068" y="3603537"/>
            <a:ext cx="1138696" cy="1138696"/>
          </a:xfrm>
          <a:prstGeom prst="rect">
            <a:avLst/>
          </a:prstGeom>
        </p:spPr>
      </p:pic>
      <p:pic>
        <p:nvPicPr>
          <p:cNvPr id="13" name="Grafik 12">
            <a:extLst>
              <a:ext uri="{FF2B5EF4-FFF2-40B4-BE49-F238E27FC236}">
                <a16:creationId xmlns:a16="http://schemas.microsoft.com/office/drawing/2014/main" id="{12848A1F-2E56-41E3-A6C4-8501A72CCB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57488" y="3478541"/>
            <a:ext cx="1138695" cy="1138695"/>
          </a:xfrm>
          <a:prstGeom prst="rect">
            <a:avLst/>
          </a:prstGeom>
        </p:spPr>
      </p:pic>
      <p:grpSp>
        <p:nvGrpSpPr>
          <p:cNvPr id="8" name="Gruppieren 7">
            <a:extLst>
              <a:ext uri="{FF2B5EF4-FFF2-40B4-BE49-F238E27FC236}">
                <a16:creationId xmlns:a16="http://schemas.microsoft.com/office/drawing/2014/main" id="{F3B806D7-1095-4332-9000-824B8DEA60C2}"/>
              </a:ext>
            </a:extLst>
          </p:cNvPr>
          <p:cNvGrpSpPr/>
          <p:nvPr/>
        </p:nvGrpSpPr>
        <p:grpSpPr>
          <a:xfrm>
            <a:off x="5637366" y="3491535"/>
            <a:ext cx="1273939" cy="1032544"/>
            <a:chOff x="9074947" y="1305793"/>
            <a:chExt cx="1273939" cy="1032544"/>
          </a:xfrm>
        </p:grpSpPr>
        <p:pic>
          <p:nvPicPr>
            <p:cNvPr id="4" name="Grafik 3" descr="Ein Bild, das Text, Schild, Vektorgrafiken enthält.&#10;&#10;Automatisch generierte Beschreibung">
              <a:extLst>
                <a:ext uri="{FF2B5EF4-FFF2-40B4-BE49-F238E27FC236}">
                  <a16:creationId xmlns:a16="http://schemas.microsoft.com/office/drawing/2014/main" id="{B03B1F4F-65DD-4AE7-AE0D-2091AFEB1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4947" y="1325555"/>
              <a:ext cx="727878" cy="727878"/>
            </a:xfrm>
            <a:prstGeom prst="rect">
              <a:avLst/>
            </a:prstGeom>
          </p:spPr>
        </p:pic>
        <p:pic>
          <p:nvPicPr>
            <p:cNvPr id="17" name="Grafik 16">
              <a:extLst>
                <a:ext uri="{FF2B5EF4-FFF2-40B4-BE49-F238E27FC236}">
                  <a16:creationId xmlns:a16="http://schemas.microsoft.com/office/drawing/2014/main" id="{7C1C0E41-1B16-470B-B65A-1AD3A6B2B5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16342" y="1305793"/>
              <a:ext cx="1032544" cy="1032544"/>
            </a:xfrm>
            <a:prstGeom prst="rect">
              <a:avLst/>
            </a:prstGeom>
          </p:spPr>
        </p:pic>
      </p:grpSp>
      <p:pic>
        <p:nvPicPr>
          <p:cNvPr id="15" name="Grafik 14">
            <a:extLst>
              <a:ext uri="{FF2B5EF4-FFF2-40B4-BE49-F238E27FC236}">
                <a16:creationId xmlns:a16="http://schemas.microsoft.com/office/drawing/2014/main" id="{4774AFFE-CAB2-45A6-9392-67243346F78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3818" y="3324831"/>
            <a:ext cx="1138696" cy="1138696"/>
          </a:xfrm>
          <a:prstGeom prst="rect">
            <a:avLst/>
          </a:prstGeom>
        </p:spPr>
      </p:pic>
      <p:sp>
        <p:nvSpPr>
          <p:cNvPr id="5" name="Inhaltsplatzhalter 1">
            <a:extLst>
              <a:ext uri="{FF2B5EF4-FFF2-40B4-BE49-F238E27FC236}">
                <a16:creationId xmlns:a16="http://schemas.microsoft.com/office/drawing/2014/main" id="{CAEA3697-264D-04F2-1EF4-97F0BF30E5AE}"/>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6532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0D793BF-B2C6-4D37-B38C-BE25B509AB42}"/>
              </a:ext>
            </a:extLst>
          </p:cNvPr>
          <p:cNvSpPr>
            <a:spLocks noGrp="1"/>
          </p:cNvSpPr>
          <p:nvPr>
            <p:ph type="sldNum" sz="quarter" idx="12"/>
          </p:nvPr>
        </p:nvSpPr>
        <p:spPr/>
        <p:txBody>
          <a:bodyPr/>
          <a:lstStyle/>
          <a:p>
            <a:fld id="{1001D6E4-277C-454F-8BDB-A51DA561E3F3}" type="slidenum">
              <a:rPr lang="de-DE" smtClean="0"/>
              <a:t>19</a:t>
            </a:fld>
            <a:endParaRPr lang="de-DE"/>
          </a:p>
        </p:txBody>
      </p:sp>
      <p:sp>
        <p:nvSpPr>
          <p:cNvPr id="8" name="Textplatzhalter 7">
            <a:extLst>
              <a:ext uri="{FF2B5EF4-FFF2-40B4-BE49-F238E27FC236}">
                <a16:creationId xmlns:a16="http://schemas.microsoft.com/office/drawing/2014/main" id="{02A00285-4475-409E-B5D0-116D3A777D48}"/>
              </a:ext>
            </a:extLst>
          </p:cNvPr>
          <p:cNvSpPr>
            <a:spLocks noGrp="1"/>
          </p:cNvSpPr>
          <p:nvPr>
            <p:ph type="body" sz="quarter" idx="14"/>
          </p:nvPr>
        </p:nvSpPr>
        <p:spPr/>
        <p:txBody>
          <a:bodyPr/>
          <a:lstStyle/>
          <a:p>
            <a:r>
              <a:rPr lang="de-DE" dirty="0"/>
              <a:t>Weitere Informationen und Ansprechpersonen</a:t>
            </a:r>
          </a:p>
        </p:txBody>
      </p:sp>
      <p:pic>
        <p:nvPicPr>
          <p:cNvPr id="10" name="Grafik 9" descr="Verbindungen Silhouette">
            <a:extLst>
              <a:ext uri="{FF2B5EF4-FFF2-40B4-BE49-F238E27FC236}">
                <a16:creationId xmlns:a16="http://schemas.microsoft.com/office/drawing/2014/main" id="{874B7DA0-5C37-4226-A348-4FD18FFE13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3673" y="2281457"/>
            <a:ext cx="3589118" cy="3589118"/>
          </a:xfrm>
          <a:prstGeom prst="rect">
            <a:avLst/>
          </a:prstGeom>
        </p:spPr>
      </p:pic>
      <p:sp>
        <p:nvSpPr>
          <p:cNvPr id="11" name="Textfeld 10">
            <a:extLst>
              <a:ext uri="{FF2B5EF4-FFF2-40B4-BE49-F238E27FC236}">
                <a16:creationId xmlns:a16="http://schemas.microsoft.com/office/drawing/2014/main" id="{609097C8-0DA8-43F1-A796-45A909996DEF}"/>
              </a:ext>
            </a:extLst>
          </p:cNvPr>
          <p:cNvSpPr txBox="1"/>
          <p:nvPr/>
        </p:nvSpPr>
        <p:spPr>
          <a:xfrm>
            <a:off x="6356591" y="4935191"/>
            <a:ext cx="2384114" cy="646331"/>
          </a:xfrm>
          <a:prstGeom prst="rect">
            <a:avLst/>
          </a:prstGeom>
          <a:noFill/>
        </p:spPr>
        <p:txBody>
          <a:bodyPr wrap="none" rtlCol="0">
            <a:spAutoFit/>
          </a:bodyPr>
          <a:lstStyle/>
          <a:p>
            <a:pPr algn="ctr"/>
            <a:r>
              <a:rPr lang="de-DE" dirty="0">
                <a:solidFill>
                  <a:srgbClr val="646363"/>
                </a:solidFill>
              </a:rPr>
              <a:t>Anerkennungsberatung</a:t>
            </a:r>
            <a:br>
              <a:rPr lang="de-DE" dirty="0">
                <a:solidFill>
                  <a:srgbClr val="646363"/>
                </a:solidFill>
              </a:rPr>
            </a:br>
            <a:r>
              <a:rPr lang="de-DE" dirty="0">
                <a:solidFill>
                  <a:srgbClr val="646363"/>
                </a:solidFill>
              </a:rPr>
              <a:t>der Handwerkskammer</a:t>
            </a:r>
          </a:p>
        </p:txBody>
      </p:sp>
      <p:sp>
        <p:nvSpPr>
          <p:cNvPr id="12" name="Textfeld 11">
            <a:extLst>
              <a:ext uri="{FF2B5EF4-FFF2-40B4-BE49-F238E27FC236}">
                <a16:creationId xmlns:a16="http://schemas.microsoft.com/office/drawing/2014/main" id="{0858089C-EA97-4542-9634-5AEC01065DB8}"/>
              </a:ext>
            </a:extLst>
          </p:cNvPr>
          <p:cNvSpPr txBox="1"/>
          <p:nvPr/>
        </p:nvSpPr>
        <p:spPr>
          <a:xfrm>
            <a:off x="7159981" y="2824493"/>
            <a:ext cx="2570704" cy="369332"/>
          </a:xfrm>
          <a:prstGeom prst="rect">
            <a:avLst/>
          </a:prstGeom>
          <a:noFill/>
        </p:spPr>
        <p:txBody>
          <a:bodyPr wrap="none" rtlCol="0">
            <a:spAutoFit/>
          </a:bodyPr>
          <a:lstStyle/>
          <a:p>
            <a:pPr algn="ctr"/>
            <a:r>
              <a:rPr lang="de-DE" dirty="0">
                <a:solidFill>
                  <a:srgbClr val="646363"/>
                </a:solidFill>
              </a:rPr>
              <a:t>Bundesagentur für Arbeit</a:t>
            </a:r>
          </a:p>
        </p:txBody>
      </p:sp>
      <p:sp>
        <p:nvSpPr>
          <p:cNvPr id="24" name="Textfeld 23">
            <a:extLst>
              <a:ext uri="{FF2B5EF4-FFF2-40B4-BE49-F238E27FC236}">
                <a16:creationId xmlns:a16="http://schemas.microsoft.com/office/drawing/2014/main" id="{60C0DCE5-26B4-4BAF-9A2B-7B5CA0FACDE8}"/>
              </a:ext>
            </a:extLst>
          </p:cNvPr>
          <p:cNvSpPr txBox="1"/>
          <p:nvPr/>
        </p:nvSpPr>
        <p:spPr>
          <a:xfrm>
            <a:off x="1564810" y="3582641"/>
            <a:ext cx="2384115" cy="646331"/>
          </a:xfrm>
          <a:prstGeom prst="rect">
            <a:avLst/>
          </a:prstGeom>
          <a:noFill/>
        </p:spPr>
        <p:txBody>
          <a:bodyPr wrap="none" rtlCol="0">
            <a:spAutoFit/>
          </a:bodyPr>
          <a:lstStyle/>
          <a:p>
            <a:pPr algn="ctr"/>
            <a:r>
              <a:rPr lang="de-DE" dirty="0">
                <a:solidFill>
                  <a:srgbClr val="646363"/>
                </a:solidFill>
              </a:rPr>
              <a:t>Deutsche Gesetzliche</a:t>
            </a:r>
            <a:br>
              <a:rPr lang="de-DE" dirty="0">
                <a:solidFill>
                  <a:srgbClr val="646363"/>
                </a:solidFill>
              </a:rPr>
            </a:br>
            <a:r>
              <a:rPr lang="de-DE" dirty="0">
                <a:solidFill>
                  <a:srgbClr val="646363"/>
                </a:solidFill>
              </a:rPr>
              <a:t>Unfallversicherung e. V.</a:t>
            </a:r>
          </a:p>
        </p:txBody>
      </p:sp>
      <p:sp>
        <p:nvSpPr>
          <p:cNvPr id="25" name="Textfeld 24">
            <a:extLst>
              <a:ext uri="{FF2B5EF4-FFF2-40B4-BE49-F238E27FC236}">
                <a16:creationId xmlns:a16="http://schemas.microsoft.com/office/drawing/2014/main" id="{89246F63-A98B-4FC6-A7C9-84A6F7EDA5C2}"/>
              </a:ext>
            </a:extLst>
          </p:cNvPr>
          <p:cNvSpPr txBox="1"/>
          <p:nvPr/>
        </p:nvSpPr>
        <p:spPr>
          <a:xfrm>
            <a:off x="3689345" y="2664734"/>
            <a:ext cx="1342675" cy="369332"/>
          </a:xfrm>
          <a:prstGeom prst="rect">
            <a:avLst/>
          </a:prstGeom>
          <a:noFill/>
        </p:spPr>
        <p:txBody>
          <a:bodyPr wrap="none" rtlCol="0">
            <a:spAutoFit/>
          </a:bodyPr>
          <a:lstStyle/>
          <a:p>
            <a:pPr algn="ctr"/>
            <a:r>
              <a:rPr lang="de-DE" dirty="0">
                <a:solidFill>
                  <a:srgbClr val="646363"/>
                </a:solidFill>
              </a:rPr>
              <a:t>Netzwerk IQ</a:t>
            </a:r>
          </a:p>
        </p:txBody>
      </p:sp>
      <p:sp>
        <p:nvSpPr>
          <p:cNvPr id="26" name="Textfeld 25">
            <a:extLst>
              <a:ext uri="{FF2B5EF4-FFF2-40B4-BE49-F238E27FC236}">
                <a16:creationId xmlns:a16="http://schemas.microsoft.com/office/drawing/2014/main" id="{ECDE6912-8560-4931-8DDE-8B0B1C157083}"/>
              </a:ext>
            </a:extLst>
          </p:cNvPr>
          <p:cNvSpPr txBox="1"/>
          <p:nvPr/>
        </p:nvSpPr>
        <p:spPr>
          <a:xfrm>
            <a:off x="1308105" y="5102403"/>
            <a:ext cx="2897524" cy="646331"/>
          </a:xfrm>
          <a:prstGeom prst="rect">
            <a:avLst/>
          </a:prstGeom>
          <a:noFill/>
        </p:spPr>
        <p:txBody>
          <a:bodyPr wrap="none" rtlCol="0">
            <a:spAutoFit/>
          </a:bodyPr>
          <a:lstStyle/>
          <a:p>
            <a:pPr algn="ctr"/>
            <a:r>
              <a:rPr lang="de-DE" dirty="0">
                <a:solidFill>
                  <a:srgbClr val="646363"/>
                </a:solidFill>
              </a:rPr>
              <a:t>… und andere, z. B.</a:t>
            </a:r>
            <a:br>
              <a:rPr lang="de-DE" dirty="0">
                <a:solidFill>
                  <a:srgbClr val="646363"/>
                </a:solidFill>
              </a:rPr>
            </a:br>
            <a:r>
              <a:rPr lang="de-DE" dirty="0">
                <a:solidFill>
                  <a:srgbClr val="646363"/>
                </a:solidFill>
              </a:rPr>
              <a:t>Anerkennung in Deutschland</a:t>
            </a:r>
          </a:p>
        </p:txBody>
      </p:sp>
      <p:sp>
        <p:nvSpPr>
          <p:cNvPr id="27" name="Textfeld 26">
            <a:extLst>
              <a:ext uri="{FF2B5EF4-FFF2-40B4-BE49-F238E27FC236}">
                <a16:creationId xmlns:a16="http://schemas.microsoft.com/office/drawing/2014/main" id="{837D1255-55DB-43F2-8889-2DC97CF2B7F2}"/>
              </a:ext>
            </a:extLst>
          </p:cNvPr>
          <p:cNvSpPr txBox="1"/>
          <p:nvPr/>
        </p:nvSpPr>
        <p:spPr>
          <a:xfrm>
            <a:off x="7341994" y="3902158"/>
            <a:ext cx="3391634" cy="369332"/>
          </a:xfrm>
          <a:prstGeom prst="rect">
            <a:avLst/>
          </a:prstGeom>
          <a:noFill/>
        </p:spPr>
        <p:txBody>
          <a:bodyPr wrap="none" rtlCol="0">
            <a:spAutoFit/>
          </a:bodyPr>
          <a:lstStyle/>
          <a:p>
            <a:pPr algn="ctr"/>
            <a:r>
              <a:rPr lang="de-DE" dirty="0">
                <a:solidFill>
                  <a:srgbClr val="646363"/>
                </a:solidFill>
              </a:rPr>
              <a:t>Unternehmen Berufsanerkennung</a:t>
            </a:r>
          </a:p>
        </p:txBody>
      </p:sp>
      <p:sp>
        <p:nvSpPr>
          <p:cNvPr id="16" name="Inhaltsplatzhalter 1">
            <a:extLst>
              <a:ext uri="{FF2B5EF4-FFF2-40B4-BE49-F238E27FC236}">
                <a16:creationId xmlns:a16="http://schemas.microsoft.com/office/drawing/2014/main" id="{1E914825-29B4-C128-5C46-C4F6F2F610D3}"/>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a:p>
            <a:endParaRPr lang="de-DE" dirty="0"/>
          </a:p>
        </p:txBody>
      </p:sp>
    </p:spTree>
    <p:custDataLst>
      <p:tags r:id="rId1"/>
    </p:custDataLst>
    <p:extLst>
      <p:ext uri="{BB962C8B-B14F-4D97-AF65-F5344CB8AC3E}">
        <p14:creationId xmlns:p14="http://schemas.microsoft.com/office/powerpoint/2010/main" val="39113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2</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Wer spricht?</a:t>
            </a:r>
          </a:p>
        </p:txBody>
      </p:sp>
      <p:sp>
        <p:nvSpPr>
          <p:cNvPr id="7" name="Rechteck 6">
            <a:extLst>
              <a:ext uri="{FF2B5EF4-FFF2-40B4-BE49-F238E27FC236}">
                <a16:creationId xmlns:a16="http://schemas.microsoft.com/office/drawing/2014/main" id="{0E9D317C-6446-AF85-8E84-74E1B03307D8}"/>
              </a:ext>
            </a:extLst>
          </p:cNvPr>
          <p:cNvSpPr/>
          <p:nvPr/>
        </p:nvSpPr>
        <p:spPr>
          <a:xfrm>
            <a:off x="5653106" y="5718990"/>
            <a:ext cx="5583550" cy="1139010"/>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1C2F664F-A369-1D8C-7D39-579E7B6413B0}"/>
              </a:ext>
            </a:extLst>
          </p:cNvPr>
          <p:cNvSpPr txBox="1"/>
          <p:nvPr/>
        </p:nvSpPr>
        <p:spPr>
          <a:xfrm>
            <a:off x="5730724" y="5868380"/>
            <a:ext cx="5482906" cy="840230"/>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Der Besuch eines unserer Online-Seminare, einer unserer Präsenzveranstaltungen oder die Nutzung eines eTutorials ersetzt keine Rechtsberatung!</a:t>
            </a:r>
          </a:p>
        </p:txBody>
      </p:sp>
      <p:sp>
        <p:nvSpPr>
          <p:cNvPr id="9" name="Inhaltsplatzhalter 1">
            <a:extLst>
              <a:ext uri="{FF2B5EF4-FFF2-40B4-BE49-F238E27FC236}">
                <a16:creationId xmlns:a16="http://schemas.microsoft.com/office/drawing/2014/main" id="{E2C363AD-178D-37BC-339E-F3938975CE00}"/>
              </a:ext>
            </a:extLst>
          </p:cNvPr>
          <p:cNvSpPr txBox="1">
            <a:spLocks/>
          </p:cNvSpPr>
          <p:nvPr/>
        </p:nvSpPr>
        <p:spPr>
          <a:xfrm>
            <a:off x="4690280" y="4670524"/>
            <a:ext cx="2811438" cy="740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de-DE" dirty="0">
                <a:solidFill>
                  <a:schemeClr val="bg1">
                    <a:lumMod val="50000"/>
                  </a:schemeClr>
                </a:solidFill>
              </a:rPr>
              <a:t>Vorname, Name</a:t>
            </a:r>
            <a:br>
              <a:rPr lang="de-DE" dirty="0">
                <a:solidFill>
                  <a:srgbClr val="F07D00"/>
                </a:solidFill>
              </a:rPr>
            </a:br>
            <a:r>
              <a:rPr lang="de-DE" dirty="0"/>
              <a:t>Funktion</a:t>
            </a:r>
          </a:p>
        </p:txBody>
      </p:sp>
      <p:sp>
        <p:nvSpPr>
          <p:cNvPr id="10" name="Ellipse 9">
            <a:extLst>
              <a:ext uri="{FF2B5EF4-FFF2-40B4-BE49-F238E27FC236}">
                <a16:creationId xmlns:a16="http://schemas.microsoft.com/office/drawing/2014/main" id="{E3E36B6D-13A4-1C14-2AA9-3482F553DB8D}"/>
              </a:ext>
            </a:extLst>
          </p:cNvPr>
          <p:cNvSpPr/>
          <p:nvPr/>
        </p:nvSpPr>
        <p:spPr>
          <a:xfrm>
            <a:off x="5026866" y="2346070"/>
            <a:ext cx="2138267" cy="2138267"/>
          </a:xfrm>
          <a:prstGeom prst="ellipse">
            <a:avLst/>
          </a:prstGeom>
          <a:solidFill>
            <a:srgbClr val="C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Inhaltsplatzhalter 1">
            <a:extLst>
              <a:ext uri="{FF2B5EF4-FFF2-40B4-BE49-F238E27FC236}">
                <a16:creationId xmlns:a16="http://schemas.microsoft.com/office/drawing/2014/main" id="{AA5D5801-7925-C68E-EBEE-D0091EDCB207}"/>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extLst>
      <p:ext uri="{BB962C8B-B14F-4D97-AF65-F5344CB8AC3E}">
        <p14:creationId xmlns:p14="http://schemas.microsoft.com/office/powerpoint/2010/main" val="108541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20</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Der UBA</a:t>
            </a:r>
            <a:r>
              <a:rPr lang="de-DE" baseline="30000" dirty="0"/>
              <a:t>HWK</a:t>
            </a:r>
            <a:r>
              <a:rPr lang="de-DE" dirty="0"/>
              <a:t>-Werkzeugkasten</a:t>
            </a:r>
          </a:p>
        </p:txBody>
      </p:sp>
      <p:sp>
        <p:nvSpPr>
          <p:cNvPr id="21" name="Textfeld 20">
            <a:extLst>
              <a:ext uri="{FF2B5EF4-FFF2-40B4-BE49-F238E27FC236}">
                <a16:creationId xmlns:a16="http://schemas.microsoft.com/office/drawing/2014/main" id="{9372CFDD-449E-408C-88AD-86AD0DF346F4}"/>
              </a:ext>
            </a:extLst>
          </p:cNvPr>
          <p:cNvSpPr txBox="1"/>
          <p:nvPr/>
        </p:nvSpPr>
        <p:spPr>
          <a:xfrm>
            <a:off x="2149774" y="2309483"/>
            <a:ext cx="3137843" cy="1477328"/>
          </a:xfrm>
          <a:prstGeom prst="rect">
            <a:avLst/>
          </a:prstGeom>
          <a:noFill/>
        </p:spPr>
        <p:txBody>
          <a:bodyPr wrap="square" rtlCol="0">
            <a:spAutoFit/>
          </a:bodyPr>
          <a:lstStyle/>
          <a:p>
            <a:r>
              <a:rPr lang="de-DE" b="1" dirty="0">
                <a:solidFill>
                  <a:srgbClr val="646363"/>
                </a:solidFill>
              </a:rPr>
              <a:t>Mustervereinbarung</a:t>
            </a:r>
          </a:p>
          <a:p>
            <a:r>
              <a:rPr lang="de-DE" dirty="0">
                <a:solidFill>
                  <a:srgbClr val="646363"/>
                </a:solidFill>
              </a:rPr>
              <a:t>Sorgt für Klarheit auf beiden Seiten während des betrieblichen Lernabschnitts einer Anpassungsqualifizierung</a:t>
            </a:r>
          </a:p>
        </p:txBody>
      </p:sp>
      <p:sp>
        <p:nvSpPr>
          <p:cNvPr id="22" name="Textfeld 21">
            <a:extLst>
              <a:ext uri="{FF2B5EF4-FFF2-40B4-BE49-F238E27FC236}">
                <a16:creationId xmlns:a16="http://schemas.microsoft.com/office/drawing/2014/main" id="{20EEB5AB-F461-465E-A0EE-D8A34694E349}"/>
              </a:ext>
            </a:extLst>
          </p:cNvPr>
          <p:cNvSpPr txBox="1"/>
          <p:nvPr/>
        </p:nvSpPr>
        <p:spPr>
          <a:xfrm>
            <a:off x="2149773" y="4162291"/>
            <a:ext cx="3297260" cy="1200329"/>
          </a:xfrm>
          <a:prstGeom prst="rect">
            <a:avLst/>
          </a:prstGeom>
          <a:noFill/>
        </p:spPr>
        <p:txBody>
          <a:bodyPr wrap="square" rtlCol="0">
            <a:spAutoFit/>
          </a:bodyPr>
          <a:lstStyle/>
          <a:p>
            <a:r>
              <a:rPr lang="de-DE" b="1" dirty="0">
                <a:solidFill>
                  <a:srgbClr val="646363"/>
                </a:solidFill>
              </a:rPr>
              <a:t>Betrieblicher Qualifizierungsplan</a:t>
            </a:r>
          </a:p>
          <a:p>
            <a:r>
              <a:rPr lang="de-DE" dirty="0">
                <a:solidFill>
                  <a:srgbClr val="646363"/>
                </a:solidFill>
              </a:rPr>
              <a:t>Schafft einen Überblick über die durchzuführenden Maßnahmen der Anpassungsqualifizierung</a:t>
            </a:r>
          </a:p>
        </p:txBody>
      </p:sp>
      <p:sp>
        <p:nvSpPr>
          <p:cNvPr id="23" name="Textfeld 22">
            <a:extLst>
              <a:ext uri="{FF2B5EF4-FFF2-40B4-BE49-F238E27FC236}">
                <a16:creationId xmlns:a16="http://schemas.microsoft.com/office/drawing/2014/main" id="{26767F0E-21C0-437A-A160-C2AA13AB987B}"/>
              </a:ext>
            </a:extLst>
          </p:cNvPr>
          <p:cNvSpPr txBox="1"/>
          <p:nvPr/>
        </p:nvSpPr>
        <p:spPr>
          <a:xfrm>
            <a:off x="6744966" y="4162291"/>
            <a:ext cx="3297261" cy="1754326"/>
          </a:xfrm>
          <a:prstGeom prst="rect">
            <a:avLst/>
          </a:prstGeom>
          <a:noFill/>
        </p:spPr>
        <p:txBody>
          <a:bodyPr wrap="square" rtlCol="0">
            <a:spAutoFit/>
          </a:bodyPr>
          <a:lstStyle/>
          <a:p>
            <a:r>
              <a:rPr lang="de-DE" b="1" dirty="0">
                <a:solidFill>
                  <a:srgbClr val="646363"/>
                </a:solidFill>
              </a:rPr>
              <a:t>Dokumentationsheft</a:t>
            </a:r>
          </a:p>
          <a:p>
            <a:r>
              <a:rPr lang="de-DE" dirty="0">
                <a:solidFill>
                  <a:srgbClr val="646363"/>
                </a:solidFill>
              </a:rPr>
              <a:t>Ermöglicht der Fachkraft, täglich ihre Arbeiten und Tätigkeiten im Rahmen der betrieblichen Anpassungsqualifizierung festzuhalten</a:t>
            </a:r>
          </a:p>
        </p:txBody>
      </p:sp>
      <p:sp>
        <p:nvSpPr>
          <p:cNvPr id="25" name="Textfeld 24">
            <a:extLst>
              <a:ext uri="{FF2B5EF4-FFF2-40B4-BE49-F238E27FC236}">
                <a16:creationId xmlns:a16="http://schemas.microsoft.com/office/drawing/2014/main" id="{89166596-2DCE-48B2-8771-ECB530487443}"/>
              </a:ext>
            </a:extLst>
          </p:cNvPr>
          <p:cNvSpPr txBox="1"/>
          <p:nvPr/>
        </p:nvSpPr>
        <p:spPr>
          <a:xfrm>
            <a:off x="5530756" y="3545442"/>
            <a:ext cx="2004075" cy="369332"/>
          </a:xfrm>
          <a:prstGeom prst="rect">
            <a:avLst/>
          </a:prstGeom>
          <a:noFill/>
        </p:spPr>
        <p:txBody>
          <a:bodyPr wrap="none" rtlCol="0">
            <a:spAutoFit/>
          </a:bodyPr>
          <a:lstStyle/>
          <a:p>
            <a:r>
              <a:rPr lang="de-DE" b="1" dirty="0">
                <a:solidFill>
                  <a:srgbClr val="646363"/>
                </a:solidFill>
              </a:rPr>
              <a:t>… und vieles mehr!</a:t>
            </a:r>
          </a:p>
        </p:txBody>
      </p:sp>
      <p:pic>
        <p:nvPicPr>
          <p:cNvPr id="9" name="Grafik 8" descr="Ein Bild, das Text enthält.&#10;&#10;Automatisch generierte Beschreibung">
            <a:extLst>
              <a:ext uri="{FF2B5EF4-FFF2-40B4-BE49-F238E27FC236}">
                <a16:creationId xmlns:a16="http://schemas.microsoft.com/office/drawing/2014/main" id="{AA2213E5-B68F-2944-7870-14B3D5637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651" y="482312"/>
            <a:ext cx="3684433" cy="2763325"/>
          </a:xfrm>
          <a:prstGeom prst="rect">
            <a:avLst/>
          </a:prstGeom>
        </p:spPr>
      </p:pic>
      <p:pic>
        <p:nvPicPr>
          <p:cNvPr id="11" name="Grafik 10">
            <a:extLst>
              <a:ext uri="{FF2B5EF4-FFF2-40B4-BE49-F238E27FC236}">
                <a16:creationId xmlns:a16="http://schemas.microsoft.com/office/drawing/2014/main" id="{84D5FF16-9D7F-A9B8-B409-4931CDB459A4}"/>
              </a:ext>
            </a:extLst>
          </p:cNvPr>
          <p:cNvPicPr>
            <a:picLocks noChangeAspect="1"/>
          </p:cNvPicPr>
          <p:nvPr/>
        </p:nvPicPr>
        <p:blipFill>
          <a:blip r:embed="rId5"/>
          <a:stretch>
            <a:fillRect/>
          </a:stretch>
        </p:blipFill>
        <p:spPr>
          <a:xfrm>
            <a:off x="937351" y="2246424"/>
            <a:ext cx="1130487" cy="1603446"/>
          </a:xfrm>
          <a:prstGeom prst="rect">
            <a:avLst/>
          </a:prstGeom>
          <a:ln>
            <a:solidFill>
              <a:schemeClr val="accent3"/>
            </a:solidFill>
          </a:ln>
        </p:spPr>
      </p:pic>
      <p:pic>
        <p:nvPicPr>
          <p:cNvPr id="15" name="Grafik 14">
            <a:extLst>
              <a:ext uri="{FF2B5EF4-FFF2-40B4-BE49-F238E27FC236}">
                <a16:creationId xmlns:a16="http://schemas.microsoft.com/office/drawing/2014/main" id="{E37E2E92-7BF1-7278-636F-09CBBD73DF08}"/>
              </a:ext>
            </a:extLst>
          </p:cNvPr>
          <p:cNvPicPr>
            <a:picLocks noChangeAspect="1"/>
          </p:cNvPicPr>
          <p:nvPr/>
        </p:nvPicPr>
        <p:blipFill>
          <a:blip r:embed="rId6"/>
          <a:stretch>
            <a:fillRect/>
          </a:stretch>
        </p:blipFill>
        <p:spPr>
          <a:xfrm>
            <a:off x="933240" y="4084895"/>
            <a:ext cx="1132810" cy="1599093"/>
          </a:xfrm>
          <a:prstGeom prst="rect">
            <a:avLst/>
          </a:prstGeom>
          <a:ln>
            <a:solidFill>
              <a:schemeClr val="accent3"/>
            </a:solidFill>
          </a:ln>
        </p:spPr>
      </p:pic>
      <p:pic>
        <p:nvPicPr>
          <p:cNvPr id="17" name="Grafik 16">
            <a:extLst>
              <a:ext uri="{FF2B5EF4-FFF2-40B4-BE49-F238E27FC236}">
                <a16:creationId xmlns:a16="http://schemas.microsoft.com/office/drawing/2014/main" id="{88ECD14B-3802-EDB0-E285-984F775F92EA}"/>
              </a:ext>
            </a:extLst>
          </p:cNvPr>
          <p:cNvPicPr>
            <a:picLocks noChangeAspect="1"/>
          </p:cNvPicPr>
          <p:nvPr/>
        </p:nvPicPr>
        <p:blipFill>
          <a:blip r:embed="rId7"/>
          <a:stretch>
            <a:fillRect/>
          </a:stretch>
        </p:blipFill>
        <p:spPr>
          <a:xfrm>
            <a:off x="5533302" y="4084894"/>
            <a:ext cx="1125395" cy="1599094"/>
          </a:xfrm>
          <a:prstGeom prst="rect">
            <a:avLst/>
          </a:prstGeom>
          <a:ln>
            <a:solidFill>
              <a:schemeClr val="accent3"/>
            </a:solidFill>
          </a:ln>
        </p:spPr>
      </p:pic>
      <p:sp>
        <p:nvSpPr>
          <p:cNvPr id="3" name="Inhaltsplatzhalter 1">
            <a:extLst>
              <a:ext uri="{FF2B5EF4-FFF2-40B4-BE49-F238E27FC236}">
                <a16:creationId xmlns:a16="http://schemas.microsoft.com/office/drawing/2014/main" id="{97409E7B-3207-6D9B-2E3E-847FE5B8DEF9}"/>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a:p>
            <a:endParaRPr lang="de-DE" dirty="0"/>
          </a:p>
        </p:txBody>
      </p:sp>
    </p:spTree>
    <p:custDataLst>
      <p:tags r:id="rId1"/>
    </p:custDataLst>
    <p:extLst>
      <p:ext uri="{BB962C8B-B14F-4D97-AF65-F5344CB8AC3E}">
        <p14:creationId xmlns:p14="http://schemas.microsoft.com/office/powerpoint/2010/main" val="5742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2" uiExpand="1"/>
      <p:bldP spid="22" grpId="2"/>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EF6C7DF1-BED7-462E-A7DB-71345C7C1A0E}"/>
              </a:ext>
            </a:extLst>
          </p:cNvPr>
          <p:cNvSpPr>
            <a:spLocks noGrp="1"/>
          </p:cNvSpPr>
          <p:nvPr>
            <p:ph type="sldNum" sz="quarter" idx="12"/>
          </p:nvPr>
        </p:nvSpPr>
        <p:spPr/>
        <p:txBody>
          <a:bodyPr/>
          <a:lstStyle/>
          <a:p>
            <a:fld id="{1001D6E4-277C-454F-8BDB-A51DA561E3F3}" type="slidenum">
              <a:rPr lang="de-DE" smtClean="0"/>
              <a:t>21</a:t>
            </a:fld>
            <a:endParaRPr lang="de-DE"/>
          </a:p>
        </p:txBody>
      </p:sp>
      <p:sp>
        <p:nvSpPr>
          <p:cNvPr id="4" name="Textplatzhalter 3">
            <a:extLst>
              <a:ext uri="{FF2B5EF4-FFF2-40B4-BE49-F238E27FC236}">
                <a16:creationId xmlns:a16="http://schemas.microsoft.com/office/drawing/2014/main" id="{EDA8FBB5-F984-4D17-9214-87B446B0DC3E}"/>
              </a:ext>
            </a:extLst>
          </p:cNvPr>
          <p:cNvSpPr>
            <a:spLocks noGrp="1"/>
          </p:cNvSpPr>
          <p:nvPr>
            <p:ph type="body" sz="quarter" idx="14"/>
          </p:nvPr>
        </p:nvSpPr>
        <p:spPr/>
        <p:txBody>
          <a:bodyPr/>
          <a:lstStyle/>
          <a:p>
            <a:r>
              <a:rPr lang="de-DE" dirty="0"/>
              <a:t>Gibt es noch Fragen?</a:t>
            </a:r>
          </a:p>
        </p:txBody>
      </p:sp>
      <p:sp>
        <p:nvSpPr>
          <p:cNvPr id="16" name="Inhaltsplatzhalter 1">
            <a:extLst>
              <a:ext uri="{FF2B5EF4-FFF2-40B4-BE49-F238E27FC236}">
                <a16:creationId xmlns:a16="http://schemas.microsoft.com/office/drawing/2014/main" id="{3F77115F-7723-450C-926F-7691C8F219E6}"/>
              </a:ext>
            </a:extLst>
          </p:cNvPr>
          <p:cNvSpPr txBox="1">
            <a:spLocks/>
          </p:cNvSpPr>
          <p:nvPr/>
        </p:nvSpPr>
        <p:spPr>
          <a:xfrm>
            <a:off x="637250" y="1746644"/>
            <a:ext cx="4854912" cy="13297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pPr>
            <a:r>
              <a:rPr lang="de-DE" sz="1400" b="1" dirty="0">
                <a:solidFill>
                  <a:srgbClr val="646363"/>
                </a:solidFill>
              </a:rPr>
              <a:t>Andreas Anschütz │ Betriebslotse</a:t>
            </a:r>
          </a:p>
          <a:p>
            <a:pPr>
              <a:lnSpc>
                <a:spcPct val="110000"/>
              </a:lnSpc>
              <a:spcBef>
                <a:spcPts val="600"/>
              </a:spcBef>
            </a:pPr>
            <a:r>
              <a:rPr lang="de-DE" sz="1400" dirty="0">
                <a:solidFill>
                  <a:srgbClr val="646363"/>
                </a:solidFill>
              </a:rPr>
              <a:t>HWK für München und Oberbayern</a:t>
            </a:r>
          </a:p>
          <a:p>
            <a:pPr>
              <a:lnSpc>
                <a:spcPct val="110000"/>
              </a:lnSpc>
              <a:spcBef>
                <a:spcPts val="600"/>
              </a:spcBef>
            </a:pPr>
            <a:r>
              <a:rPr lang="de-DE" sz="1400" dirty="0">
                <a:solidFill>
                  <a:srgbClr val="646363"/>
                </a:solidFill>
              </a:rPr>
              <a:t>Max-Joseph-Str. 4 │ 80333 München</a:t>
            </a:r>
          </a:p>
          <a:p>
            <a:pPr>
              <a:lnSpc>
                <a:spcPct val="110000"/>
              </a:lnSpc>
              <a:spcBef>
                <a:spcPts val="600"/>
              </a:spcBef>
            </a:pPr>
            <a:r>
              <a:rPr lang="de-DE" sz="1400" dirty="0">
                <a:solidFill>
                  <a:srgbClr val="646363"/>
                </a:solidFill>
              </a:rPr>
              <a:t>T 089 5119-314 │ M </a:t>
            </a:r>
            <a:r>
              <a:rPr lang="de-DE" sz="1400" dirty="0">
                <a:solidFill>
                  <a:srgbClr val="646363"/>
                </a:solidFill>
                <a:hlinkClick r:id="rId4">
                  <a:extLst>
                    <a:ext uri="{A12FA001-AC4F-418D-AE19-62706E023703}">
                      <ahyp:hlinkClr xmlns:ahyp="http://schemas.microsoft.com/office/drawing/2018/hyperlinkcolor" val="tx"/>
                    </a:ext>
                  </a:extLst>
                </a:hlinkClick>
              </a:rPr>
              <a:t>andreas.anschuetz@hwk-muenchen.de</a:t>
            </a:r>
            <a:endParaRPr lang="de-DE" sz="1400" dirty="0">
              <a:solidFill>
                <a:srgbClr val="646363"/>
              </a:solidFill>
            </a:endParaRPr>
          </a:p>
          <a:p>
            <a:endParaRPr lang="de-DE" dirty="0"/>
          </a:p>
        </p:txBody>
      </p:sp>
      <p:sp>
        <p:nvSpPr>
          <p:cNvPr id="17" name="Inhaltsplatzhalter 1">
            <a:extLst>
              <a:ext uri="{FF2B5EF4-FFF2-40B4-BE49-F238E27FC236}">
                <a16:creationId xmlns:a16="http://schemas.microsoft.com/office/drawing/2014/main" id="{652B42BD-A541-4861-B8E7-1DB3CA0FF70E}"/>
              </a:ext>
            </a:extLst>
          </p:cNvPr>
          <p:cNvSpPr txBox="1">
            <a:spLocks/>
          </p:cNvSpPr>
          <p:nvPr/>
        </p:nvSpPr>
        <p:spPr>
          <a:xfrm>
            <a:off x="654415" y="3196021"/>
            <a:ext cx="4854912" cy="17255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de-DE" sz="1400" b="1" dirty="0">
                <a:solidFill>
                  <a:srgbClr val="646363"/>
                </a:solidFill>
              </a:rPr>
              <a:t>Anette Groschupp / Andrea Haindl-Jovicic │ Betriebslotsinnen</a:t>
            </a:r>
          </a:p>
          <a:p>
            <a:pPr>
              <a:lnSpc>
                <a:spcPct val="100000"/>
              </a:lnSpc>
              <a:spcBef>
                <a:spcPts val="600"/>
              </a:spcBef>
            </a:pPr>
            <a:r>
              <a:rPr lang="de-DE" sz="1400" dirty="0">
                <a:solidFill>
                  <a:srgbClr val="646363"/>
                </a:solidFill>
              </a:rPr>
              <a:t>HWK Region Stuttgart</a:t>
            </a:r>
          </a:p>
          <a:p>
            <a:pPr>
              <a:lnSpc>
                <a:spcPct val="100000"/>
              </a:lnSpc>
              <a:spcBef>
                <a:spcPts val="600"/>
              </a:spcBef>
            </a:pPr>
            <a:r>
              <a:rPr lang="de-DE" sz="1400" dirty="0">
                <a:solidFill>
                  <a:srgbClr val="646363"/>
                </a:solidFill>
              </a:rPr>
              <a:t>Heilbronner Straße 43 │ 70191 Stuttgart</a:t>
            </a:r>
          </a:p>
          <a:p>
            <a:pPr>
              <a:lnSpc>
                <a:spcPct val="100000"/>
              </a:lnSpc>
              <a:spcBef>
                <a:spcPts val="600"/>
              </a:spcBef>
            </a:pPr>
            <a:r>
              <a:rPr lang="de-DE" sz="1400" dirty="0">
                <a:solidFill>
                  <a:srgbClr val="646363"/>
                </a:solidFill>
              </a:rPr>
              <a:t>T  0711 1657-291 / 0711 1657-549</a:t>
            </a:r>
          </a:p>
          <a:p>
            <a:pPr>
              <a:lnSpc>
                <a:spcPct val="100000"/>
              </a:lnSpc>
              <a:spcBef>
                <a:spcPts val="600"/>
              </a:spcBef>
            </a:pPr>
            <a:r>
              <a:rPr lang="de-DE" sz="1400" dirty="0">
                <a:solidFill>
                  <a:srgbClr val="646363"/>
                </a:solidFill>
              </a:rPr>
              <a:t>M</a:t>
            </a:r>
            <a:r>
              <a:rPr lang="de-DE" sz="1400" dirty="0">
                <a:solidFill>
                  <a:srgbClr val="646363"/>
                </a:solidFill>
                <a:hlinkClick r:id="rId5">
                  <a:extLst>
                    <a:ext uri="{A12FA001-AC4F-418D-AE19-62706E023703}">
                      <ahyp:hlinkClr xmlns:ahyp="http://schemas.microsoft.com/office/drawing/2018/hyperlinkcolor" val="tx"/>
                    </a:ext>
                  </a:extLst>
                </a:hlinkClick>
              </a:rPr>
              <a:t> anette.groschupp@hwk-stuttgart.de</a:t>
            </a:r>
            <a:r>
              <a:rPr lang="de-DE" sz="1400" dirty="0">
                <a:solidFill>
                  <a:srgbClr val="646363"/>
                </a:solidFill>
              </a:rPr>
              <a:t> / </a:t>
            </a:r>
            <a:r>
              <a:rPr lang="de-DE" sz="1400" dirty="0">
                <a:solidFill>
                  <a:srgbClr val="646363"/>
                </a:solidFill>
                <a:hlinkClick r:id="rId6">
                  <a:extLst>
                    <a:ext uri="{A12FA001-AC4F-418D-AE19-62706E023703}">
                      <ahyp:hlinkClr xmlns:ahyp="http://schemas.microsoft.com/office/drawing/2018/hyperlinkcolor" val="tx"/>
                    </a:ext>
                  </a:extLst>
                </a:hlinkClick>
              </a:rPr>
              <a:t>andrea.haindl@hwk-stuttgart.de</a:t>
            </a:r>
            <a:endParaRPr lang="de-DE" sz="1400" dirty="0">
              <a:solidFill>
                <a:srgbClr val="646363"/>
              </a:solidFill>
            </a:endParaRPr>
          </a:p>
          <a:p>
            <a:pPr>
              <a:lnSpc>
                <a:spcPct val="100000"/>
              </a:lnSpc>
              <a:spcBef>
                <a:spcPts val="600"/>
              </a:spcBef>
            </a:pPr>
            <a:endParaRPr lang="de-DE" sz="1200" u="sng" dirty="0"/>
          </a:p>
        </p:txBody>
      </p:sp>
      <p:sp>
        <p:nvSpPr>
          <p:cNvPr id="19" name="Inhaltsplatzhalter 1">
            <a:extLst>
              <a:ext uri="{FF2B5EF4-FFF2-40B4-BE49-F238E27FC236}">
                <a16:creationId xmlns:a16="http://schemas.microsoft.com/office/drawing/2014/main" id="{75880F42-67E9-4EE8-BE6F-2B76F428692C}"/>
              </a:ext>
            </a:extLst>
          </p:cNvPr>
          <p:cNvSpPr txBox="1">
            <a:spLocks/>
          </p:cNvSpPr>
          <p:nvPr/>
        </p:nvSpPr>
        <p:spPr>
          <a:xfrm>
            <a:off x="676761" y="5041184"/>
            <a:ext cx="4845836" cy="15403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de-DE" sz="1400" b="1" dirty="0">
                <a:solidFill>
                  <a:srgbClr val="646363"/>
                </a:solidFill>
              </a:rPr>
              <a:t>Dilek Intepe │ Betriebslotsin</a:t>
            </a:r>
          </a:p>
          <a:p>
            <a:pPr>
              <a:lnSpc>
                <a:spcPct val="100000"/>
              </a:lnSpc>
              <a:spcBef>
                <a:spcPts val="600"/>
              </a:spcBef>
            </a:pPr>
            <a:r>
              <a:rPr lang="de-DE" sz="1400" dirty="0">
                <a:solidFill>
                  <a:srgbClr val="646363"/>
                </a:solidFill>
              </a:rPr>
              <a:t>HWK Berlin</a:t>
            </a:r>
          </a:p>
          <a:p>
            <a:pPr>
              <a:lnSpc>
                <a:spcPct val="100000"/>
              </a:lnSpc>
              <a:spcBef>
                <a:spcPts val="600"/>
              </a:spcBef>
            </a:pPr>
            <a:r>
              <a:rPr lang="de-DE" sz="1400" dirty="0">
                <a:solidFill>
                  <a:srgbClr val="646363"/>
                </a:solidFill>
              </a:rPr>
              <a:t>Köpenicker Str. 148 │ 10997 Berlin</a:t>
            </a:r>
          </a:p>
          <a:p>
            <a:pPr>
              <a:lnSpc>
                <a:spcPct val="100000"/>
              </a:lnSpc>
              <a:spcBef>
                <a:spcPts val="600"/>
              </a:spcBef>
            </a:pPr>
            <a:r>
              <a:rPr lang="de-DE" sz="1400" dirty="0">
                <a:solidFill>
                  <a:srgbClr val="646363"/>
                </a:solidFill>
              </a:rPr>
              <a:t>T 030 25903-376 │ M </a:t>
            </a:r>
            <a:r>
              <a:rPr lang="de-DE" sz="1400" dirty="0">
                <a:solidFill>
                  <a:srgbClr val="646363"/>
                </a:solidFill>
                <a:hlinkClick r:id="rId7">
                  <a:extLst>
                    <a:ext uri="{A12FA001-AC4F-418D-AE19-62706E023703}">
                      <ahyp:hlinkClr xmlns:ahyp="http://schemas.microsoft.com/office/drawing/2018/hyperlinkcolor" val="tx"/>
                    </a:ext>
                  </a:extLst>
                </a:hlinkClick>
              </a:rPr>
              <a:t>intepe@hwk-berlin.de</a:t>
            </a:r>
            <a:endParaRPr lang="de-DE" sz="1400" dirty="0">
              <a:solidFill>
                <a:srgbClr val="646363"/>
              </a:solidFill>
            </a:endParaRPr>
          </a:p>
        </p:txBody>
      </p:sp>
      <p:pic>
        <p:nvPicPr>
          <p:cNvPr id="34" name="Grafik 33" descr="Ein Bild, das Silhouette enthält.&#10;&#10;Automatisch generierte Beschreibung">
            <a:extLst>
              <a:ext uri="{FF2B5EF4-FFF2-40B4-BE49-F238E27FC236}">
                <a16:creationId xmlns:a16="http://schemas.microsoft.com/office/drawing/2014/main" id="{E2EF5DBA-B54D-41E0-930C-49F7918C75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9000" y="-191733"/>
            <a:ext cx="4987279" cy="7049733"/>
          </a:xfrm>
          <a:prstGeom prst="rect">
            <a:avLst/>
          </a:prstGeom>
        </p:spPr>
      </p:pic>
      <p:sp>
        <p:nvSpPr>
          <p:cNvPr id="35" name="Inhaltsplatzhalter 2">
            <a:extLst>
              <a:ext uri="{FF2B5EF4-FFF2-40B4-BE49-F238E27FC236}">
                <a16:creationId xmlns:a16="http://schemas.microsoft.com/office/drawing/2014/main" id="{BE2F1CEB-84AD-4ADD-868F-B6981D19ED09}"/>
              </a:ext>
            </a:extLst>
          </p:cNvPr>
          <p:cNvSpPr txBox="1">
            <a:spLocks/>
          </p:cNvSpPr>
          <p:nvPr/>
        </p:nvSpPr>
        <p:spPr>
          <a:xfrm>
            <a:off x="7682560" y="4700760"/>
            <a:ext cx="2679250" cy="7984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de-DE" sz="1400" dirty="0"/>
              <a:t>Frau Groschupp</a:t>
            </a:r>
          </a:p>
          <a:p>
            <a:pPr algn="ctr">
              <a:lnSpc>
                <a:spcPct val="100000"/>
              </a:lnSpc>
              <a:spcBef>
                <a:spcPts val="0"/>
              </a:spcBef>
            </a:pPr>
            <a:r>
              <a:rPr lang="de-DE" sz="1400" dirty="0"/>
              <a:t>Frau Haindl-Jovicic</a:t>
            </a:r>
            <a:br>
              <a:rPr lang="de-DE" sz="1400" dirty="0"/>
            </a:br>
            <a:r>
              <a:rPr lang="de-DE" sz="1400" dirty="0">
                <a:solidFill>
                  <a:schemeClr val="bg1"/>
                </a:solidFill>
              </a:rPr>
              <a:t>Stuttgart</a:t>
            </a:r>
          </a:p>
        </p:txBody>
      </p:sp>
      <p:sp>
        <p:nvSpPr>
          <p:cNvPr id="36" name="Inhaltsplatzhalter 2">
            <a:extLst>
              <a:ext uri="{FF2B5EF4-FFF2-40B4-BE49-F238E27FC236}">
                <a16:creationId xmlns:a16="http://schemas.microsoft.com/office/drawing/2014/main" id="{3F1FD03A-A9A3-4A32-B44E-8DAF27D056FF}"/>
              </a:ext>
            </a:extLst>
          </p:cNvPr>
          <p:cNvSpPr txBox="1">
            <a:spLocks/>
          </p:cNvSpPr>
          <p:nvPr/>
        </p:nvSpPr>
        <p:spPr>
          <a:xfrm>
            <a:off x="9412923" y="5544906"/>
            <a:ext cx="1277918" cy="4281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400" dirty="0"/>
              <a:t>Herr Anschütz</a:t>
            </a:r>
            <a:br>
              <a:rPr lang="de-DE" sz="1400" dirty="0"/>
            </a:br>
            <a:r>
              <a:rPr lang="de-DE" sz="1400" dirty="0">
                <a:solidFill>
                  <a:schemeClr val="bg1"/>
                </a:solidFill>
              </a:rPr>
              <a:t>München</a:t>
            </a:r>
          </a:p>
        </p:txBody>
      </p:sp>
      <p:sp>
        <p:nvSpPr>
          <p:cNvPr id="37" name="Inhaltsplatzhalter 2">
            <a:extLst>
              <a:ext uri="{FF2B5EF4-FFF2-40B4-BE49-F238E27FC236}">
                <a16:creationId xmlns:a16="http://schemas.microsoft.com/office/drawing/2014/main" id="{DB3BA951-7FAC-424F-B44A-689AD0E5FD1D}"/>
              </a:ext>
            </a:extLst>
          </p:cNvPr>
          <p:cNvSpPr txBox="1">
            <a:spLocks/>
          </p:cNvSpPr>
          <p:nvPr/>
        </p:nvSpPr>
        <p:spPr>
          <a:xfrm>
            <a:off x="10222677" y="2197370"/>
            <a:ext cx="1176398" cy="3882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400" dirty="0"/>
              <a:t>Frau </a:t>
            </a:r>
            <a:r>
              <a:rPr lang="de-DE" sz="1400" dirty="0" err="1"/>
              <a:t>Intepe</a:t>
            </a:r>
            <a:br>
              <a:rPr lang="de-DE" sz="1400" dirty="0"/>
            </a:br>
            <a:r>
              <a:rPr lang="de-DE" sz="1400" dirty="0">
                <a:solidFill>
                  <a:schemeClr val="bg1"/>
                </a:solidFill>
              </a:rPr>
              <a:t>Berlin</a:t>
            </a:r>
          </a:p>
        </p:txBody>
      </p:sp>
      <p:cxnSp>
        <p:nvCxnSpPr>
          <p:cNvPr id="38" name="Gerader Verbinder 37">
            <a:extLst>
              <a:ext uri="{FF2B5EF4-FFF2-40B4-BE49-F238E27FC236}">
                <a16:creationId xmlns:a16="http://schemas.microsoft.com/office/drawing/2014/main" id="{F619A4A3-50B5-4B28-986C-DF2F1CD62708}"/>
              </a:ext>
            </a:extLst>
          </p:cNvPr>
          <p:cNvCxnSpPr/>
          <p:nvPr/>
        </p:nvCxnSpPr>
        <p:spPr>
          <a:xfrm>
            <a:off x="7124700" y="2116205"/>
            <a:ext cx="3686176"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6B1F48F2-CF8D-4DD9-BDAF-4DC16D6D10D1}"/>
              </a:ext>
            </a:extLst>
          </p:cNvPr>
          <p:cNvCxnSpPr>
            <a:cxnSpLocks/>
          </p:cNvCxnSpPr>
          <p:nvPr/>
        </p:nvCxnSpPr>
        <p:spPr>
          <a:xfrm>
            <a:off x="6905625" y="5479257"/>
            <a:ext cx="3079582"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1938FFC-3043-41C6-B9E2-BCC31D952741}"/>
              </a:ext>
            </a:extLst>
          </p:cNvPr>
          <p:cNvCxnSpPr>
            <a:cxnSpLocks/>
          </p:cNvCxnSpPr>
          <p:nvPr/>
        </p:nvCxnSpPr>
        <p:spPr>
          <a:xfrm>
            <a:off x="6905625" y="4673137"/>
            <a:ext cx="2106476"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pic>
        <p:nvPicPr>
          <p:cNvPr id="42" name="Grafik 41" descr="Ein Bild, das Person, Mann, Brille, tragen enthält.&#10;&#10;Automatisch generierte Beschreibung">
            <a:extLst>
              <a:ext uri="{FF2B5EF4-FFF2-40B4-BE49-F238E27FC236}">
                <a16:creationId xmlns:a16="http://schemas.microsoft.com/office/drawing/2014/main" id="{B5A39ED7-68B1-48EE-9F25-979196C4AE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4474" y="5270550"/>
            <a:ext cx="749856" cy="749856"/>
          </a:xfrm>
          <a:prstGeom prst="rect">
            <a:avLst/>
          </a:prstGeom>
        </p:spPr>
      </p:pic>
      <p:sp>
        <p:nvSpPr>
          <p:cNvPr id="43" name="Ellipse 42">
            <a:extLst>
              <a:ext uri="{FF2B5EF4-FFF2-40B4-BE49-F238E27FC236}">
                <a16:creationId xmlns:a16="http://schemas.microsoft.com/office/drawing/2014/main" id="{8D2CC3C1-2DB8-46E1-9087-2901F3425401}"/>
              </a:ext>
            </a:extLst>
          </p:cNvPr>
          <p:cNvSpPr/>
          <p:nvPr/>
        </p:nvSpPr>
        <p:spPr>
          <a:xfrm>
            <a:off x="10729711" y="2035040"/>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A058E642-BA66-444C-A1CA-A896B2FEE021}"/>
              </a:ext>
            </a:extLst>
          </p:cNvPr>
          <p:cNvSpPr/>
          <p:nvPr/>
        </p:nvSpPr>
        <p:spPr>
          <a:xfrm>
            <a:off x="8929486" y="4587719"/>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7A39942F-0F8B-4A87-9446-BB6A28DEC480}"/>
              </a:ext>
            </a:extLst>
          </p:cNvPr>
          <p:cNvSpPr/>
          <p:nvPr/>
        </p:nvSpPr>
        <p:spPr>
          <a:xfrm>
            <a:off x="9904042" y="5398092"/>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6" name="Gerader Verbinder 45">
            <a:extLst>
              <a:ext uri="{FF2B5EF4-FFF2-40B4-BE49-F238E27FC236}">
                <a16:creationId xmlns:a16="http://schemas.microsoft.com/office/drawing/2014/main" id="{B98F0EB9-65F5-4445-8539-4317E2C71D28}"/>
              </a:ext>
            </a:extLst>
          </p:cNvPr>
          <p:cNvCxnSpPr>
            <a:cxnSpLocks/>
          </p:cNvCxnSpPr>
          <p:nvPr/>
        </p:nvCxnSpPr>
        <p:spPr>
          <a:xfrm>
            <a:off x="6774356" y="3657100"/>
            <a:ext cx="0" cy="1016037"/>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pic>
        <p:nvPicPr>
          <p:cNvPr id="47" name="Grafik 46" descr="Ein Bild, das Person, lächelnd, Wand, drinnen enthält.&#10;&#10;Automatisch generierte Beschreibung">
            <a:extLst>
              <a:ext uri="{FF2B5EF4-FFF2-40B4-BE49-F238E27FC236}">
                <a16:creationId xmlns:a16="http://schemas.microsoft.com/office/drawing/2014/main" id="{605852C1-A4A9-4D64-8872-766AAF7EB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1890" y="4291691"/>
            <a:ext cx="749856" cy="749856"/>
          </a:xfrm>
          <a:prstGeom prst="rect">
            <a:avLst/>
          </a:prstGeom>
        </p:spPr>
      </p:pic>
      <p:pic>
        <p:nvPicPr>
          <p:cNvPr id="48" name="Grafik 47" descr="Ein Bild, das Person, draußen, lächelnd, darstellend enthält.&#10;&#10;Automatisch generierte Beschreibung">
            <a:extLst>
              <a:ext uri="{FF2B5EF4-FFF2-40B4-BE49-F238E27FC236}">
                <a16:creationId xmlns:a16="http://schemas.microsoft.com/office/drawing/2014/main" id="{E49766F0-1917-44F5-8C21-A8C8E04BFC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7016" y="3319351"/>
            <a:ext cx="749856" cy="749856"/>
          </a:xfrm>
          <a:prstGeom prst="rect">
            <a:avLst/>
          </a:prstGeom>
        </p:spPr>
      </p:pic>
      <p:pic>
        <p:nvPicPr>
          <p:cNvPr id="3" name="Grafik 2" descr="Ein Bild, das Person, Wand, drinnen, lächelnd enthält.&#10;&#10;Automatisch generierte Beschreibung">
            <a:extLst>
              <a:ext uri="{FF2B5EF4-FFF2-40B4-BE49-F238E27FC236}">
                <a16:creationId xmlns:a16="http://schemas.microsoft.com/office/drawing/2014/main" id="{3E6F009F-0814-ED96-2D10-57668357B2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8890" y="1860272"/>
            <a:ext cx="770932" cy="770932"/>
          </a:xfrm>
          <a:prstGeom prst="rect">
            <a:avLst/>
          </a:prstGeom>
        </p:spPr>
      </p:pic>
      <p:sp>
        <p:nvSpPr>
          <p:cNvPr id="6" name="Inhaltsplatzhalter 1">
            <a:extLst>
              <a:ext uri="{FF2B5EF4-FFF2-40B4-BE49-F238E27FC236}">
                <a16:creationId xmlns:a16="http://schemas.microsoft.com/office/drawing/2014/main" id="{A799CB14-A1C5-ACBD-52C7-CAACDC4B35FF}"/>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a:p>
            <a:endParaRPr lang="de-DE" dirty="0"/>
          </a:p>
        </p:txBody>
      </p:sp>
    </p:spTree>
    <p:custDataLst>
      <p:tags r:id="rId1"/>
    </p:custDataLst>
    <p:extLst>
      <p:ext uri="{BB962C8B-B14F-4D97-AF65-F5344CB8AC3E}">
        <p14:creationId xmlns:p14="http://schemas.microsoft.com/office/powerpoint/2010/main" val="34374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p:bldP spid="17" grpId="0"/>
      <p:bldP spid="19" grpId="1"/>
      <p:bldP spid="35" grpId="0"/>
      <p:bldP spid="36" grpId="0"/>
      <p:bldP spid="37" grpId="0"/>
      <p:bldP spid="43"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571B5F-4710-49EC-91EB-79A17543AD1C}"/>
              </a:ext>
            </a:extLst>
          </p:cNvPr>
          <p:cNvSpPr>
            <a:spLocks noGrp="1"/>
          </p:cNvSpPr>
          <p:nvPr>
            <p:ph type="body" sz="quarter" idx="14"/>
          </p:nvPr>
        </p:nvSpPr>
        <p:spPr>
          <a:xfrm>
            <a:off x="5846699" y="1431653"/>
            <a:ext cx="5939049" cy="944169"/>
          </a:xfrm>
        </p:spPr>
        <p:txBody>
          <a:bodyPr/>
          <a:lstStyle/>
          <a:p>
            <a:r>
              <a:rPr lang="de-DE" cap="all" dirty="0"/>
              <a:t>Vielen Dank für Ihre Aufmerksamkeit!</a:t>
            </a:r>
          </a:p>
          <a:p>
            <a:endParaRPr lang="de-DE" cap="all" dirty="0"/>
          </a:p>
          <a:p>
            <a:endParaRPr lang="de-DE" cap="all" dirty="0"/>
          </a:p>
        </p:txBody>
      </p:sp>
      <p:sp>
        <p:nvSpPr>
          <p:cNvPr id="4" name="Inhaltsplatzhalter 1">
            <a:extLst>
              <a:ext uri="{FF2B5EF4-FFF2-40B4-BE49-F238E27FC236}">
                <a16:creationId xmlns:a16="http://schemas.microsoft.com/office/drawing/2014/main" id="{C2A3C67D-6130-7BC3-CEEF-9194CEAFD921}"/>
              </a:ext>
            </a:extLst>
          </p:cNvPr>
          <p:cNvSpPr txBox="1">
            <a:spLocks/>
          </p:cNvSpPr>
          <p:nvPr/>
        </p:nvSpPr>
        <p:spPr>
          <a:xfrm>
            <a:off x="5846699" y="2691809"/>
            <a:ext cx="5291201" cy="25821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F07D00"/>
              </a:buClr>
              <a:buFont typeface="Wingdings" panose="05000000000000000000" pitchFamily="2" charset="2"/>
              <a:buNone/>
              <a:defRPr sz="1800" b="1" kern="1200" spc="300">
                <a:solidFill>
                  <a:srgbClr val="87919A"/>
                </a:solidFill>
                <a:latin typeface="+mn-lt"/>
                <a:ea typeface="+mn-ea"/>
                <a:cs typeface="+mn-cs"/>
              </a:defRPr>
            </a:lvl1pPr>
            <a:lvl2pPr marL="457200" indent="0" algn="l" defTabSz="914400" rtl="0" eaLnBrk="1" latinLnBrk="0" hangingPunct="1">
              <a:lnSpc>
                <a:spcPct val="90000"/>
              </a:lnSpc>
              <a:spcBef>
                <a:spcPts val="500"/>
              </a:spcBef>
              <a:buClr>
                <a:srgbClr val="F07D00"/>
              </a:buClr>
              <a:buFont typeface="Wingdings" panose="05000000000000000000" pitchFamily="2" charset="2"/>
              <a:buNone/>
              <a:defRPr sz="18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00" dirty="0">
                <a:solidFill>
                  <a:srgbClr val="646363"/>
                </a:solidFill>
              </a:rPr>
              <a:t>Kontakt</a:t>
            </a:r>
          </a:p>
          <a:p>
            <a:r>
              <a:rPr lang="de-DE" sz="1400" b="0" dirty="0">
                <a:solidFill>
                  <a:srgbClr val="646363"/>
                </a:solidFill>
              </a:rPr>
              <a:t>Vorname Name │ Funktion</a:t>
            </a:r>
          </a:p>
          <a:p>
            <a:r>
              <a:rPr lang="de-DE" sz="1400" b="0" dirty="0">
                <a:solidFill>
                  <a:srgbClr val="646363"/>
                </a:solidFill>
              </a:rPr>
              <a:t>Name Organisation/Projekt/Institution</a:t>
            </a:r>
          </a:p>
          <a:p>
            <a:r>
              <a:rPr lang="de-DE" sz="1400" b="0" dirty="0">
                <a:solidFill>
                  <a:srgbClr val="646363"/>
                </a:solidFill>
              </a:rPr>
              <a:t>Straße Nr. │ PLZ Ort</a:t>
            </a:r>
          </a:p>
          <a:p>
            <a:r>
              <a:rPr lang="de-DE" sz="1400" b="0" dirty="0">
                <a:solidFill>
                  <a:srgbClr val="646363"/>
                </a:solidFill>
              </a:rPr>
              <a:t>T (Telefon-Nr.)</a:t>
            </a:r>
          </a:p>
          <a:p>
            <a:r>
              <a:rPr lang="de-DE" sz="1400" b="0" dirty="0">
                <a:solidFill>
                  <a:srgbClr val="646363"/>
                </a:solidFill>
              </a:rPr>
              <a:t>M (E-Mail)</a:t>
            </a:r>
          </a:p>
          <a:p>
            <a:r>
              <a:rPr lang="de-DE" sz="1400" b="0" dirty="0">
                <a:solidFill>
                  <a:srgbClr val="646363"/>
                </a:solidFill>
              </a:rPr>
              <a:t>W (Website)</a:t>
            </a:r>
          </a:p>
          <a:p>
            <a:r>
              <a:rPr lang="de-DE" sz="1400" b="0" dirty="0">
                <a:solidFill>
                  <a:srgbClr val="646363"/>
                </a:solidFill>
              </a:rPr>
              <a:t>[Ggf. </a:t>
            </a:r>
            <a:r>
              <a:rPr lang="de-DE" sz="1400" b="0" dirty="0" err="1">
                <a:solidFill>
                  <a:srgbClr val="646363"/>
                </a:solidFill>
              </a:rPr>
              <a:t>Social</a:t>
            </a:r>
            <a:r>
              <a:rPr lang="de-DE" sz="1400" b="0" dirty="0">
                <a:solidFill>
                  <a:srgbClr val="646363"/>
                </a:solidFill>
              </a:rPr>
              <a:t>-Media-Auftritte]</a:t>
            </a:r>
          </a:p>
        </p:txBody>
      </p:sp>
    </p:spTree>
    <p:custDataLst>
      <p:tags r:id="rId1"/>
    </p:custDataLst>
    <p:extLst>
      <p:ext uri="{BB962C8B-B14F-4D97-AF65-F5344CB8AC3E}">
        <p14:creationId xmlns:p14="http://schemas.microsoft.com/office/powerpoint/2010/main" val="354072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3</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Wer spricht?</a:t>
            </a:r>
          </a:p>
        </p:txBody>
      </p:sp>
      <p:sp>
        <p:nvSpPr>
          <p:cNvPr id="7" name="Rechteck 6">
            <a:extLst>
              <a:ext uri="{FF2B5EF4-FFF2-40B4-BE49-F238E27FC236}">
                <a16:creationId xmlns:a16="http://schemas.microsoft.com/office/drawing/2014/main" id="{0E9D317C-6446-AF85-8E84-74E1B03307D8}"/>
              </a:ext>
            </a:extLst>
          </p:cNvPr>
          <p:cNvSpPr/>
          <p:nvPr/>
        </p:nvSpPr>
        <p:spPr>
          <a:xfrm>
            <a:off x="5653106" y="5718990"/>
            <a:ext cx="5583550" cy="1139010"/>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1C2F664F-A369-1D8C-7D39-579E7B6413B0}"/>
              </a:ext>
            </a:extLst>
          </p:cNvPr>
          <p:cNvSpPr txBox="1"/>
          <p:nvPr/>
        </p:nvSpPr>
        <p:spPr>
          <a:xfrm>
            <a:off x="5730724" y="5868380"/>
            <a:ext cx="5482906" cy="840230"/>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Der Besuch eines unserer Online-Seminare, einer unserer Präsenzveranstaltungen oder die Nutzung eines eTutorials ersetzt keine Rechtsberatung!</a:t>
            </a:r>
          </a:p>
        </p:txBody>
      </p:sp>
      <p:sp>
        <p:nvSpPr>
          <p:cNvPr id="11" name="Inhaltsplatzhalter 1">
            <a:extLst>
              <a:ext uri="{FF2B5EF4-FFF2-40B4-BE49-F238E27FC236}">
                <a16:creationId xmlns:a16="http://schemas.microsoft.com/office/drawing/2014/main" id="{C62144D7-0FA8-F4D5-1D17-F7AB80202754}"/>
              </a:ext>
            </a:extLst>
          </p:cNvPr>
          <p:cNvSpPr txBox="1">
            <a:spLocks/>
          </p:cNvSpPr>
          <p:nvPr/>
        </p:nvSpPr>
        <p:spPr>
          <a:xfrm>
            <a:off x="2766006" y="4670524"/>
            <a:ext cx="2811438" cy="740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de-DE" dirty="0">
                <a:solidFill>
                  <a:schemeClr val="bg1">
                    <a:lumMod val="50000"/>
                  </a:schemeClr>
                </a:solidFill>
              </a:rPr>
              <a:t>Vorname, Name</a:t>
            </a:r>
            <a:br>
              <a:rPr lang="de-DE" dirty="0">
                <a:solidFill>
                  <a:srgbClr val="F07D00"/>
                </a:solidFill>
              </a:rPr>
            </a:br>
            <a:r>
              <a:rPr lang="de-DE" dirty="0"/>
              <a:t>Funktion</a:t>
            </a:r>
          </a:p>
        </p:txBody>
      </p:sp>
      <p:sp>
        <p:nvSpPr>
          <p:cNvPr id="12" name="Inhaltsplatzhalter 1">
            <a:extLst>
              <a:ext uri="{FF2B5EF4-FFF2-40B4-BE49-F238E27FC236}">
                <a16:creationId xmlns:a16="http://schemas.microsoft.com/office/drawing/2014/main" id="{CA9E5B26-4E4A-0251-7791-577C5506E785}"/>
              </a:ext>
            </a:extLst>
          </p:cNvPr>
          <p:cNvSpPr txBox="1">
            <a:spLocks/>
          </p:cNvSpPr>
          <p:nvPr/>
        </p:nvSpPr>
        <p:spPr>
          <a:xfrm>
            <a:off x="6614556" y="4670524"/>
            <a:ext cx="2811438" cy="740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de-DE" dirty="0">
                <a:solidFill>
                  <a:schemeClr val="bg1">
                    <a:lumMod val="50000"/>
                  </a:schemeClr>
                </a:solidFill>
              </a:rPr>
              <a:t>Vorname, Name</a:t>
            </a:r>
            <a:br>
              <a:rPr lang="de-DE" dirty="0">
                <a:solidFill>
                  <a:srgbClr val="F07D00"/>
                </a:solidFill>
              </a:rPr>
            </a:br>
            <a:r>
              <a:rPr lang="de-DE" dirty="0"/>
              <a:t>Funktion</a:t>
            </a:r>
          </a:p>
        </p:txBody>
      </p:sp>
      <p:sp>
        <p:nvSpPr>
          <p:cNvPr id="13" name="Ellipse 12">
            <a:extLst>
              <a:ext uri="{FF2B5EF4-FFF2-40B4-BE49-F238E27FC236}">
                <a16:creationId xmlns:a16="http://schemas.microsoft.com/office/drawing/2014/main" id="{7FBBFB4C-21BD-A3AF-EDCE-436B5D54BC04}"/>
              </a:ext>
            </a:extLst>
          </p:cNvPr>
          <p:cNvSpPr/>
          <p:nvPr/>
        </p:nvSpPr>
        <p:spPr>
          <a:xfrm>
            <a:off x="3102591" y="2357644"/>
            <a:ext cx="2138267" cy="2138267"/>
          </a:xfrm>
          <a:prstGeom prst="ellipse">
            <a:avLst/>
          </a:prstGeom>
          <a:solidFill>
            <a:srgbClr val="C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4D9A1E45-C1DF-08AB-F278-00B6AEBB20B6}"/>
              </a:ext>
            </a:extLst>
          </p:cNvPr>
          <p:cNvSpPr/>
          <p:nvPr/>
        </p:nvSpPr>
        <p:spPr>
          <a:xfrm>
            <a:off x="6951141" y="2357644"/>
            <a:ext cx="2138267" cy="2138267"/>
          </a:xfrm>
          <a:prstGeom prst="ellipse">
            <a:avLst/>
          </a:prstGeom>
          <a:solidFill>
            <a:srgbClr val="C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Inhaltsplatzhalter 1">
            <a:extLst>
              <a:ext uri="{FF2B5EF4-FFF2-40B4-BE49-F238E27FC236}">
                <a16:creationId xmlns:a16="http://schemas.microsoft.com/office/drawing/2014/main" id="{72B06A4B-E958-36AF-B13A-0E8FA684E263}"/>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extLst>
      <p:ext uri="{BB962C8B-B14F-4D97-AF65-F5344CB8AC3E}">
        <p14:creationId xmlns:p14="http://schemas.microsoft.com/office/powerpoint/2010/main" val="1056880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4</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Wer spricht?</a:t>
            </a:r>
          </a:p>
        </p:txBody>
      </p:sp>
      <p:sp>
        <p:nvSpPr>
          <p:cNvPr id="7" name="Rechteck 6">
            <a:extLst>
              <a:ext uri="{FF2B5EF4-FFF2-40B4-BE49-F238E27FC236}">
                <a16:creationId xmlns:a16="http://schemas.microsoft.com/office/drawing/2014/main" id="{0E9D317C-6446-AF85-8E84-74E1B03307D8}"/>
              </a:ext>
            </a:extLst>
          </p:cNvPr>
          <p:cNvSpPr/>
          <p:nvPr/>
        </p:nvSpPr>
        <p:spPr>
          <a:xfrm>
            <a:off x="5653106" y="5718990"/>
            <a:ext cx="5583550" cy="1139010"/>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1C2F664F-A369-1D8C-7D39-579E7B6413B0}"/>
              </a:ext>
            </a:extLst>
          </p:cNvPr>
          <p:cNvSpPr txBox="1"/>
          <p:nvPr/>
        </p:nvSpPr>
        <p:spPr>
          <a:xfrm>
            <a:off x="5730724" y="5868380"/>
            <a:ext cx="5482906" cy="840230"/>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Der Besuch eines unserer Online-Seminare, einer unserer Präsenzveranstaltungen oder die Nutzung eines eTutorials ersetzt keine Rechtsberatung!</a:t>
            </a:r>
          </a:p>
        </p:txBody>
      </p:sp>
      <p:sp>
        <p:nvSpPr>
          <p:cNvPr id="15" name="Inhaltsplatzhalter 1">
            <a:extLst>
              <a:ext uri="{FF2B5EF4-FFF2-40B4-BE49-F238E27FC236}">
                <a16:creationId xmlns:a16="http://schemas.microsoft.com/office/drawing/2014/main" id="{2FB213C3-21D2-DA05-D84D-C5628DD55672}"/>
              </a:ext>
            </a:extLst>
          </p:cNvPr>
          <p:cNvSpPr txBox="1">
            <a:spLocks/>
          </p:cNvSpPr>
          <p:nvPr/>
        </p:nvSpPr>
        <p:spPr>
          <a:xfrm>
            <a:off x="841730" y="4670524"/>
            <a:ext cx="2811438" cy="740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de-DE" dirty="0">
                <a:solidFill>
                  <a:schemeClr val="bg1">
                    <a:lumMod val="50000"/>
                  </a:schemeClr>
                </a:solidFill>
              </a:rPr>
              <a:t>Vorname, Name</a:t>
            </a:r>
            <a:br>
              <a:rPr lang="de-DE" dirty="0">
                <a:solidFill>
                  <a:srgbClr val="F07D00"/>
                </a:solidFill>
              </a:rPr>
            </a:br>
            <a:r>
              <a:rPr lang="de-DE" dirty="0"/>
              <a:t>Funktion</a:t>
            </a:r>
          </a:p>
        </p:txBody>
      </p:sp>
      <p:sp>
        <p:nvSpPr>
          <p:cNvPr id="16" name="Ellipse 15">
            <a:extLst>
              <a:ext uri="{FF2B5EF4-FFF2-40B4-BE49-F238E27FC236}">
                <a16:creationId xmlns:a16="http://schemas.microsoft.com/office/drawing/2014/main" id="{FFC6DFA6-0DFE-2E50-2B56-990041B2B976}"/>
              </a:ext>
            </a:extLst>
          </p:cNvPr>
          <p:cNvSpPr/>
          <p:nvPr/>
        </p:nvSpPr>
        <p:spPr>
          <a:xfrm>
            <a:off x="1178316" y="2346070"/>
            <a:ext cx="2138267" cy="2138267"/>
          </a:xfrm>
          <a:prstGeom prst="ellipse">
            <a:avLst/>
          </a:prstGeom>
          <a:solidFill>
            <a:srgbClr val="C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Inhaltsplatzhalter 1">
            <a:extLst>
              <a:ext uri="{FF2B5EF4-FFF2-40B4-BE49-F238E27FC236}">
                <a16:creationId xmlns:a16="http://schemas.microsoft.com/office/drawing/2014/main" id="{6508F8BB-C58E-9328-EA99-1F7C042639EC}"/>
              </a:ext>
            </a:extLst>
          </p:cNvPr>
          <p:cNvSpPr txBox="1">
            <a:spLocks/>
          </p:cNvSpPr>
          <p:nvPr/>
        </p:nvSpPr>
        <p:spPr>
          <a:xfrm>
            <a:off x="4690280" y="4670524"/>
            <a:ext cx="2811438" cy="740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de-DE" dirty="0">
                <a:solidFill>
                  <a:schemeClr val="bg1">
                    <a:lumMod val="50000"/>
                  </a:schemeClr>
                </a:solidFill>
              </a:rPr>
              <a:t>Vorname, Name</a:t>
            </a:r>
            <a:br>
              <a:rPr lang="de-DE" dirty="0">
                <a:solidFill>
                  <a:srgbClr val="F07D00"/>
                </a:solidFill>
              </a:rPr>
            </a:br>
            <a:r>
              <a:rPr lang="de-DE" dirty="0"/>
              <a:t>Funktion</a:t>
            </a:r>
          </a:p>
        </p:txBody>
      </p:sp>
      <p:sp>
        <p:nvSpPr>
          <p:cNvPr id="18" name="Ellipse 17">
            <a:extLst>
              <a:ext uri="{FF2B5EF4-FFF2-40B4-BE49-F238E27FC236}">
                <a16:creationId xmlns:a16="http://schemas.microsoft.com/office/drawing/2014/main" id="{F4A4EC89-EF0B-25F0-348D-CD73D7FFF340}"/>
              </a:ext>
            </a:extLst>
          </p:cNvPr>
          <p:cNvSpPr/>
          <p:nvPr/>
        </p:nvSpPr>
        <p:spPr>
          <a:xfrm>
            <a:off x="5026866" y="2346070"/>
            <a:ext cx="2138267" cy="2138267"/>
          </a:xfrm>
          <a:prstGeom prst="ellipse">
            <a:avLst/>
          </a:prstGeom>
          <a:solidFill>
            <a:srgbClr val="C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Inhaltsplatzhalter 1">
            <a:extLst>
              <a:ext uri="{FF2B5EF4-FFF2-40B4-BE49-F238E27FC236}">
                <a16:creationId xmlns:a16="http://schemas.microsoft.com/office/drawing/2014/main" id="{956CCCE2-D137-0CDD-4B1F-25F1FFF83A22}"/>
              </a:ext>
            </a:extLst>
          </p:cNvPr>
          <p:cNvSpPr txBox="1">
            <a:spLocks/>
          </p:cNvSpPr>
          <p:nvPr/>
        </p:nvSpPr>
        <p:spPr>
          <a:xfrm>
            <a:off x="8538830" y="4670524"/>
            <a:ext cx="2811438" cy="740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de-DE" dirty="0">
                <a:solidFill>
                  <a:schemeClr val="bg1">
                    <a:lumMod val="50000"/>
                  </a:schemeClr>
                </a:solidFill>
              </a:rPr>
              <a:t>Vorname, Name</a:t>
            </a:r>
            <a:br>
              <a:rPr lang="de-DE" dirty="0">
                <a:solidFill>
                  <a:srgbClr val="F07D00"/>
                </a:solidFill>
              </a:rPr>
            </a:br>
            <a:r>
              <a:rPr lang="de-DE" dirty="0"/>
              <a:t>Funktion</a:t>
            </a:r>
          </a:p>
        </p:txBody>
      </p:sp>
      <p:sp>
        <p:nvSpPr>
          <p:cNvPr id="20" name="Ellipse 19">
            <a:extLst>
              <a:ext uri="{FF2B5EF4-FFF2-40B4-BE49-F238E27FC236}">
                <a16:creationId xmlns:a16="http://schemas.microsoft.com/office/drawing/2014/main" id="{E02BE8D5-8FD1-DD39-1F7F-73B0D47E300B}"/>
              </a:ext>
            </a:extLst>
          </p:cNvPr>
          <p:cNvSpPr/>
          <p:nvPr/>
        </p:nvSpPr>
        <p:spPr>
          <a:xfrm>
            <a:off x="8875416" y="2346070"/>
            <a:ext cx="2138267" cy="2138267"/>
          </a:xfrm>
          <a:prstGeom prst="ellipse">
            <a:avLst/>
          </a:prstGeom>
          <a:solidFill>
            <a:srgbClr val="C1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Inhaltsplatzhalter 1">
            <a:extLst>
              <a:ext uri="{FF2B5EF4-FFF2-40B4-BE49-F238E27FC236}">
                <a16:creationId xmlns:a16="http://schemas.microsoft.com/office/drawing/2014/main" id="{4D642FDD-310B-ABEA-6B15-87BCAF9CAA17}"/>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extLst>
      <p:ext uri="{BB962C8B-B14F-4D97-AF65-F5344CB8AC3E}">
        <p14:creationId xmlns:p14="http://schemas.microsoft.com/office/powerpoint/2010/main" val="3642182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8AA92-1590-4111-920A-6CD4AD0EF798}"/>
              </a:ext>
            </a:extLst>
          </p:cNvPr>
          <p:cNvSpPr>
            <a:spLocks noGrp="1"/>
          </p:cNvSpPr>
          <p:nvPr>
            <p:ph idx="1"/>
          </p:nvPr>
        </p:nvSpPr>
        <p:spPr/>
        <p:txBody>
          <a:bodyPr>
            <a:normAutofit/>
          </a:bodyPr>
          <a:lstStyle/>
          <a:p>
            <a:pPr marL="342900" indent="-342900">
              <a:buFont typeface="+mj-lt"/>
              <a:buAutoNum type="arabicParenBoth"/>
            </a:pPr>
            <a:r>
              <a:rPr lang="de-DE" sz="2000" dirty="0"/>
              <a:t>Publikumsumfrage</a:t>
            </a:r>
          </a:p>
          <a:p>
            <a:pPr marL="342900" indent="-342900">
              <a:buFont typeface="+mj-lt"/>
              <a:buAutoNum type="arabicParenBoth"/>
            </a:pPr>
            <a:r>
              <a:rPr lang="de-DE" sz="2000" dirty="0"/>
              <a:t>Einstieg</a:t>
            </a:r>
          </a:p>
          <a:p>
            <a:pPr marL="342900" indent="-342900">
              <a:buFont typeface="+mj-lt"/>
              <a:buAutoNum type="arabicParenBoth"/>
            </a:pPr>
            <a:r>
              <a:rPr lang="de-DE" sz="2000" dirty="0"/>
              <a:t>Die Anpassungsqualifizierung im Handwerk: Schlüssel zur vollen Gleichwertigkeit</a:t>
            </a:r>
          </a:p>
          <a:p>
            <a:pPr marL="342900" indent="-342900">
              <a:buFont typeface="+mj-lt"/>
              <a:buAutoNum type="arabicParenBoth"/>
            </a:pPr>
            <a:r>
              <a:rPr lang="de-DE" sz="2000" dirty="0"/>
              <a:t>Konkrete Tipps für den Handwerksbetrieb</a:t>
            </a:r>
          </a:p>
          <a:p>
            <a:pPr marL="342900" indent="-342900">
              <a:buFont typeface="+mj-lt"/>
              <a:buAutoNum type="arabicParenBoth"/>
            </a:pPr>
            <a:r>
              <a:rPr lang="de-DE" sz="2000" dirty="0"/>
              <a:t>Weiterführende Informationen</a:t>
            </a:r>
          </a:p>
          <a:p>
            <a:pPr marL="342900" indent="-342900">
              <a:buFont typeface="+mj-lt"/>
              <a:buAutoNum type="arabicParenBoth"/>
            </a:pPr>
            <a:r>
              <a:rPr lang="de-DE" sz="2000" dirty="0"/>
              <a:t>Abschluss</a:t>
            </a:r>
          </a:p>
        </p:txBody>
      </p:sp>
      <p:sp>
        <p:nvSpPr>
          <p:cNvPr id="5" name="Foliennummernplatzhalter 4">
            <a:extLst>
              <a:ext uri="{FF2B5EF4-FFF2-40B4-BE49-F238E27FC236}">
                <a16:creationId xmlns:a16="http://schemas.microsoft.com/office/drawing/2014/main" id="{CCAC2189-5F88-49B5-9CA4-B35D3F4F1B06}"/>
              </a:ext>
            </a:extLst>
          </p:cNvPr>
          <p:cNvSpPr>
            <a:spLocks noGrp="1"/>
          </p:cNvSpPr>
          <p:nvPr>
            <p:ph type="sldNum" sz="quarter" idx="12"/>
          </p:nvPr>
        </p:nvSpPr>
        <p:spPr/>
        <p:txBody>
          <a:bodyPr/>
          <a:lstStyle/>
          <a:p>
            <a:fld id="{1001D6E4-277C-454F-8BDB-A51DA561E3F3}" type="slidenum">
              <a:rPr lang="de-DE" smtClean="0"/>
              <a:t>5</a:t>
            </a:fld>
            <a:endParaRPr lang="de-DE"/>
          </a:p>
        </p:txBody>
      </p:sp>
      <p:sp>
        <p:nvSpPr>
          <p:cNvPr id="4" name="Textplatzhalter 3">
            <a:extLst>
              <a:ext uri="{FF2B5EF4-FFF2-40B4-BE49-F238E27FC236}">
                <a16:creationId xmlns:a16="http://schemas.microsoft.com/office/drawing/2014/main" id="{63685BE2-C221-42D7-8BCA-B12E825F5831}"/>
              </a:ext>
            </a:extLst>
          </p:cNvPr>
          <p:cNvSpPr>
            <a:spLocks noGrp="1"/>
          </p:cNvSpPr>
          <p:nvPr>
            <p:ph type="body" sz="quarter" idx="14"/>
          </p:nvPr>
        </p:nvSpPr>
        <p:spPr/>
        <p:txBody>
          <a:bodyPr/>
          <a:lstStyle/>
          <a:p>
            <a:r>
              <a:rPr lang="de-DE" dirty="0"/>
              <a:t>Was Sie in den nächsten 45 Minuten erwartet</a:t>
            </a:r>
          </a:p>
        </p:txBody>
      </p:sp>
      <p:sp>
        <p:nvSpPr>
          <p:cNvPr id="8" name="Rechteck 7">
            <a:extLst>
              <a:ext uri="{FF2B5EF4-FFF2-40B4-BE49-F238E27FC236}">
                <a16:creationId xmlns:a16="http://schemas.microsoft.com/office/drawing/2014/main" id="{EA605F07-A130-4F5F-9579-08E853B72407}"/>
              </a:ext>
            </a:extLst>
          </p:cNvPr>
          <p:cNvSpPr/>
          <p:nvPr/>
        </p:nvSpPr>
        <p:spPr>
          <a:xfrm>
            <a:off x="5601903" y="5858540"/>
            <a:ext cx="5634753" cy="999460"/>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58416F8-6BB5-40D7-9335-B59EAB8A2A2A}"/>
              </a:ext>
            </a:extLst>
          </p:cNvPr>
          <p:cNvSpPr txBox="1"/>
          <p:nvPr/>
        </p:nvSpPr>
        <p:spPr>
          <a:xfrm>
            <a:off x="5640404" y="5949457"/>
            <a:ext cx="5568138" cy="840230"/>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Die Teilnahme an einem unserer Online-Seminare, einer unserer Präsenzveranstaltungen oder die Nutzung eines eTutorials ersetzt keine Rechtsberatung!</a:t>
            </a:r>
          </a:p>
        </p:txBody>
      </p:sp>
      <p:sp>
        <p:nvSpPr>
          <p:cNvPr id="6" name="Inhaltsplatzhalter 1">
            <a:extLst>
              <a:ext uri="{FF2B5EF4-FFF2-40B4-BE49-F238E27FC236}">
                <a16:creationId xmlns:a16="http://schemas.microsoft.com/office/drawing/2014/main" id="{88A8E5BD-159E-85F4-DAF2-441E295FCF4C}"/>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custDataLst>
      <p:tags r:id="rId1"/>
    </p:custDataLst>
    <p:extLst>
      <p:ext uri="{BB962C8B-B14F-4D97-AF65-F5344CB8AC3E}">
        <p14:creationId xmlns:p14="http://schemas.microsoft.com/office/powerpoint/2010/main" val="182078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
            <a:extLst>
              <a:ext uri="{FF2B5EF4-FFF2-40B4-BE49-F238E27FC236}">
                <a16:creationId xmlns:a16="http://schemas.microsoft.com/office/drawing/2014/main" id="{44B1A48B-DFDF-CD8C-2F8C-F952D517690F}"/>
              </a:ext>
            </a:extLst>
          </p:cNvPr>
          <p:cNvSpPr>
            <a:spLocks noGrp="1"/>
          </p:cNvSpPr>
          <p:nvPr>
            <p:ph idx="1"/>
          </p:nvPr>
        </p:nvSpPr>
        <p:spPr/>
        <p:txBody>
          <a:bodyPr/>
          <a:lstStyle/>
          <a:p>
            <a:r>
              <a:rPr lang="de-DE" dirty="0"/>
              <a:t>Wie setzt sich unser Publikum heute zusammen?</a:t>
            </a:r>
          </a:p>
          <a:p>
            <a:pPr lvl="1"/>
            <a:r>
              <a:rPr lang="de-DE" dirty="0"/>
              <a:t>Offenes Netzwerk Handwerk (z. B. Innungen, Kreishandwerkerschaften, Handwerkskammern, Fachverbände)</a:t>
            </a:r>
          </a:p>
          <a:p>
            <a:pPr lvl="1"/>
            <a:r>
              <a:rPr lang="de-DE" dirty="0"/>
              <a:t>Projektmitarbeitende (z. B. Netzwerk IQ, </a:t>
            </a:r>
            <a:r>
              <a:rPr lang="de-DE" dirty="0" err="1"/>
              <a:t>ValiKom</a:t>
            </a:r>
            <a:r>
              <a:rPr lang="de-DE" dirty="0"/>
              <a:t>, </a:t>
            </a:r>
            <a:r>
              <a:rPr lang="de-DE" dirty="0" err="1"/>
              <a:t>NetQA</a:t>
            </a:r>
            <a:r>
              <a:rPr lang="de-DE" dirty="0"/>
              <a:t>)</a:t>
            </a:r>
          </a:p>
          <a:p>
            <a:pPr lvl="1"/>
            <a:r>
              <a:rPr lang="de-DE" dirty="0"/>
              <a:t>Geschäftsführende</a:t>
            </a:r>
          </a:p>
          <a:p>
            <a:pPr lvl="1"/>
            <a:r>
              <a:rPr lang="de-DE" dirty="0"/>
              <a:t>Sozialverbände (z. B. Caritas, Diakonie)</a:t>
            </a:r>
          </a:p>
          <a:p>
            <a:pPr lvl="1"/>
            <a:r>
              <a:rPr lang="de-DE" dirty="0"/>
              <a:t>Sonstige Multiplikator*innen</a:t>
            </a:r>
          </a:p>
          <a:p>
            <a:r>
              <a:rPr lang="de-DE" dirty="0"/>
              <a:t>Haben Sie bereits Erfahrungen mit der Anpassungsqualifizierung (APQ) gemacht?</a:t>
            </a:r>
          </a:p>
          <a:p>
            <a:pPr lvl="1"/>
            <a:r>
              <a:rPr lang="de-DE" dirty="0"/>
              <a:t>Ich habe schon einmal davon gehört/gelesen.</a:t>
            </a:r>
          </a:p>
          <a:p>
            <a:pPr lvl="1"/>
            <a:r>
              <a:rPr lang="de-DE" dirty="0"/>
              <a:t>Ich habe bereits konkret mit der APQ Erfahrungen gemacht (entweder selbst oder eine andere Person unterstützt).</a:t>
            </a:r>
          </a:p>
          <a:p>
            <a:pPr lvl="1"/>
            <a:r>
              <a:rPr lang="de-DE" dirty="0"/>
              <a:t>Die APQ ist Teil meines Jobs, ich habe viele Berührungspunkte damit.</a:t>
            </a:r>
          </a:p>
          <a:p>
            <a:pPr lvl="1"/>
            <a:r>
              <a:rPr lang="de-DE" dirty="0"/>
              <a:t>Ich habe bisher keine Erfahrung mit der APQ gemacht.</a:t>
            </a:r>
          </a:p>
        </p:txBody>
      </p:sp>
      <p:sp>
        <p:nvSpPr>
          <p:cNvPr id="3" name="Foliennummernplatzhalter 2">
            <a:extLst>
              <a:ext uri="{FF2B5EF4-FFF2-40B4-BE49-F238E27FC236}">
                <a16:creationId xmlns:a16="http://schemas.microsoft.com/office/drawing/2014/main" id="{65FDD221-84FB-4B85-86FE-365FF3E09C66}"/>
              </a:ext>
            </a:extLst>
          </p:cNvPr>
          <p:cNvSpPr>
            <a:spLocks noGrp="1"/>
          </p:cNvSpPr>
          <p:nvPr>
            <p:ph type="sldNum" sz="quarter" idx="12"/>
          </p:nvPr>
        </p:nvSpPr>
        <p:spPr/>
        <p:txBody>
          <a:bodyPr/>
          <a:lstStyle/>
          <a:p>
            <a:fld id="{1001D6E4-277C-454F-8BDB-A51DA561E3F3}" type="slidenum">
              <a:rPr lang="de-DE" smtClean="0"/>
              <a:t>6</a:t>
            </a:fld>
            <a:endParaRPr lang="de-DE"/>
          </a:p>
        </p:txBody>
      </p:sp>
      <p:sp>
        <p:nvSpPr>
          <p:cNvPr id="4" name="Textplatzhalter 3">
            <a:extLst>
              <a:ext uri="{FF2B5EF4-FFF2-40B4-BE49-F238E27FC236}">
                <a16:creationId xmlns:a16="http://schemas.microsoft.com/office/drawing/2014/main" id="{6790DAF4-3892-4AB5-BDCF-368D9A6D5139}"/>
              </a:ext>
            </a:extLst>
          </p:cNvPr>
          <p:cNvSpPr>
            <a:spLocks noGrp="1"/>
          </p:cNvSpPr>
          <p:nvPr>
            <p:ph type="body" sz="quarter" idx="14"/>
          </p:nvPr>
        </p:nvSpPr>
        <p:spPr/>
        <p:txBody>
          <a:bodyPr/>
          <a:lstStyle/>
          <a:p>
            <a:r>
              <a:rPr lang="de-DE" dirty="0"/>
              <a:t>Publikumsumfrage</a:t>
            </a:r>
          </a:p>
        </p:txBody>
      </p:sp>
      <p:sp>
        <p:nvSpPr>
          <p:cNvPr id="5" name="Inhaltsplatzhalter 1">
            <a:extLst>
              <a:ext uri="{FF2B5EF4-FFF2-40B4-BE49-F238E27FC236}">
                <a16:creationId xmlns:a16="http://schemas.microsoft.com/office/drawing/2014/main" id="{DFC4D05E-105C-C656-402A-4992BF832AD0}"/>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extLst>
      <p:ext uri="{BB962C8B-B14F-4D97-AF65-F5344CB8AC3E}">
        <p14:creationId xmlns:p14="http://schemas.microsoft.com/office/powerpoint/2010/main" val="1698945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68F543B-7694-46B1-85BC-10158F0B7B99}"/>
              </a:ext>
            </a:extLst>
          </p:cNvPr>
          <p:cNvSpPr>
            <a:spLocks noGrp="1"/>
          </p:cNvSpPr>
          <p:nvPr>
            <p:ph type="sldNum" sz="quarter" idx="12"/>
          </p:nvPr>
        </p:nvSpPr>
        <p:spPr/>
        <p:txBody>
          <a:bodyPr/>
          <a:lstStyle/>
          <a:p>
            <a:fld id="{1001D6E4-277C-454F-8BDB-A51DA561E3F3}" type="slidenum">
              <a:rPr lang="de-DE" smtClean="0"/>
              <a:pPr/>
              <a:t>7</a:t>
            </a:fld>
            <a:endParaRPr lang="de-DE"/>
          </a:p>
        </p:txBody>
      </p:sp>
      <p:sp>
        <p:nvSpPr>
          <p:cNvPr id="3" name="Textplatzhalter 2">
            <a:extLst>
              <a:ext uri="{FF2B5EF4-FFF2-40B4-BE49-F238E27FC236}">
                <a16:creationId xmlns:a16="http://schemas.microsoft.com/office/drawing/2014/main" id="{7432F8C5-948C-4567-E4F3-70EAE6283094}"/>
              </a:ext>
            </a:extLst>
          </p:cNvPr>
          <p:cNvSpPr>
            <a:spLocks noGrp="1"/>
          </p:cNvSpPr>
          <p:nvPr>
            <p:ph type="body" sz="quarter" idx="15"/>
          </p:nvPr>
        </p:nvSpPr>
        <p:spPr>
          <a:xfrm>
            <a:off x="0" y="1302504"/>
            <a:ext cx="12192000" cy="2679434"/>
          </a:xfrm>
        </p:spPr>
        <p:txBody>
          <a:bodyPr>
            <a:normAutofit fontScale="32500" lnSpcReduction="20000"/>
          </a:bodyPr>
          <a:lstStyle/>
          <a:p>
            <a:pPr>
              <a:spcBef>
                <a:spcPts val="1200"/>
              </a:spcBef>
            </a:pPr>
            <a:r>
              <a:rPr lang="de-DE" sz="9800" b="1" spc="0" dirty="0"/>
              <a:t>2020 gab es insgesamt 31.536 Anträge auf Berufsanerkennung.</a:t>
            </a:r>
            <a:br>
              <a:rPr lang="de-DE" sz="9800" b="1" spc="0" dirty="0"/>
            </a:br>
            <a:r>
              <a:rPr lang="de-DE" sz="9800" b="1" spc="0" dirty="0"/>
              <a:t>7.683 davon waren nichtreglementierte Berufe, zu denen  Handwerksberufe zu zählen sind.</a:t>
            </a:r>
            <a:br>
              <a:rPr lang="de-DE" sz="9800" b="1" spc="0" dirty="0"/>
            </a:br>
            <a:br>
              <a:rPr lang="de-DE" sz="9800" b="1" spc="0" dirty="0"/>
            </a:br>
            <a:r>
              <a:rPr lang="de-DE" sz="9800" b="1" spc="0" dirty="0"/>
              <a:t>Schätzen Sie, wie oft hier wiederum das Ergebnis</a:t>
            </a:r>
            <a:br>
              <a:rPr lang="de-DE" sz="9800" b="1" spc="0" dirty="0"/>
            </a:br>
            <a:r>
              <a:rPr lang="de-DE" sz="9800" b="1" spc="0" dirty="0"/>
              <a:t>„teilweise gleichwertig“ beschieden wurde.</a:t>
            </a:r>
          </a:p>
          <a:p>
            <a:endParaRPr lang="de-DE" sz="9500" spc="0" dirty="0"/>
          </a:p>
        </p:txBody>
      </p:sp>
      <p:sp>
        <p:nvSpPr>
          <p:cNvPr id="7" name="Textplatzhalter 4">
            <a:extLst>
              <a:ext uri="{FF2B5EF4-FFF2-40B4-BE49-F238E27FC236}">
                <a16:creationId xmlns:a16="http://schemas.microsoft.com/office/drawing/2014/main" id="{5C8DF16B-6EBB-4A66-93B8-C3C1A95F800E}"/>
              </a:ext>
            </a:extLst>
          </p:cNvPr>
          <p:cNvSpPr txBox="1">
            <a:spLocks/>
          </p:cNvSpPr>
          <p:nvPr/>
        </p:nvSpPr>
        <p:spPr>
          <a:xfrm>
            <a:off x="1344501" y="3747990"/>
            <a:ext cx="2589546"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1.400 Mal</a:t>
            </a:r>
          </a:p>
        </p:txBody>
      </p:sp>
      <p:sp>
        <p:nvSpPr>
          <p:cNvPr id="8" name="Textplatzhalter 4">
            <a:extLst>
              <a:ext uri="{FF2B5EF4-FFF2-40B4-BE49-F238E27FC236}">
                <a16:creationId xmlns:a16="http://schemas.microsoft.com/office/drawing/2014/main" id="{D4EE8623-D69E-4581-ADB9-EDACDDA70377}"/>
              </a:ext>
            </a:extLst>
          </p:cNvPr>
          <p:cNvSpPr txBox="1">
            <a:spLocks/>
          </p:cNvSpPr>
          <p:nvPr/>
        </p:nvSpPr>
        <p:spPr>
          <a:xfrm>
            <a:off x="2176757" y="4858459"/>
            <a:ext cx="2573707"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2.700 Mal</a:t>
            </a:r>
          </a:p>
        </p:txBody>
      </p:sp>
      <p:sp>
        <p:nvSpPr>
          <p:cNvPr id="9" name="Textplatzhalter 4">
            <a:extLst>
              <a:ext uri="{FF2B5EF4-FFF2-40B4-BE49-F238E27FC236}">
                <a16:creationId xmlns:a16="http://schemas.microsoft.com/office/drawing/2014/main" id="{770B4BC7-6327-4754-9727-C86E1C9B553E}"/>
              </a:ext>
            </a:extLst>
          </p:cNvPr>
          <p:cNvSpPr txBox="1">
            <a:spLocks/>
          </p:cNvSpPr>
          <p:nvPr/>
        </p:nvSpPr>
        <p:spPr>
          <a:xfrm>
            <a:off x="4750464" y="3831712"/>
            <a:ext cx="2647506" cy="7409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3.200 Mal</a:t>
            </a:r>
            <a:endParaRPr lang="de-DE" sz="4400" dirty="0">
              <a:solidFill>
                <a:schemeClr val="bg1"/>
              </a:solidFill>
              <a:highlight>
                <a:srgbClr val="00FFFF"/>
              </a:highlight>
            </a:endParaRPr>
          </a:p>
        </p:txBody>
      </p:sp>
      <p:sp>
        <p:nvSpPr>
          <p:cNvPr id="10" name="Textplatzhalter 4">
            <a:extLst>
              <a:ext uri="{FF2B5EF4-FFF2-40B4-BE49-F238E27FC236}">
                <a16:creationId xmlns:a16="http://schemas.microsoft.com/office/drawing/2014/main" id="{DA7D3183-2285-41F5-BF22-0E16DD644395}"/>
              </a:ext>
            </a:extLst>
          </p:cNvPr>
          <p:cNvSpPr txBox="1">
            <a:spLocks/>
          </p:cNvSpPr>
          <p:nvPr/>
        </p:nvSpPr>
        <p:spPr>
          <a:xfrm>
            <a:off x="7397970" y="4858459"/>
            <a:ext cx="2647506"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5.000 Mal</a:t>
            </a:r>
          </a:p>
        </p:txBody>
      </p:sp>
      <p:sp>
        <p:nvSpPr>
          <p:cNvPr id="11" name="Textplatzhalter 4">
            <a:extLst>
              <a:ext uri="{FF2B5EF4-FFF2-40B4-BE49-F238E27FC236}">
                <a16:creationId xmlns:a16="http://schemas.microsoft.com/office/drawing/2014/main" id="{C796531D-06E3-4353-A223-1FF31ADB91C2}"/>
              </a:ext>
            </a:extLst>
          </p:cNvPr>
          <p:cNvSpPr txBox="1">
            <a:spLocks/>
          </p:cNvSpPr>
          <p:nvPr/>
        </p:nvSpPr>
        <p:spPr>
          <a:xfrm>
            <a:off x="8843999" y="3462240"/>
            <a:ext cx="2509801"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6.500 Mal</a:t>
            </a:r>
          </a:p>
        </p:txBody>
      </p:sp>
    </p:spTree>
    <p:extLst>
      <p:ext uri="{BB962C8B-B14F-4D97-AF65-F5344CB8AC3E}">
        <p14:creationId xmlns:p14="http://schemas.microsoft.com/office/powerpoint/2010/main" val="30300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FE4D43-DDE0-46AB-8156-373B99977617}"/>
              </a:ext>
            </a:extLst>
          </p:cNvPr>
          <p:cNvSpPr>
            <a:spLocks noGrp="1"/>
          </p:cNvSpPr>
          <p:nvPr>
            <p:ph type="sldNum" sz="quarter" idx="12"/>
          </p:nvPr>
        </p:nvSpPr>
        <p:spPr/>
        <p:txBody>
          <a:bodyPr/>
          <a:lstStyle/>
          <a:p>
            <a:fld id="{1001D6E4-277C-454F-8BDB-A51DA561E3F3}" type="slidenum">
              <a:rPr lang="de-DE" smtClean="0"/>
              <a:pPr/>
              <a:t>8</a:t>
            </a:fld>
            <a:endParaRPr lang="de-DE"/>
          </a:p>
        </p:txBody>
      </p:sp>
      <p:sp>
        <p:nvSpPr>
          <p:cNvPr id="3" name="Textplatzhalter 2">
            <a:extLst>
              <a:ext uri="{FF2B5EF4-FFF2-40B4-BE49-F238E27FC236}">
                <a16:creationId xmlns:a16="http://schemas.microsoft.com/office/drawing/2014/main" id="{E8679A4C-8226-DFE9-CBC8-5BCBF2BC964E}"/>
              </a:ext>
            </a:extLst>
          </p:cNvPr>
          <p:cNvSpPr>
            <a:spLocks noGrp="1"/>
          </p:cNvSpPr>
          <p:nvPr>
            <p:ph type="body" sz="quarter" idx="15"/>
          </p:nvPr>
        </p:nvSpPr>
        <p:spPr/>
        <p:txBody>
          <a:bodyPr>
            <a:normAutofit lnSpcReduction="10000"/>
          </a:bodyPr>
          <a:lstStyle/>
          <a:p>
            <a:r>
              <a:rPr lang="de-DE" dirty="0"/>
              <a:t>3.200 Mal</a:t>
            </a:r>
          </a:p>
          <a:p>
            <a:endParaRPr lang="de-DE" dirty="0"/>
          </a:p>
        </p:txBody>
      </p:sp>
      <p:sp>
        <p:nvSpPr>
          <p:cNvPr id="5" name="Textfeld 4">
            <a:extLst>
              <a:ext uri="{FF2B5EF4-FFF2-40B4-BE49-F238E27FC236}">
                <a16:creationId xmlns:a16="http://schemas.microsoft.com/office/drawing/2014/main" id="{F5AC4866-ABF2-4CD6-A5FA-F36A4AE5D5BB}"/>
              </a:ext>
            </a:extLst>
          </p:cNvPr>
          <p:cNvSpPr txBox="1"/>
          <p:nvPr/>
        </p:nvSpPr>
        <p:spPr>
          <a:xfrm>
            <a:off x="804954" y="4753594"/>
            <a:ext cx="10582091" cy="553998"/>
          </a:xfrm>
          <a:prstGeom prst="rect">
            <a:avLst/>
          </a:prstGeom>
          <a:noFill/>
        </p:spPr>
        <p:txBody>
          <a:bodyPr wrap="square" rtlCol="0">
            <a:spAutoFit/>
          </a:bodyPr>
          <a:lstStyle/>
          <a:p>
            <a:r>
              <a:rPr lang="de-DE" sz="1000" dirty="0">
                <a:solidFill>
                  <a:schemeClr val="bg1"/>
                </a:solidFill>
              </a:rPr>
              <a:t>Quelle: Factsheet</a:t>
            </a:r>
            <a:r>
              <a:rPr lang="de-DE" sz="1000" dirty="0">
                <a:solidFill>
                  <a:schemeClr val="bg1"/>
                </a:solidFill>
                <a:latin typeface="Calibri" panose="020F0502020204030204" pitchFamily="34" charset="0"/>
                <a:cs typeface="Times New Roman" panose="02020603050405020304" pitchFamily="18" charset="0"/>
              </a:rPr>
              <a:t> Anerkennungsmonitoring 2021, Anerkennung in Deutschland, basierend auf den Ergebnissen des Anerkennungsmonitorings des Bundesinstituts für Berufsbildung (BIBB),</a:t>
            </a:r>
            <a:br>
              <a:rPr lang="de-DE" sz="1000" dirty="0">
                <a:solidFill>
                  <a:schemeClr val="bg1"/>
                </a:solidFill>
                <a:latin typeface="Calibri" panose="020F0502020204030204" pitchFamily="34" charset="0"/>
                <a:cs typeface="Times New Roman" panose="02020603050405020304" pitchFamily="18" charset="0"/>
              </a:rPr>
            </a:br>
            <a:r>
              <a:rPr lang="de-DE" sz="1000" dirty="0">
                <a:solidFill>
                  <a:schemeClr val="bg1"/>
                </a:solidFill>
                <a:latin typeface="Calibri" panose="020F0502020204030204" pitchFamily="34" charset="0"/>
                <a:cs typeface="Times New Roman" panose="02020603050405020304" pitchFamily="18" charset="0"/>
              </a:rPr>
              <a:t>Wert gerundet, </a:t>
            </a:r>
            <a:r>
              <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https://www.anerkennung-in-deutschland.de/assets/content/Medien_Dokumente-Fachpublikum/2020-factsheet-anerkennungsmonitoring.pdf</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76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77BD5CC-86CD-42C6-A499-2875188C79E5}"/>
              </a:ext>
            </a:extLst>
          </p:cNvPr>
          <p:cNvSpPr>
            <a:spLocks noGrp="1"/>
          </p:cNvSpPr>
          <p:nvPr>
            <p:ph type="sldNum" sz="quarter" idx="12"/>
          </p:nvPr>
        </p:nvSpPr>
        <p:spPr/>
        <p:txBody>
          <a:bodyPr/>
          <a:lstStyle/>
          <a:p>
            <a:fld id="{1001D6E4-277C-454F-8BDB-A51DA561E3F3}" type="slidenum">
              <a:rPr lang="de-DE" smtClean="0"/>
              <a:t>9</a:t>
            </a:fld>
            <a:endParaRPr lang="de-DE"/>
          </a:p>
        </p:txBody>
      </p:sp>
      <p:sp>
        <p:nvSpPr>
          <p:cNvPr id="8" name="Textplatzhalter 7">
            <a:extLst>
              <a:ext uri="{FF2B5EF4-FFF2-40B4-BE49-F238E27FC236}">
                <a16:creationId xmlns:a16="http://schemas.microsoft.com/office/drawing/2014/main" id="{D7A2EAC0-BEBB-4CF6-A33E-6A681584B30A}"/>
              </a:ext>
            </a:extLst>
          </p:cNvPr>
          <p:cNvSpPr>
            <a:spLocks noGrp="1"/>
          </p:cNvSpPr>
          <p:nvPr>
            <p:ph type="body" sz="quarter" idx="14"/>
          </p:nvPr>
        </p:nvSpPr>
        <p:spPr/>
        <p:txBody>
          <a:bodyPr>
            <a:normAutofit/>
          </a:bodyPr>
          <a:lstStyle/>
          <a:p>
            <a:r>
              <a:rPr lang="de-DE" dirty="0"/>
              <a:t>Ein Blick auf die Entwicklung der letzten Jahre</a:t>
            </a:r>
          </a:p>
        </p:txBody>
      </p:sp>
      <p:sp>
        <p:nvSpPr>
          <p:cNvPr id="20" name="Textfeld 19">
            <a:extLst>
              <a:ext uri="{FF2B5EF4-FFF2-40B4-BE49-F238E27FC236}">
                <a16:creationId xmlns:a16="http://schemas.microsoft.com/office/drawing/2014/main" id="{B74E2F14-B8D6-44FB-A68D-7D1E9A57B40B}"/>
              </a:ext>
            </a:extLst>
          </p:cNvPr>
          <p:cNvSpPr txBox="1"/>
          <p:nvPr/>
        </p:nvSpPr>
        <p:spPr>
          <a:xfrm>
            <a:off x="5715466" y="5979017"/>
            <a:ext cx="5479859" cy="400110"/>
          </a:xfrm>
          <a:prstGeom prst="rect">
            <a:avLst/>
          </a:prstGeom>
          <a:noFill/>
        </p:spPr>
        <p:txBody>
          <a:bodyPr wrap="square" rtlCol="0">
            <a:spAutoFit/>
          </a:bodyPr>
          <a:lstStyle/>
          <a:p>
            <a:r>
              <a:rPr lang="de-DE" sz="1000" dirty="0">
                <a:solidFill>
                  <a:schemeClr val="tx1">
                    <a:lumMod val="65000"/>
                    <a:lumOff val="35000"/>
                  </a:schemeClr>
                </a:solidFill>
              </a:rPr>
              <a:t>Quelle</a:t>
            </a:r>
            <a:r>
              <a:rPr lang="de-DE" sz="1000" dirty="0">
                <a:solidFill>
                  <a:srgbClr val="7C7C7C"/>
                </a:solidFill>
              </a:rPr>
              <a:t>: </a:t>
            </a:r>
            <a:r>
              <a:rPr lang="de-DE" sz="1000" dirty="0">
                <a:solidFill>
                  <a:schemeClr val="tx1">
                    <a:lumMod val="65000"/>
                    <a:lumOff val="35000"/>
                  </a:schemeClr>
                </a:solidFill>
              </a:rPr>
              <a:t>Factsheets Anerkennungsmonitoring und Anerkennungsberichte 2015–2020, Bundesinstitut für Berufsbildung (BIBB), Werte gerundet, </a:t>
            </a:r>
            <a:r>
              <a:rPr lang="de-DE" sz="1000" dirty="0">
                <a:solidFill>
                  <a:schemeClr val="tx1">
                    <a:lumMod val="65000"/>
                    <a:lumOff val="35000"/>
                  </a:schemeClr>
                </a:solidFill>
                <a:hlinkClick r:id="rId4"/>
              </a:rPr>
              <a:t>https://www.bibb.de/de/1350.php</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Inhaltsplatzhalter 13">
            <a:extLst>
              <a:ext uri="{FF2B5EF4-FFF2-40B4-BE49-F238E27FC236}">
                <a16:creationId xmlns:a16="http://schemas.microsoft.com/office/drawing/2014/main" id="{E27842C3-8352-4F4F-89E9-F34DE60F45A4}"/>
              </a:ext>
            </a:extLst>
          </p:cNvPr>
          <p:cNvGraphicFramePr>
            <a:graphicFrameLocks/>
          </p:cNvGraphicFramePr>
          <p:nvPr>
            <p:extLst>
              <p:ext uri="{D42A27DB-BD31-4B8C-83A1-F6EECF244321}">
                <p14:modId xmlns:p14="http://schemas.microsoft.com/office/powerpoint/2010/main" val="1445965676"/>
              </p:ext>
            </p:extLst>
          </p:nvPr>
        </p:nvGraphicFramePr>
        <p:xfrm>
          <a:off x="5628703" y="1780003"/>
          <a:ext cx="4227815" cy="3249193"/>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feld 11">
            <a:extLst>
              <a:ext uri="{FF2B5EF4-FFF2-40B4-BE49-F238E27FC236}">
                <a16:creationId xmlns:a16="http://schemas.microsoft.com/office/drawing/2014/main" id="{82A0307C-8886-4791-A44E-A498CC908CF5}"/>
              </a:ext>
            </a:extLst>
          </p:cNvPr>
          <p:cNvSpPr txBox="1"/>
          <p:nvPr/>
        </p:nvSpPr>
        <p:spPr>
          <a:xfrm>
            <a:off x="1214352" y="5076547"/>
            <a:ext cx="3996882" cy="523220"/>
          </a:xfrm>
          <a:prstGeom prst="rect">
            <a:avLst/>
          </a:prstGeom>
          <a:noFill/>
        </p:spPr>
        <p:txBody>
          <a:bodyPr wrap="square" rtlCol="0">
            <a:spAutoFit/>
          </a:bodyPr>
          <a:lstStyle/>
          <a:p>
            <a:r>
              <a:rPr lang="de-DE" sz="1400" dirty="0">
                <a:solidFill>
                  <a:schemeClr val="tx1">
                    <a:lumMod val="65000"/>
                    <a:lumOff val="35000"/>
                  </a:schemeClr>
                </a:solidFill>
              </a:rPr>
              <a:t>Nichtreglementierte Berufe: Anzahl der Bescheide mit dem Ergebnis „teilweise gleichwertig“</a:t>
            </a:r>
          </a:p>
        </p:txBody>
      </p:sp>
      <p:sp>
        <p:nvSpPr>
          <p:cNvPr id="13" name="Textfeld 12">
            <a:extLst>
              <a:ext uri="{FF2B5EF4-FFF2-40B4-BE49-F238E27FC236}">
                <a16:creationId xmlns:a16="http://schemas.microsoft.com/office/drawing/2014/main" id="{837967D6-B749-4143-BAEA-8D5892B481A7}"/>
              </a:ext>
            </a:extLst>
          </p:cNvPr>
          <p:cNvSpPr txBox="1"/>
          <p:nvPr/>
        </p:nvSpPr>
        <p:spPr>
          <a:xfrm>
            <a:off x="5715467" y="5077997"/>
            <a:ext cx="3996882" cy="523220"/>
          </a:xfrm>
          <a:prstGeom prst="rect">
            <a:avLst/>
          </a:prstGeom>
          <a:noFill/>
        </p:spPr>
        <p:txBody>
          <a:bodyPr wrap="square" rtlCol="0">
            <a:spAutoFit/>
          </a:bodyPr>
          <a:lstStyle/>
          <a:p>
            <a:r>
              <a:rPr lang="de-DE" sz="1400" dirty="0">
                <a:solidFill>
                  <a:schemeClr val="tx1">
                    <a:lumMod val="65000"/>
                    <a:lumOff val="35000"/>
                  </a:schemeClr>
                </a:solidFill>
              </a:rPr>
              <a:t>Anzahl der Anträge auf Berufsanerkennung aus Drittstaaten</a:t>
            </a:r>
          </a:p>
        </p:txBody>
      </p:sp>
      <p:graphicFrame>
        <p:nvGraphicFramePr>
          <p:cNvPr id="16" name="Inhaltsplatzhalter 13">
            <a:extLst>
              <a:ext uri="{FF2B5EF4-FFF2-40B4-BE49-F238E27FC236}">
                <a16:creationId xmlns:a16="http://schemas.microsoft.com/office/drawing/2014/main" id="{42E6201A-FFE1-8580-633E-B0CE9305B9A8}"/>
              </a:ext>
            </a:extLst>
          </p:cNvPr>
          <p:cNvGraphicFramePr>
            <a:graphicFrameLocks/>
          </p:cNvGraphicFramePr>
          <p:nvPr>
            <p:extLst>
              <p:ext uri="{D42A27DB-BD31-4B8C-83A1-F6EECF244321}">
                <p14:modId xmlns:p14="http://schemas.microsoft.com/office/powerpoint/2010/main" val="101447682"/>
              </p:ext>
            </p:extLst>
          </p:nvPr>
        </p:nvGraphicFramePr>
        <p:xfrm>
          <a:off x="1214351" y="1781453"/>
          <a:ext cx="4117670" cy="3247743"/>
        </p:xfrm>
        <a:graphic>
          <a:graphicData uri="http://schemas.openxmlformats.org/drawingml/2006/chart">
            <c:chart xmlns:c="http://schemas.openxmlformats.org/drawingml/2006/chart" xmlns:r="http://schemas.openxmlformats.org/officeDocument/2006/relationships" r:id="rId6"/>
          </a:graphicData>
        </a:graphic>
      </p:graphicFrame>
      <p:sp>
        <p:nvSpPr>
          <p:cNvPr id="4" name="Inhaltsplatzhalter 1">
            <a:extLst>
              <a:ext uri="{FF2B5EF4-FFF2-40B4-BE49-F238E27FC236}">
                <a16:creationId xmlns:a16="http://schemas.microsoft.com/office/drawing/2014/main" id="{6BFC5292-317F-4150-7432-83E66670AB5C}"/>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custDataLst>
      <p:tags r:id="rId1"/>
    </p:custDataLst>
    <p:extLst>
      <p:ext uri="{BB962C8B-B14F-4D97-AF65-F5344CB8AC3E}">
        <p14:creationId xmlns:p14="http://schemas.microsoft.com/office/powerpoint/2010/main" val="24933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chart seriesIdx="-3" categoryIdx="-3" bldStep="gridLegen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series"/>
        </p:bldSub>
      </p:bldGraphic>
      <p:bldGraphic spid="16" grpId="0" uiExpand="1">
        <p:bldSub>
          <a:bldChart bld="series"/>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4042</Words>
  <Application>Microsoft Office PowerPoint</Application>
  <PresentationFormat>Breitbild</PresentationFormat>
  <Paragraphs>354</Paragraphs>
  <Slides>22</Slides>
  <Notes>22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Arial</vt:lpstr>
      <vt:lpstr>Calibri</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Heßelmann, Ricarda</dc:creator>
  <cp:lastModifiedBy>Heßelmann, Ricarda</cp:lastModifiedBy>
  <cp:revision>31</cp:revision>
  <dcterms:created xsi:type="dcterms:W3CDTF">2019-08-19T06:49:12Z</dcterms:created>
  <dcterms:modified xsi:type="dcterms:W3CDTF">2023-01-24T10:42:03Z</dcterms:modified>
</cp:coreProperties>
</file>